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1EED-89D1-48F6-AB00-C603B7F9AA1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DDBE-FA1E-4E6D-A06F-E41FB5A706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i="1" dirty="0" smtClean="0"/>
              <a:t>Serpula lacrymans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Kućna gljiva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r-Latn-CS" sz="2600" dirty="0"/>
              <a:t>Svo drvo napadnuto gljivom mora biti </a:t>
            </a:r>
            <a:r>
              <a:rPr lang="sr-Latn-CS" sz="2600" dirty="0" smtClean="0"/>
              <a:t>spaljeno </a:t>
            </a:r>
            <a:r>
              <a:rPr lang="sr-Latn-CS" sz="2600" dirty="0"/>
              <a:t>u što kraćem roku</a:t>
            </a:r>
            <a:r>
              <a:rPr lang="sr-Latn-CS" sz="2600" dirty="0" smtClean="0"/>
              <a:t>, kako </a:t>
            </a:r>
            <a:r>
              <a:rPr lang="sr-Latn-CS" sz="2600" dirty="0"/>
              <a:t>bi se uništio izvor zaraze</a:t>
            </a:r>
            <a:r>
              <a:rPr lang="sr-Latn-CS" sz="2600" dirty="0" smtClean="0"/>
              <a:t>. Na </a:t>
            </a:r>
            <a:r>
              <a:rPr lang="sr-Latn-CS" sz="2600" dirty="0"/>
              <a:t>mestima gde se gljiva pojavila</a:t>
            </a:r>
            <a:r>
              <a:rPr lang="sr-Latn-CS" sz="2600" dirty="0" smtClean="0"/>
              <a:t>, a </a:t>
            </a:r>
            <a:r>
              <a:rPr lang="sr-Latn-CS" sz="2600" dirty="0"/>
              <a:t>gde je to moguće,treba izbegavati postavljanje novog </a:t>
            </a:r>
            <a:r>
              <a:rPr lang="sr-Latn-CS" sz="2600" dirty="0" smtClean="0"/>
              <a:t>drveta. Parket npr. koji </a:t>
            </a:r>
            <a:r>
              <a:rPr lang="sr-Latn-CS" sz="2600" dirty="0"/>
              <a:t>je uklonjen </a:t>
            </a:r>
            <a:r>
              <a:rPr lang="sr-Latn-CS" sz="2600" dirty="0" smtClean="0"/>
              <a:t>i </a:t>
            </a:r>
            <a:r>
              <a:rPr lang="sr-Latn-CS" sz="2600" dirty="0"/>
              <a:t>spaljen</a:t>
            </a:r>
            <a:r>
              <a:rPr lang="sr-Latn-CS" sz="2600" dirty="0" smtClean="0"/>
              <a:t>, treba </a:t>
            </a:r>
            <a:r>
              <a:rPr lang="sr-Latn-CS" sz="2600" dirty="0"/>
              <a:t>zameniti keramikom</a:t>
            </a:r>
            <a:r>
              <a:rPr lang="sr-Latn-CS" sz="2600" dirty="0" smtClean="0"/>
              <a:t>, mermerom, a </a:t>
            </a:r>
            <a:r>
              <a:rPr lang="sr-Latn-CS" sz="2600" dirty="0"/>
              <a:t>prozore i vrata od drveta</a:t>
            </a:r>
            <a:r>
              <a:rPr lang="sr-Latn-CS" sz="2600" dirty="0" smtClean="0"/>
              <a:t>, najsigurnije </a:t>
            </a:r>
            <a:r>
              <a:rPr lang="sr-Latn-CS" sz="2600" dirty="0"/>
              <a:t>bi bilo zameniti </a:t>
            </a:r>
            <a:r>
              <a:rPr lang="sr-Latn-CS" sz="2600" dirty="0" smtClean="0"/>
              <a:t>onima od aluminijuma.</a:t>
            </a:r>
            <a:endParaRPr lang="en-US" sz="2600" dirty="0"/>
          </a:p>
          <a:p>
            <a:r>
              <a:rPr lang="sr-Latn-CS" sz="2600" dirty="0" smtClean="0"/>
              <a:t>Poznat </a:t>
            </a:r>
            <a:r>
              <a:rPr lang="sr-Latn-CS" sz="2600" dirty="0"/>
              <a:t>je i način sanacije </a:t>
            </a:r>
            <a:r>
              <a:rPr lang="sr-Latn-CS" sz="2600" dirty="0" smtClean="0"/>
              <a:t>ubacivanjem </a:t>
            </a:r>
            <a:r>
              <a:rPr lang="sr-Latn-CS" sz="2600" dirty="0"/>
              <a:t>toplog vazduha u objekte i uništavanje gljive visokim temperaturama</a:t>
            </a:r>
            <a:r>
              <a:rPr lang="sr-Latn-CS" sz="2600" dirty="0" smtClean="0"/>
              <a:t>. Ovaj </a:t>
            </a:r>
            <a:r>
              <a:rPr lang="sr-Latn-CS" sz="2600" dirty="0"/>
              <a:t>metod je </a:t>
            </a:r>
            <a:r>
              <a:rPr lang="sr-Latn-CS" sz="2600" dirty="0" smtClean="0"/>
              <a:t>dosta </a:t>
            </a:r>
            <a:r>
              <a:rPr lang="sr-Latn-CS" sz="2600" dirty="0"/>
              <a:t>komplikovan jer se čitav objekat</a:t>
            </a:r>
            <a:r>
              <a:rPr lang="sr-Latn-CS" sz="2600" dirty="0" smtClean="0"/>
              <a:t>, koji </a:t>
            </a:r>
            <a:r>
              <a:rPr lang="sr-Latn-CS" sz="2600" dirty="0"/>
              <a:t>se oblaže specijalnim šatorskim platnom</a:t>
            </a:r>
            <a:r>
              <a:rPr lang="sr-Latn-CS" sz="2600" dirty="0" smtClean="0"/>
              <a:t>, izlaže </a:t>
            </a:r>
            <a:r>
              <a:rPr lang="sr-Latn-CS" sz="2600" dirty="0"/>
              <a:t>temperaturi</a:t>
            </a:r>
            <a:r>
              <a:rPr lang="sr-Latn-CS" sz="2600" dirty="0" smtClean="0"/>
              <a:t>, pa </a:t>
            </a:r>
            <a:r>
              <a:rPr lang="sr-Latn-CS" sz="2600" dirty="0"/>
              <a:t>je neophodno mnoge predmete evakuisati iz objekta dok traje </a:t>
            </a:r>
            <a:r>
              <a:rPr lang="sr-Latn-CS" sz="2600" dirty="0" smtClean="0"/>
              <a:t>tretman </a:t>
            </a:r>
            <a:r>
              <a:rPr lang="sr-Latn-CS" sz="2600" dirty="0"/>
              <a:t>toplim vazduhom</a:t>
            </a:r>
            <a:r>
              <a:rPr lang="sr-Latn-CS" sz="2600" dirty="0" smtClean="0"/>
              <a:t>. Ono </a:t>
            </a:r>
            <a:r>
              <a:rPr lang="sr-Latn-CS" sz="2600" dirty="0"/>
              <a:t>što može predstavljati problem jeste pitanje dubine prodiranja temperature u dubinu drveta</a:t>
            </a:r>
            <a:r>
              <a:rPr lang="sr-Latn-CS" sz="2600" dirty="0" smtClean="0"/>
              <a:t>. Temperatura </a:t>
            </a:r>
            <a:r>
              <a:rPr lang="sr-Latn-CS" sz="2600" dirty="0"/>
              <a:t>na gljive deluje tako što pri 56⁰C dolazi do koagulacije belančevina</a:t>
            </a:r>
            <a:r>
              <a:rPr lang="sr-Latn-CS" sz="2600" dirty="0" smtClean="0"/>
              <a:t>. Ostaje </a:t>
            </a:r>
            <a:r>
              <a:rPr lang="sr-Latn-CS" sz="2600" dirty="0"/>
              <a:t>pitanje da li će temperatura koja se </a:t>
            </a:r>
            <a:r>
              <a:rPr lang="sr-Latn-CS" sz="2600" dirty="0" smtClean="0"/>
              <a:t>koristi, </a:t>
            </a:r>
            <a:r>
              <a:rPr lang="sr-Latn-CS" sz="2600" dirty="0"/>
              <a:t>dopreti do svake ćelije gljive</a:t>
            </a:r>
            <a:r>
              <a:rPr lang="sr-Latn-CS" sz="2600" dirty="0" smtClean="0"/>
              <a:t>, odn.da </a:t>
            </a:r>
            <a:r>
              <a:rPr lang="sr-Latn-CS" sz="2600" dirty="0"/>
              <a:t>li će uspeh biti potpun.</a:t>
            </a:r>
            <a:endParaRPr lang="en-US" sz="26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CS" sz="2400" dirty="0" smtClean="0"/>
              <a:t>Iz </a:t>
            </a:r>
            <a:r>
              <a:rPr lang="sr-Latn-CS" sz="2400" dirty="0"/>
              <a:t>svih navedenih razloga</a:t>
            </a:r>
            <a:r>
              <a:rPr lang="sr-Latn-CS" sz="2400" dirty="0" smtClean="0"/>
              <a:t>, pojavi </a:t>
            </a:r>
            <a:r>
              <a:rPr lang="sr-Latn-CS" sz="2400" dirty="0"/>
              <a:t>opasne kućne gljive</a:t>
            </a:r>
            <a:r>
              <a:rPr lang="sr-Latn-CS" sz="2400" dirty="0" smtClean="0"/>
              <a:t>, treba </a:t>
            </a:r>
            <a:r>
              <a:rPr lang="sr-Latn-CS" sz="2400" dirty="0"/>
              <a:t>prići sa krajnjom ozbiljnošću i momentalno reagovati kroz saradnju sa stručnjacima za zaštitu drveta</a:t>
            </a:r>
            <a:r>
              <a:rPr lang="sr-Latn-CS" sz="2400" dirty="0" smtClean="0"/>
              <a:t>. Vlasnicima </a:t>
            </a:r>
            <a:r>
              <a:rPr lang="sr-Latn-CS" sz="2400" dirty="0"/>
              <a:t>drvenih kuća se preporučuje da vrše redovan pregled objekata</a:t>
            </a:r>
            <a:r>
              <a:rPr lang="sr-Latn-CS" sz="2400" dirty="0" smtClean="0"/>
              <a:t>, održavaju </a:t>
            </a:r>
            <a:r>
              <a:rPr lang="sr-Latn-CS" sz="2400" dirty="0"/>
              <a:t>higijenu i red u okolini kuća i pomoćnim zgradama</a:t>
            </a:r>
            <a:r>
              <a:rPr lang="sr-Latn-CS" sz="2400" dirty="0" smtClean="0"/>
              <a:t>, šupama </a:t>
            </a:r>
            <a:r>
              <a:rPr lang="sr-Latn-CS" sz="2400" dirty="0"/>
              <a:t>i ostavama koje mogu biti evuntalni izvor </a:t>
            </a:r>
            <a:r>
              <a:rPr lang="sr-Latn-CS" sz="2400" dirty="0" smtClean="0"/>
              <a:t>zaraze.</a:t>
            </a:r>
            <a:endParaRPr lang="en-US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66800" y="4668797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Iz teksta stručnog rada prof.dr.Milenka Mirića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objavljenog u časopisu DRVO TEHNIKA, januara 2006.g.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648200" cy="6858000"/>
          </a:xfrm>
        </p:spPr>
        <p:txBody>
          <a:bodyPr/>
          <a:lstStyle/>
          <a:p>
            <a:r>
              <a:rPr lang="en-US" sz="2600" dirty="0" err="1"/>
              <a:t>Kućna</a:t>
            </a:r>
            <a:r>
              <a:rPr lang="en-US" sz="2600" dirty="0"/>
              <a:t> </a:t>
            </a:r>
            <a:r>
              <a:rPr lang="en-US" sz="2600" dirty="0" err="1"/>
              <a:t>gljiva</a:t>
            </a:r>
            <a:r>
              <a:rPr lang="en-US" sz="2600" dirty="0"/>
              <a:t> je </a:t>
            </a:r>
            <a:r>
              <a:rPr lang="en-US" sz="2600" dirty="0" err="1"/>
              <a:t>jedna</a:t>
            </a:r>
            <a:r>
              <a:rPr lang="en-US" sz="2600" dirty="0"/>
              <a:t> </a:t>
            </a:r>
            <a:r>
              <a:rPr lang="en-US" sz="2600" dirty="0" err="1"/>
              <a:t>od</a:t>
            </a:r>
            <a:r>
              <a:rPr lang="en-US" sz="2600" dirty="0"/>
              <a:t> </a:t>
            </a:r>
            <a:r>
              <a:rPr lang="en-US" sz="2600" dirty="0" err="1"/>
              <a:t>najvažnijih</a:t>
            </a:r>
            <a:r>
              <a:rPr lang="en-US" sz="2600" dirty="0"/>
              <a:t> </a:t>
            </a:r>
            <a:r>
              <a:rPr lang="en-US" sz="2600" dirty="0" err="1"/>
              <a:t>lignikolnih</a:t>
            </a:r>
            <a:r>
              <a:rPr lang="en-US" sz="2600" dirty="0"/>
              <a:t> </a:t>
            </a:r>
            <a:r>
              <a:rPr lang="en-US" sz="2600" dirty="0" err="1"/>
              <a:t>gljiva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aspekta</a:t>
            </a:r>
            <a:r>
              <a:rPr lang="en-US" sz="2600" dirty="0"/>
              <a:t> </a:t>
            </a:r>
            <a:r>
              <a:rPr lang="en-US" sz="2600" dirty="0" err="1"/>
              <a:t>destrukcije</a:t>
            </a:r>
            <a:r>
              <a:rPr lang="en-US" sz="2600" dirty="0"/>
              <a:t> </a:t>
            </a:r>
            <a:r>
              <a:rPr lang="en-US" sz="2600" dirty="0" err="1"/>
              <a:t>drveta</a:t>
            </a:r>
            <a:r>
              <a:rPr lang="en-US" sz="2600" dirty="0"/>
              <a:t>. </a:t>
            </a:r>
            <a:r>
              <a:rPr lang="en-US" sz="2600" dirty="0" err="1"/>
              <a:t>Izaziva</a:t>
            </a:r>
            <a:r>
              <a:rPr lang="en-US" sz="2600" dirty="0"/>
              <a:t> </a:t>
            </a:r>
            <a:r>
              <a:rPr lang="en-US" sz="2600" dirty="0" err="1"/>
              <a:t>mrku</a:t>
            </a:r>
            <a:r>
              <a:rPr lang="en-US" sz="2600" dirty="0"/>
              <a:t> </a:t>
            </a:r>
            <a:r>
              <a:rPr lang="en-US" sz="2600" dirty="0" err="1"/>
              <a:t>prizmatičnu</a:t>
            </a:r>
            <a:r>
              <a:rPr lang="en-US" sz="2600" dirty="0"/>
              <a:t> </a:t>
            </a:r>
            <a:r>
              <a:rPr lang="en-US" sz="2600" dirty="0" err="1"/>
              <a:t>trulež</a:t>
            </a:r>
            <a:r>
              <a:rPr lang="en-US" sz="2600" dirty="0"/>
              <a:t> </a:t>
            </a:r>
            <a:r>
              <a:rPr lang="en-US" sz="2600" dirty="0" err="1"/>
              <a:t>četinarskog</a:t>
            </a:r>
            <a:r>
              <a:rPr lang="en-US" sz="2600" dirty="0"/>
              <a:t>, </a:t>
            </a:r>
            <a:r>
              <a:rPr lang="en-US" sz="2600" dirty="0" err="1"/>
              <a:t>ali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lišćarskog</a:t>
            </a:r>
            <a:r>
              <a:rPr lang="en-US" sz="2600" dirty="0"/>
              <a:t> </a:t>
            </a:r>
            <a:r>
              <a:rPr lang="en-US" sz="2600" dirty="0" err="1"/>
              <a:t>drveta</a:t>
            </a:r>
            <a:r>
              <a:rPr lang="en-US" sz="2600" dirty="0"/>
              <a:t>. </a:t>
            </a:r>
            <a:r>
              <a:rPr lang="en-US" sz="2600" dirty="0" err="1"/>
              <a:t>Najčešće</a:t>
            </a:r>
            <a:r>
              <a:rPr lang="en-US" sz="2600" dirty="0"/>
              <a:t> se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naći</a:t>
            </a:r>
            <a:r>
              <a:rPr lang="en-US" sz="2600" dirty="0"/>
              <a:t>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razarač</a:t>
            </a:r>
            <a:r>
              <a:rPr lang="en-US" sz="2600" dirty="0"/>
              <a:t> </a:t>
            </a:r>
            <a:r>
              <a:rPr lang="en-US" sz="2600" dirty="0" err="1"/>
              <a:t>drveta</a:t>
            </a:r>
            <a:r>
              <a:rPr lang="en-US" sz="2600" dirty="0"/>
              <a:t> u </a:t>
            </a:r>
            <a:r>
              <a:rPr lang="en-US" sz="2600" dirty="0" err="1"/>
              <a:t>objektima</a:t>
            </a:r>
            <a:r>
              <a:rPr lang="en-US" sz="2600" dirty="0"/>
              <a:t>, </a:t>
            </a:r>
            <a:r>
              <a:rPr lang="en-US" sz="2600" dirty="0" err="1"/>
              <a:t>gde</a:t>
            </a:r>
            <a:r>
              <a:rPr lang="en-US" sz="2600" dirty="0"/>
              <a:t> </a:t>
            </a:r>
            <a:r>
              <a:rPr lang="en-US" sz="2600" dirty="0" err="1"/>
              <a:t>napada</a:t>
            </a:r>
            <a:r>
              <a:rPr lang="en-US" sz="2600" dirty="0"/>
              <a:t> </a:t>
            </a:r>
            <a:r>
              <a:rPr lang="en-US" sz="2600" dirty="0" err="1"/>
              <a:t>čitave</a:t>
            </a:r>
            <a:r>
              <a:rPr lang="en-US" sz="2600" dirty="0"/>
              <a:t> </a:t>
            </a:r>
            <a:r>
              <a:rPr lang="en-US" sz="2600" dirty="0" err="1"/>
              <a:t>konstrukcije</a:t>
            </a:r>
            <a:r>
              <a:rPr lang="en-US" sz="2600" dirty="0"/>
              <a:t>, </a:t>
            </a:r>
            <a:r>
              <a:rPr lang="en-US" sz="2600" dirty="0" err="1"/>
              <a:t>stolariiju</a:t>
            </a:r>
            <a:r>
              <a:rPr lang="en-US" sz="2600" dirty="0"/>
              <a:t>, </a:t>
            </a:r>
            <a:r>
              <a:rPr lang="en-US" sz="2600" dirty="0" err="1"/>
              <a:t>nameštaj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parket</a:t>
            </a:r>
            <a:r>
              <a:rPr lang="en-US" sz="2600" dirty="0"/>
              <a:t>. </a:t>
            </a:r>
            <a:r>
              <a:rPr lang="en-US" sz="2600" dirty="0" err="1"/>
              <a:t>Najčešće</a:t>
            </a:r>
            <a:r>
              <a:rPr lang="en-US" sz="2600" dirty="0"/>
              <a:t> se </a:t>
            </a:r>
            <a:r>
              <a:rPr lang="en-US" sz="2600" dirty="0" err="1"/>
              <a:t>polodonosna</a:t>
            </a:r>
            <a:r>
              <a:rPr lang="en-US" sz="2600" dirty="0"/>
              <a:t> </a:t>
            </a:r>
            <a:r>
              <a:rPr lang="en-US" sz="2600" dirty="0" err="1"/>
              <a:t>tela</a:t>
            </a:r>
            <a:r>
              <a:rPr lang="en-US" sz="2600" dirty="0"/>
              <a:t> </a:t>
            </a:r>
            <a:r>
              <a:rPr lang="en-US" sz="2600" dirty="0" err="1"/>
              <a:t>formiraju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doprozornicima</a:t>
            </a:r>
            <a:r>
              <a:rPr lang="en-US" sz="2600" dirty="0"/>
              <a:t>, </a:t>
            </a:r>
            <a:r>
              <a:rPr lang="en-US" sz="2600" dirty="0" err="1"/>
              <a:t>dovratnicima</a:t>
            </a:r>
            <a:r>
              <a:rPr lang="en-US" sz="2600" dirty="0"/>
              <a:t>, </a:t>
            </a:r>
            <a:r>
              <a:rPr lang="en-US" sz="2600" dirty="0" err="1"/>
              <a:t>opšivnim</a:t>
            </a:r>
            <a:r>
              <a:rPr lang="en-US" sz="2600" dirty="0"/>
              <a:t> </a:t>
            </a:r>
            <a:r>
              <a:rPr lang="en-US" sz="2600" dirty="0" err="1"/>
              <a:t>pervajz</a:t>
            </a:r>
            <a:r>
              <a:rPr lang="en-US" sz="2600" dirty="0"/>
              <a:t> </a:t>
            </a:r>
            <a:r>
              <a:rPr lang="en-US" sz="2600" dirty="0" err="1"/>
              <a:t>lajsnama</a:t>
            </a:r>
            <a:r>
              <a:rPr lang="en-US" sz="2600" dirty="0"/>
              <a:t>, u </a:t>
            </a:r>
            <a:r>
              <a:rPr lang="en-US" sz="2600" dirty="0" err="1"/>
              <a:t>uglovima</a:t>
            </a:r>
            <a:r>
              <a:rPr lang="en-US" sz="2600" dirty="0"/>
              <a:t> </a:t>
            </a:r>
            <a:r>
              <a:rPr lang="en-US" sz="2600" dirty="0" err="1"/>
              <a:t>korpusa</a:t>
            </a:r>
            <a:r>
              <a:rPr lang="en-US" sz="2600" dirty="0"/>
              <a:t> </a:t>
            </a:r>
            <a:r>
              <a:rPr lang="en-US" sz="2600" dirty="0" err="1"/>
              <a:t>kreveta</a:t>
            </a:r>
            <a:r>
              <a:rPr lang="en-US" sz="2600" dirty="0"/>
              <a:t>, </a:t>
            </a:r>
            <a:r>
              <a:rPr lang="en-US" sz="2600" dirty="0" err="1"/>
              <a:t>ormara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sl. </a:t>
            </a:r>
            <a:r>
              <a:rPr lang="en-US" sz="2600" dirty="0" err="1"/>
              <a:t>Dešava</a:t>
            </a:r>
            <a:r>
              <a:rPr lang="en-US" sz="2600" dirty="0"/>
              <a:t> se </a:t>
            </a:r>
            <a:r>
              <a:rPr lang="en-US" sz="2600" dirty="0" err="1"/>
              <a:t>da</a:t>
            </a:r>
            <a:r>
              <a:rPr lang="en-US" sz="2600" dirty="0"/>
              <a:t> se </a:t>
            </a:r>
            <a:r>
              <a:rPr lang="en-US" sz="2600" dirty="0" err="1"/>
              <a:t>plodonosna</a:t>
            </a:r>
            <a:r>
              <a:rPr lang="en-US" sz="2600" dirty="0"/>
              <a:t> </a:t>
            </a:r>
            <a:r>
              <a:rPr lang="en-US" sz="2600" dirty="0" err="1"/>
              <a:t>tela</a:t>
            </a:r>
            <a:r>
              <a:rPr lang="en-US" sz="2600" dirty="0"/>
              <a:t> </a:t>
            </a:r>
            <a:r>
              <a:rPr lang="en-US" sz="2600" dirty="0" err="1"/>
              <a:t>pojave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spoljnim</a:t>
            </a:r>
            <a:r>
              <a:rPr lang="en-US" sz="2600" dirty="0"/>
              <a:t> </a:t>
            </a:r>
            <a:r>
              <a:rPr lang="en-US" sz="2600" dirty="0" err="1"/>
              <a:t>zidovima</a:t>
            </a:r>
            <a:r>
              <a:rPr lang="en-US" sz="2600" dirty="0"/>
              <a:t> </a:t>
            </a:r>
            <a:r>
              <a:rPr lang="en-US" sz="2600" dirty="0" err="1"/>
              <a:t>objekta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pic>
        <p:nvPicPr>
          <p:cNvPr id="7" name="Picture 13" descr="C:\Users\Mimica\Desktop\grzyb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28600"/>
            <a:ext cx="3692287" cy="32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Mimica\Desktop\Serpula lacrym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758" y="3886200"/>
            <a:ext cx="43027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257800" cy="6705600"/>
          </a:xfrm>
        </p:spPr>
        <p:txBody>
          <a:bodyPr>
            <a:normAutofit fontScale="85000" lnSpcReduction="10000"/>
          </a:bodyPr>
          <a:lstStyle/>
          <a:p>
            <a:r>
              <a:rPr lang="en-US" sz="2900" dirty="0" err="1"/>
              <a:t>Karpofore</a:t>
            </a:r>
            <a:r>
              <a:rPr lang="en-US" sz="2900" dirty="0"/>
              <a:t> </a:t>
            </a:r>
            <a:r>
              <a:rPr lang="en-US" sz="2900" dirty="0" err="1"/>
              <a:t>su</a:t>
            </a:r>
            <a:r>
              <a:rPr lang="en-US" sz="2900" dirty="0"/>
              <a:t> </a:t>
            </a:r>
            <a:r>
              <a:rPr lang="en-US" sz="2900" dirty="0" err="1"/>
              <a:t>ili</a:t>
            </a:r>
            <a:r>
              <a:rPr lang="en-US" sz="2900" dirty="0"/>
              <a:t> </a:t>
            </a:r>
            <a:r>
              <a:rPr lang="en-US" sz="2900" dirty="0" err="1"/>
              <a:t>priljubljene</a:t>
            </a:r>
            <a:r>
              <a:rPr lang="en-US" sz="2900" dirty="0"/>
              <a:t> </a:t>
            </a:r>
            <a:r>
              <a:rPr lang="en-US" sz="2900" dirty="0" err="1"/>
              <a:t>uz</a:t>
            </a:r>
            <a:r>
              <a:rPr lang="en-US" sz="2900" dirty="0"/>
              <a:t> </a:t>
            </a:r>
            <a:r>
              <a:rPr lang="en-US" sz="2900" dirty="0" err="1"/>
              <a:t>supstrat</a:t>
            </a:r>
            <a:r>
              <a:rPr lang="en-US" sz="2900" dirty="0"/>
              <a:t>, </a:t>
            </a:r>
            <a:r>
              <a:rPr lang="en-US" sz="2900" dirty="0" err="1"/>
              <a:t>ako</a:t>
            </a:r>
            <a:r>
              <a:rPr lang="en-US" sz="2900" dirty="0"/>
              <a:t> se </a:t>
            </a:r>
            <a:r>
              <a:rPr lang="en-US" sz="2900" dirty="0" err="1"/>
              <a:t>radi</a:t>
            </a:r>
            <a:r>
              <a:rPr lang="en-US" sz="2900" dirty="0"/>
              <a:t> o </a:t>
            </a:r>
            <a:r>
              <a:rPr lang="en-US" sz="2900" dirty="0" err="1"/>
              <a:t>horizontalnim</a:t>
            </a:r>
            <a:r>
              <a:rPr lang="en-US" sz="2900" dirty="0"/>
              <a:t> </a:t>
            </a:r>
            <a:r>
              <a:rPr lang="en-US" sz="2900" dirty="0" err="1"/>
              <a:t>površinama</a:t>
            </a:r>
            <a:r>
              <a:rPr lang="en-US" sz="2900" dirty="0"/>
              <a:t>, </a:t>
            </a:r>
            <a:r>
              <a:rPr lang="en-US" sz="2900" dirty="0" err="1"/>
              <a:t>ili</a:t>
            </a:r>
            <a:r>
              <a:rPr lang="en-US" sz="2900" dirty="0"/>
              <a:t> </a:t>
            </a:r>
            <a:r>
              <a:rPr lang="en-US" sz="2900" dirty="0" err="1"/>
              <a:t>su</a:t>
            </a:r>
            <a:r>
              <a:rPr lang="en-US" sz="2900" dirty="0"/>
              <a:t> u </a:t>
            </a:r>
            <a:r>
              <a:rPr lang="en-US" sz="2900" dirty="0" err="1"/>
              <a:t>obliku</a:t>
            </a:r>
            <a:r>
              <a:rPr lang="en-US" sz="2900" dirty="0"/>
              <a:t> </a:t>
            </a:r>
            <a:r>
              <a:rPr lang="en-US" sz="2900" dirty="0" err="1"/>
              <a:t>konzola</a:t>
            </a:r>
            <a:r>
              <a:rPr lang="en-US" sz="2900" dirty="0"/>
              <a:t>, </a:t>
            </a:r>
            <a:r>
              <a:rPr lang="en-US" sz="2900" dirty="0" err="1"/>
              <a:t>kada</a:t>
            </a:r>
            <a:r>
              <a:rPr lang="en-US" sz="2900" dirty="0"/>
              <a:t> se </a:t>
            </a:r>
            <a:r>
              <a:rPr lang="en-US" sz="2900" dirty="0" err="1"/>
              <a:t>formiraju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vertikalnim</a:t>
            </a:r>
            <a:r>
              <a:rPr lang="en-US" sz="2900" dirty="0"/>
              <a:t> </a:t>
            </a:r>
            <a:r>
              <a:rPr lang="en-US" sz="2900" dirty="0" err="1"/>
              <a:t>površinama</a:t>
            </a:r>
            <a:r>
              <a:rPr lang="en-US" sz="2900" dirty="0"/>
              <a:t>. </a:t>
            </a:r>
            <a:r>
              <a:rPr lang="en-US" sz="2900" dirty="0" err="1"/>
              <a:t>Mlada</a:t>
            </a:r>
            <a:r>
              <a:rPr lang="en-US" sz="2900" dirty="0"/>
              <a:t> </a:t>
            </a:r>
            <a:r>
              <a:rPr lang="en-US" sz="2900" dirty="0" err="1"/>
              <a:t>plodonosna</a:t>
            </a:r>
            <a:r>
              <a:rPr lang="en-US" sz="2900" dirty="0"/>
              <a:t> </a:t>
            </a:r>
            <a:r>
              <a:rPr lang="en-US" sz="2900" dirty="0" err="1"/>
              <a:t>tela</a:t>
            </a:r>
            <a:r>
              <a:rPr lang="en-US" sz="2900" dirty="0"/>
              <a:t> </a:t>
            </a:r>
            <a:r>
              <a:rPr lang="en-US" sz="2900" dirty="0" err="1"/>
              <a:t>su</a:t>
            </a:r>
            <a:r>
              <a:rPr lang="en-US" sz="2900" dirty="0"/>
              <a:t> </a:t>
            </a:r>
            <a:r>
              <a:rPr lang="en-US" sz="2900" dirty="0" err="1"/>
              <a:t>sivkaste</a:t>
            </a:r>
            <a:r>
              <a:rPr lang="en-US" sz="2900" dirty="0"/>
              <a:t> </a:t>
            </a:r>
            <a:r>
              <a:rPr lang="en-US" sz="2900" dirty="0" err="1"/>
              <a:t>ili</a:t>
            </a:r>
            <a:r>
              <a:rPr lang="en-US" sz="2900" dirty="0"/>
              <a:t> </a:t>
            </a:r>
            <a:r>
              <a:rPr lang="en-US" sz="2900" dirty="0" err="1"/>
              <a:t>bele</a:t>
            </a:r>
            <a:r>
              <a:rPr lang="en-US" sz="2900" dirty="0"/>
              <a:t> </a:t>
            </a:r>
            <a:r>
              <a:rPr lang="en-US" sz="2900" dirty="0" err="1"/>
              <a:t>boje</a:t>
            </a:r>
            <a:r>
              <a:rPr lang="en-US" sz="2900" dirty="0"/>
              <a:t>, </a:t>
            </a:r>
            <a:r>
              <a:rPr lang="en-US" sz="2900" dirty="0" err="1"/>
              <a:t>kasnije</a:t>
            </a:r>
            <a:r>
              <a:rPr lang="en-US" sz="2900" dirty="0"/>
              <a:t> </a:t>
            </a:r>
            <a:r>
              <a:rPr lang="en-US" sz="2900" dirty="0" err="1"/>
              <a:t>himenofor</a:t>
            </a:r>
            <a:r>
              <a:rPr lang="en-US" sz="2900" dirty="0"/>
              <a:t> </a:t>
            </a:r>
            <a:r>
              <a:rPr lang="en-US" sz="2900" dirty="0" err="1"/>
              <a:t>postaje</a:t>
            </a:r>
            <a:r>
              <a:rPr lang="en-US" sz="2900" dirty="0"/>
              <a:t> </a:t>
            </a:r>
            <a:r>
              <a:rPr lang="en-US" sz="2900" dirty="0" err="1"/>
              <a:t>crvenkast</a:t>
            </a:r>
            <a:r>
              <a:rPr lang="en-US" sz="2900" dirty="0"/>
              <a:t> </a:t>
            </a:r>
            <a:r>
              <a:rPr lang="en-US" sz="2900" dirty="0" err="1"/>
              <a:t>zbog</a:t>
            </a:r>
            <a:r>
              <a:rPr lang="en-US" sz="2900" dirty="0"/>
              <a:t> </a:t>
            </a:r>
            <a:r>
              <a:rPr lang="en-US" sz="2900" dirty="0" err="1"/>
              <a:t>obrazovanih</a:t>
            </a:r>
            <a:r>
              <a:rPr lang="en-US" sz="2900" dirty="0"/>
              <a:t> </a:t>
            </a:r>
            <a:r>
              <a:rPr lang="en-US" sz="2900" dirty="0" err="1"/>
              <a:t>spora</a:t>
            </a:r>
            <a:r>
              <a:rPr lang="en-US" sz="2900" dirty="0"/>
              <a:t>, </a:t>
            </a:r>
            <a:r>
              <a:rPr lang="en-US" sz="2900" dirty="0" err="1"/>
              <a:t>oivičen</a:t>
            </a:r>
            <a:r>
              <a:rPr lang="en-US" sz="2900" dirty="0"/>
              <a:t> </a:t>
            </a:r>
            <a:r>
              <a:rPr lang="en-US" sz="2900" dirty="0" err="1"/>
              <a:t>belom</a:t>
            </a:r>
            <a:r>
              <a:rPr lang="en-US" sz="2900" dirty="0"/>
              <a:t> </a:t>
            </a:r>
            <a:r>
              <a:rPr lang="en-US" sz="2900" dirty="0" err="1"/>
              <a:t>micelijom</a:t>
            </a:r>
            <a:r>
              <a:rPr lang="en-US" sz="2900" dirty="0"/>
              <a:t>.</a:t>
            </a:r>
          </a:p>
          <a:p>
            <a:r>
              <a:rPr lang="en-US" sz="2900" dirty="0" err="1"/>
              <a:t>Naziv</a:t>
            </a:r>
            <a:r>
              <a:rPr lang="en-US" sz="2900" dirty="0"/>
              <a:t> „ </a:t>
            </a:r>
            <a:r>
              <a:rPr lang="en-US" sz="2900" dirty="0" err="1"/>
              <a:t>lacrymans</a:t>
            </a:r>
            <a:r>
              <a:rPr lang="en-US" sz="2900" dirty="0"/>
              <a:t>“, </a:t>
            </a:r>
            <a:r>
              <a:rPr lang="en-US" sz="2900" dirty="0" err="1"/>
              <a:t>što</a:t>
            </a:r>
            <a:r>
              <a:rPr lang="en-US" sz="2900" dirty="0"/>
              <a:t> </a:t>
            </a:r>
            <a:r>
              <a:rPr lang="en-US" sz="2900" dirty="0" err="1"/>
              <a:t>znači</a:t>
            </a:r>
            <a:r>
              <a:rPr lang="en-US" sz="2900" dirty="0"/>
              <a:t> „</a:t>
            </a:r>
            <a:r>
              <a:rPr lang="en-US" sz="2900" dirty="0" err="1"/>
              <a:t>koji</a:t>
            </a:r>
            <a:r>
              <a:rPr lang="en-US" sz="2900" dirty="0"/>
              <a:t> </a:t>
            </a:r>
            <a:r>
              <a:rPr lang="en-US" sz="2900" dirty="0" err="1"/>
              <a:t>plače</a:t>
            </a:r>
            <a:r>
              <a:rPr lang="en-US" sz="2900" dirty="0"/>
              <a:t>“, </a:t>
            </a:r>
            <a:r>
              <a:rPr lang="en-US" sz="2900" dirty="0" err="1"/>
              <a:t>potiče</a:t>
            </a:r>
            <a:r>
              <a:rPr lang="en-US" sz="2900" dirty="0"/>
              <a:t> </a:t>
            </a:r>
            <a:r>
              <a:rPr lang="en-US" sz="2900" dirty="0" err="1"/>
              <a:t>od</a:t>
            </a:r>
            <a:r>
              <a:rPr lang="en-US" sz="2900" dirty="0"/>
              <a:t> </a:t>
            </a:r>
            <a:r>
              <a:rPr lang="en-US" sz="2900" dirty="0" err="1"/>
              <a:t>sjajnih</a:t>
            </a:r>
            <a:r>
              <a:rPr lang="en-US" sz="2900" dirty="0"/>
              <a:t> </a:t>
            </a:r>
            <a:r>
              <a:rPr lang="en-US" sz="2900" dirty="0" err="1"/>
              <a:t>kapljica</a:t>
            </a:r>
            <a:r>
              <a:rPr lang="en-US" sz="2900" dirty="0"/>
              <a:t> </a:t>
            </a:r>
            <a:r>
              <a:rPr lang="en-US" sz="2900" dirty="0" err="1"/>
              <a:t>koje</a:t>
            </a:r>
            <a:r>
              <a:rPr lang="en-US" sz="2900" dirty="0"/>
              <a:t> se </a:t>
            </a:r>
            <a:r>
              <a:rPr lang="en-US" sz="2900" dirty="0" err="1"/>
              <a:t>pojavljuju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površini</a:t>
            </a:r>
            <a:r>
              <a:rPr lang="en-US" sz="2900" dirty="0"/>
              <a:t> </a:t>
            </a:r>
            <a:r>
              <a:rPr lang="en-US" sz="2900" dirty="0" err="1"/>
              <a:t>micelije</a:t>
            </a:r>
            <a:r>
              <a:rPr lang="en-US" sz="2900" dirty="0"/>
              <a:t>, a </a:t>
            </a:r>
            <a:r>
              <a:rPr lang="en-US" sz="2900" dirty="0" err="1"/>
              <a:t>koje</a:t>
            </a:r>
            <a:r>
              <a:rPr lang="en-US" sz="2900" dirty="0"/>
              <a:t> </a:t>
            </a:r>
            <a:r>
              <a:rPr lang="en-US" sz="2900" dirty="0" err="1"/>
              <a:t>luči</a:t>
            </a:r>
            <a:r>
              <a:rPr lang="en-US" sz="2900" dirty="0"/>
              <a:t> </a:t>
            </a:r>
            <a:r>
              <a:rPr lang="en-US" sz="2900" dirty="0" err="1"/>
              <a:t>sama</a:t>
            </a:r>
            <a:r>
              <a:rPr lang="en-US" sz="2900" dirty="0"/>
              <a:t> </a:t>
            </a:r>
            <a:r>
              <a:rPr lang="en-US" sz="2900" dirty="0" err="1"/>
              <a:t>gljiva</a:t>
            </a:r>
            <a:r>
              <a:rPr lang="en-US" sz="2900" dirty="0"/>
              <a:t>. </a:t>
            </a:r>
            <a:r>
              <a:rPr lang="en-US" sz="2900" i="1" dirty="0" smtClean="0"/>
              <a:t>S</a:t>
            </a:r>
            <a:r>
              <a:rPr lang="sr-Latn-RS" sz="2900" i="1" dirty="0" smtClean="0"/>
              <a:t>.</a:t>
            </a:r>
            <a:r>
              <a:rPr lang="en-US" sz="2900" i="1" dirty="0" smtClean="0"/>
              <a:t> </a:t>
            </a:r>
            <a:r>
              <a:rPr lang="en-US" sz="2900" i="1" dirty="0" err="1"/>
              <a:t>lacrymans</a:t>
            </a:r>
            <a:r>
              <a:rPr lang="en-US" sz="2900" dirty="0"/>
              <a:t> </a:t>
            </a:r>
            <a:r>
              <a:rPr lang="en-US" sz="2900" dirty="0" err="1"/>
              <a:t>zapravo</a:t>
            </a:r>
            <a:r>
              <a:rPr lang="en-US" sz="2900" dirty="0"/>
              <a:t> </a:t>
            </a:r>
            <a:r>
              <a:rPr lang="en-US" sz="2900" dirty="0" err="1"/>
              <a:t>tokom</a:t>
            </a:r>
            <a:r>
              <a:rPr lang="en-US" sz="2900" dirty="0"/>
              <a:t> </a:t>
            </a:r>
            <a:r>
              <a:rPr lang="en-US" sz="2900" dirty="0" err="1"/>
              <a:t>dejstva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drvnu</a:t>
            </a:r>
            <a:r>
              <a:rPr lang="en-US" sz="2900" dirty="0"/>
              <a:t> </a:t>
            </a:r>
            <a:r>
              <a:rPr lang="en-US" sz="2900" dirty="0" err="1"/>
              <a:t>materiju</a:t>
            </a:r>
            <a:r>
              <a:rPr lang="en-US" sz="2900" dirty="0"/>
              <a:t>, </a:t>
            </a:r>
            <a:r>
              <a:rPr lang="en-US" sz="2900" dirty="0" err="1"/>
              <a:t>vrši</a:t>
            </a:r>
            <a:r>
              <a:rPr lang="en-US" sz="2900" dirty="0"/>
              <a:t> </a:t>
            </a:r>
            <a:r>
              <a:rPr lang="en-US" sz="2900" dirty="0" err="1"/>
              <a:t>sintezu</a:t>
            </a:r>
            <a:r>
              <a:rPr lang="en-US" sz="2900" dirty="0"/>
              <a:t> </a:t>
            </a:r>
            <a:r>
              <a:rPr lang="en-US" sz="2900" dirty="0" err="1"/>
              <a:t>vode</a:t>
            </a:r>
            <a:r>
              <a:rPr lang="en-US" sz="2900" dirty="0"/>
              <a:t>, </a:t>
            </a:r>
            <a:r>
              <a:rPr lang="en-US" sz="2900" dirty="0" err="1"/>
              <a:t>koju</a:t>
            </a:r>
            <a:r>
              <a:rPr lang="en-US" sz="2900" dirty="0"/>
              <a:t> </a:t>
            </a:r>
            <a:r>
              <a:rPr lang="en-US" sz="2900" dirty="0" err="1"/>
              <a:t>otpušta</a:t>
            </a:r>
            <a:r>
              <a:rPr lang="en-US" sz="2900" dirty="0"/>
              <a:t> </a:t>
            </a:r>
            <a:r>
              <a:rPr lang="en-US" sz="2900" dirty="0" err="1"/>
              <a:t>metabolizmom</a:t>
            </a:r>
            <a:r>
              <a:rPr lang="en-US" sz="2900" dirty="0"/>
              <a:t>, </a:t>
            </a:r>
            <a:r>
              <a:rPr lang="en-US" sz="2900" dirty="0" err="1"/>
              <a:t>dovodi</a:t>
            </a:r>
            <a:r>
              <a:rPr lang="en-US" sz="2900" dirty="0"/>
              <a:t> se u „</a:t>
            </a:r>
            <a:r>
              <a:rPr lang="en-US" sz="2900" dirty="0" err="1"/>
              <a:t>stanje</a:t>
            </a:r>
            <a:r>
              <a:rPr lang="en-US" sz="2900" dirty="0"/>
              <a:t> </a:t>
            </a:r>
            <a:r>
              <a:rPr lang="en-US" sz="2900" dirty="0" err="1"/>
              <a:t>plakanja</a:t>
            </a:r>
            <a:r>
              <a:rPr lang="en-US" sz="2900" dirty="0"/>
              <a:t>“, </a:t>
            </a:r>
            <a:r>
              <a:rPr lang="en-US" sz="2900" dirty="0" err="1"/>
              <a:t>tako</a:t>
            </a:r>
            <a:r>
              <a:rPr lang="en-US" sz="2900" dirty="0"/>
              <a:t> </a:t>
            </a:r>
            <a:r>
              <a:rPr lang="en-US" sz="2900" dirty="0" err="1"/>
              <a:t>da</a:t>
            </a:r>
            <a:r>
              <a:rPr lang="en-US" sz="2900" dirty="0"/>
              <a:t> </a:t>
            </a:r>
            <a:r>
              <a:rPr lang="en-US" sz="2900" dirty="0" err="1"/>
              <a:t>napadnuto</a:t>
            </a:r>
            <a:r>
              <a:rPr lang="en-US" sz="2900" dirty="0"/>
              <a:t> </a:t>
            </a:r>
            <a:r>
              <a:rPr lang="en-US" sz="2900" dirty="0" err="1"/>
              <a:t>drvo</a:t>
            </a:r>
            <a:r>
              <a:rPr lang="en-US" sz="2900" dirty="0"/>
              <a:t> </a:t>
            </a:r>
            <a:r>
              <a:rPr lang="en-US" sz="2900" dirty="0" err="1"/>
              <a:t>dobija</a:t>
            </a:r>
            <a:r>
              <a:rPr lang="en-US" sz="2900" dirty="0"/>
              <a:t> </a:t>
            </a:r>
            <a:r>
              <a:rPr lang="en-US" sz="2900" dirty="0" err="1"/>
              <a:t>vlagu</a:t>
            </a:r>
            <a:r>
              <a:rPr lang="en-US" sz="2900" dirty="0"/>
              <a:t> </a:t>
            </a:r>
            <a:r>
              <a:rPr lang="en-US" sz="2900" dirty="0" err="1"/>
              <a:t>koja</a:t>
            </a:r>
            <a:r>
              <a:rPr lang="en-US" sz="2900" dirty="0"/>
              <a:t> je </a:t>
            </a:r>
            <a:r>
              <a:rPr lang="en-US" sz="2900" dirty="0" err="1"/>
              <a:t>gljivi</a:t>
            </a:r>
            <a:r>
              <a:rPr lang="en-US" sz="2900" dirty="0"/>
              <a:t> </a:t>
            </a:r>
            <a:r>
              <a:rPr lang="en-US" sz="2900" dirty="0" err="1"/>
              <a:t>potrebna</a:t>
            </a:r>
            <a:r>
              <a:rPr lang="en-US" sz="2900" dirty="0"/>
              <a:t> </a:t>
            </a:r>
            <a:r>
              <a:rPr lang="en-US" sz="2900" dirty="0" err="1"/>
              <a:t>za</a:t>
            </a:r>
            <a:r>
              <a:rPr lang="en-US" sz="2900" dirty="0"/>
              <a:t> </a:t>
            </a:r>
            <a:r>
              <a:rPr lang="en-US" sz="2900" dirty="0" err="1"/>
              <a:t>njen</a:t>
            </a:r>
            <a:r>
              <a:rPr lang="en-US" sz="2900" dirty="0"/>
              <a:t> </a:t>
            </a:r>
            <a:r>
              <a:rPr lang="en-US" sz="2900" dirty="0" err="1"/>
              <a:t>dalji</a:t>
            </a:r>
            <a:r>
              <a:rPr lang="en-US" sz="2900" dirty="0"/>
              <a:t> </a:t>
            </a:r>
            <a:r>
              <a:rPr lang="en-US" sz="2900" dirty="0" err="1"/>
              <a:t>razvoj</a:t>
            </a:r>
            <a:r>
              <a:rPr lang="en-US" sz="2900" dirty="0"/>
              <a:t> (</a:t>
            </a:r>
            <a:r>
              <a:rPr lang="en-US" sz="2900" dirty="0" smtClean="0"/>
              <a:t>Findley, </a:t>
            </a:r>
            <a:r>
              <a:rPr lang="en-US" sz="2900" dirty="0"/>
              <a:t>1953).</a:t>
            </a:r>
          </a:p>
          <a:p>
            <a:endParaRPr lang="en-US" sz="2400" dirty="0"/>
          </a:p>
        </p:txBody>
      </p:sp>
      <p:pic>
        <p:nvPicPr>
          <p:cNvPr id="5" name="Picture 6" descr="serpula la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7680" b="10672"/>
          <a:stretch>
            <a:fillRect/>
          </a:stretch>
        </p:blipFill>
        <p:spPr>
          <a:xfrm>
            <a:off x="5181600" y="685800"/>
            <a:ext cx="219891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&amp;Rcy;&amp;iecy;&amp;zcy;&amp;ucy;&amp;lcy;&amp;tcy;&amp;acy;&amp;tcy; &amp;scy;&amp;lcy;&amp;icy;&amp;kcy;&amp;acy; &amp;zcy;&amp;acy; serpula lacry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324" y="3581400"/>
            <a:ext cx="4003676" cy="309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serpula lacrim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"/>
            <a:ext cx="180803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172200" cy="6858000"/>
          </a:xfrm>
        </p:spPr>
        <p:txBody>
          <a:bodyPr>
            <a:noAutofit/>
          </a:bodyPr>
          <a:lstStyle/>
          <a:p>
            <a:r>
              <a:rPr lang="en-US" sz="2400" dirty="0" err="1"/>
              <a:t>Kućnu</a:t>
            </a:r>
            <a:r>
              <a:rPr lang="en-US" sz="2400" dirty="0"/>
              <a:t> </a:t>
            </a:r>
            <a:r>
              <a:rPr lang="en-US" sz="2400" dirty="0" err="1"/>
              <a:t>gljivu</a:t>
            </a:r>
            <a:r>
              <a:rPr lang="en-US" sz="2400" dirty="0"/>
              <a:t> </a:t>
            </a:r>
            <a:r>
              <a:rPr lang="en-US" sz="2400" dirty="0" err="1"/>
              <a:t>čini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opasnim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</a:t>
            </a:r>
            <a:r>
              <a:rPr lang="en-US" sz="2400" dirty="0" err="1"/>
              <a:t>iskorenjivim</a:t>
            </a:r>
            <a:r>
              <a:rPr lang="en-US" sz="2400" dirty="0"/>
              <a:t> </a:t>
            </a:r>
            <a:r>
              <a:rPr lang="en-US" sz="2400" dirty="0" err="1"/>
              <a:t>destruktorom</a:t>
            </a:r>
            <a:r>
              <a:rPr lang="en-US" sz="2400" dirty="0"/>
              <a:t>, </a:t>
            </a:r>
            <a:r>
              <a:rPr lang="en-US" sz="2400" dirty="0" err="1"/>
              <a:t>formiranje</a:t>
            </a:r>
            <a:r>
              <a:rPr lang="en-US" sz="2400" dirty="0"/>
              <a:t> </a:t>
            </a:r>
            <a:r>
              <a:rPr lang="en-US" sz="2400" dirty="0" err="1"/>
              <a:t>debelih</a:t>
            </a:r>
            <a:r>
              <a:rPr lang="en-US" sz="2400" dirty="0"/>
              <a:t> </a:t>
            </a:r>
            <a:r>
              <a:rPr lang="en-US" sz="2400" dirty="0" err="1"/>
              <a:t>niti</a:t>
            </a:r>
            <a:r>
              <a:rPr lang="en-US" sz="2400" dirty="0"/>
              <a:t> -  </a:t>
            </a:r>
            <a:r>
              <a:rPr lang="en-US" sz="2400" dirty="0" err="1"/>
              <a:t>rizomorfi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uzdužnim</a:t>
            </a:r>
            <a:r>
              <a:rPr lang="en-US" sz="2400" dirty="0"/>
              <a:t> </a:t>
            </a:r>
            <a:r>
              <a:rPr lang="en-US" sz="2400" dirty="0" err="1"/>
              <a:t>spajanjem</a:t>
            </a:r>
            <a:r>
              <a:rPr lang="en-US" sz="2400" dirty="0"/>
              <a:t> </a:t>
            </a:r>
            <a:r>
              <a:rPr lang="en-US" sz="2400" dirty="0" err="1"/>
              <a:t>hifa</a:t>
            </a:r>
            <a:r>
              <a:rPr lang="en-US" sz="2400" dirty="0"/>
              <a:t>. </a:t>
            </a:r>
            <a:r>
              <a:rPr lang="en-US" sz="2400" dirty="0" err="1"/>
              <a:t>Uloga</a:t>
            </a:r>
            <a:r>
              <a:rPr lang="en-US" sz="2400" dirty="0"/>
              <a:t> </a:t>
            </a:r>
            <a:r>
              <a:rPr lang="sr-Latn-RS" sz="2400" dirty="0" smtClean="0"/>
              <a:t>im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sprovode</a:t>
            </a:r>
            <a:r>
              <a:rPr lang="en-US" sz="2400" dirty="0"/>
              <a:t> </a:t>
            </a:r>
            <a:r>
              <a:rPr lang="en-US" sz="2400" dirty="0" err="1"/>
              <a:t>vodu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hranljivim</a:t>
            </a:r>
            <a:r>
              <a:rPr lang="en-US" sz="2400" dirty="0"/>
              <a:t> </a:t>
            </a:r>
            <a:r>
              <a:rPr lang="en-US" sz="2400" dirty="0" err="1"/>
              <a:t>materijama</a:t>
            </a:r>
            <a:r>
              <a:rPr lang="en-US" sz="2400" dirty="0"/>
              <a:t> </a:t>
            </a:r>
            <a:r>
              <a:rPr lang="sr-Latn-RS" sz="2400" dirty="0" smtClean="0"/>
              <a:t>od</a:t>
            </a:r>
            <a:r>
              <a:rPr lang="en-US" sz="2400" dirty="0" smtClean="0"/>
              <a:t> </a:t>
            </a:r>
            <a:r>
              <a:rPr lang="en-US" sz="2400" dirty="0" err="1"/>
              <a:t>mesta</a:t>
            </a:r>
            <a:r>
              <a:rPr lang="en-US" sz="2400" dirty="0"/>
              <a:t> </a:t>
            </a:r>
            <a:r>
              <a:rPr lang="en-US" sz="2400" dirty="0" err="1"/>
              <a:t>gde</a:t>
            </a:r>
            <a:r>
              <a:rPr lang="en-US" sz="2400" dirty="0"/>
              <a:t> se </a:t>
            </a:r>
            <a:r>
              <a:rPr lang="en-US" sz="2400" dirty="0" err="1"/>
              <a:t>formirala</a:t>
            </a:r>
            <a:r>
              <a:rPr lang="en-US" sz="2400" dirty="0"/>
              <a:t> do </a:t>
            </a:r>
            <a:r>
              <a:rPr lang="en-US" sz="2400" dirty="0" err="1"/>
              <a:t>udaljenih</a:t>
            </a:r>
            <a:r>
              <a:rPr lang="en-US" sz="2400" dirty="0"/>
              <a:t>, </a:t>
            </a:r>
            <a:r>
              <a:rPr lang="en-US" sz="2400" dirty="0" err="1"/>
              <a:t>krajnjih</a:t>
            </a:r>
            <a:r>
              <a:rPr lang="en-US" sz="2400" dirty="0"/>
              <a:t> </a:t>
            </a:r>
            <a:r>
              <a:rPr lang="en-US" sz="2400" dirty="0" err="1"/>
              <a:t>ivica</a:t>
            </a:r>
            <a:r>
              <a:rPr lang="en-US" sz="2400" dirty="0"/>
              <a:t> </a:t>
            </a:r>
            <a:r>
              <a:rPr lang="en-US" sz="2400" dirty="0" err="1"/>
              <a:t>njenog</a:t>
            </a:r>
            <a:r>
              <a:rPr lang="en-US" sz="2400" dirty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.</a:t>
            </a:r>
            <a:r>
              <a:rPr lang="sr-Latn-RS" sz="2400" dirty="0" smtClean="0"/>
              <a:t>, a u nepovoljnim uslovima i preživljava. </a:t>
            </a:r>
            <a:r>
              <a:rPr lang="en-US" sz="2400" dirty="0" smtClean="0"/>
              <a:t>Na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, </a:t>
            </a: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rizomorfi</a:t>
            </a:r>
            <a:r>
              <a:rPr lang="en-US" sz="2400" dirty="0"/>
              <a:t>, </a:t>
            </a:r>
            <a:r>
              <a:rPr lang="en-US" sz="2400" dirty="0" err="1"/>
              <a:t>kućna</a:t>
            </a:r>
            <a:r>
              <a:rPr lang="en-US" sz="2400" dirty="0"/>
              <a:t> </a:t>
            </a:r>
            <a:r>
              <a:rPr lang="en-US" sz="2400" dirty="0" err="1"/>
              <a:t>gljiva</a:t>
            </a:r>
            <a:r>
              <a:rPr lang="en-US" sz="2400" dirty="0"/>
              <a:t> </a:t>
            </a:r>
            <a:r>
              <a:rPr lang="en-US" sz="2400" dirty="0" err="1"/>
              <a:t>napada</a:t>
            </a:r>
            <a:r>
              <a:rPr lang="en-US" sz="2400" dirty="0"/>
              <a:t> </a:t>
            </a:r>
            <a:r>
              <a:rPr lang="en-US" sz="2400" dirty="0" err="1"/>
              <a:t>obližnje</a:t>
            </a:r>
            <a:r>
              <a:rPr lang="en-US" sz="2400" dirty="0"/>
              <a:t> </a:t>
            </a:r>
            <a:r>
              <a:rPr lang="en-US" sz="2400" dirty="0" err="1"/>
              <a:t>drvo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je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relativno</a:t>
            </a:r>
            <a:r>
              <a:rPr lang="en-US" sz="2400" dirty="0"/>
              <a:t> </a:t>
            </a:r>
            <a:r>
              <a:rPr lang="en-US" sz="2400" dirty="0" err="1"/>
              <a:t>suvo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uspeva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se </a:t>
            </a:r>
            <a:r>
              <a:rPr lang="en-US" sz="2400" dirty="0" err="1"/>
              <a:t>širi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udaljenosti</a:t>
            </a:r>
            <a:r>
              <a:rPr lang="en-US" sz="2400" dirty="0"/>
              <a:t>. </a:t>
            </a:r>
            <a:r>
              <a:rPr lang="en-US" sz="2400" dirty="0" err="1"/>
              <a:t>Rizomorfe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sposobne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prolaze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beton</a:t>
            </a:r>
            <a:r>
              <a:rPr lang="en-US" sz="2400" dirty="0"/>
              <a:t>, </a:t>
            </a:r>
            <a:r>
              <a:rPr lang="en-US" sz="2400" dirty="0" err="1"/>
              <a:t>ciglu</a:t>
            </a:r>
            <a:r>
              <a:rPr lang="en-US" sz="2400" dirty="0"/>
              <a:t>, </a:t>
            </a:r>
            <a:r>
              <a:rPr lang="en-US" sz="2400" dirty="0" err="1"/>
              <a:t>gips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slične</a:t>
            </a:r>
            <a:r>
              <a:rPr lang="en-US" sz="2400" dirty="0"/>
              <a:t> </a:t>
            </a:r>
            <a:r>
              <a:rPr lang="en-US" sz="2400" dirty="0" err="1"/>
              <a:t>materijale</a:t>
            </a:r>
            <a:r>
              <a:rPr lang="en-US" sz="2400" dirty="0"/>
              <a:t>. U </a:t>
            </a:r>
            <a:r>
              <a:rPr lang="en-US" sz="2400" dirty="0" err="1"/>
              <a:t>suštini</a:t>
            </a:r>
            <a:r>
              <a:rPr lang="en-US" sz="2400" dirty="0"/>
              <a:t>, </a:t>
            </a:r>
            <a:r>
              <a:rPr lang="en-US" sz="2400" dirty="0" err="1"/>
              <a:t>rizomorfe</a:t>
            </a:r>
            <a:r>
              <a:rPr lang="en-US" sz="2400" dirty="0"/>
              <a:t> </a:t>
            </a:r>
            <a:r>
              <a:rPr lang="en-US" sz="2400" dirty="0" err="1"/>
              <a:t>prolaze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pore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pukotine</a:t>
            </a:r>
            <a:r>
              <a:rPr lang="en-US" sz="2400" dirty="0"/>
              <a:t> u </a:t>
            </a:r>
            <a:r>
              <a:rPr lang="en-US" sz="2400" dirty="0" err="1"/>
              <a:t>ciglama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betonu</a:t>
            </a:r>
            <a:r>
              <a:rPr lang="en-US" sz="2400" dirty="0"/>
              <a:t>,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malter</a:t>
            </a:r>
            <a:r>
              <a:rPr lang="en-US" sz="2400" dirty="0"/>
              <a:t> </a:t>
            </a:r>
            <a:r>
              <a:rPr lang="en-US" sz="2400" dirty="0" err="1"/>
              <a:t>kojim</a:t>
            </a:r>
            <a:r>
              <a:rPr lang="en-US" sz="2400" dirty="0"/>
              <a:t> je </a:t>
            </a:r>
            <a:r>
              <a:rPr lang="en-US" sz="2400" dirty="0" err="1"/>
              <a:t>zid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cigala</a:t>
            </a:r>
            <a:r>
              <a:rPr lang="en-US" sz="2400" dirty="0"/>
              <a:t> </a:t>
            </a:r>
            <a:r>
              <a:rPr lang="en-US" sz="2400" dirty="0" err="1"/>
              <a:t>spojen</a:t>
            </a:r>
            <a:r>
              <a:rPr lang="en-US" sz="2400" dirty="0"/>
              <a:t>. </a:t>
            </a:r>
            <a:r>
              <a:rPr lang="en-US" sz="2400" dirty="0" err="1"/>
              <a:t>Gljiva</a:t>
            </a:r>
            <a:r>
              <a:rPr lang="en-US" sz="2400" dirty="0"/>
              <a:t> ne </a:t>
            </a:r>
            <a:r>
              <a:rPr lang="en-US" sz="2400" dirty="0" err="1"/>
              <a:t>uzima</a:t>
            </a:r>
            <a:r>
              <a:rPr lang="en-US" sz="2400" dirty="0"/>
              <a:t> </a:t>
            </a:r>
            <a:r>
              <a:rPr lang="en-US" sz="2400" dirty="0" err="1"/>
              <a:t>nikakve</a:t>
            </a:r>
            <a:r>
              <a:rPr lang="en-US" sz="2400" dirty="0"/>
              <a:t> </a:t>
            </a:r>
            <a:r>
              <a:rPr lang="en-US" sz="2400" dirty="0" err="1"/>
              <a:t>hranljive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ovakvih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, </a:t>
            </a:r>
            <a:r>
              <a:rPr lang="en-US" sz="2400" dirty="0" err="1"/>
              <a:t>iako</a:t>
            </a:r>
            <a:r>
              <a:rPr lang="en-US" sz="2400" dirty="0"/>
              <a:t> se </a:t>
            </a:r>
            <a:r>
              <a:rPr lang="en-US" sz="2400" dirty="0" err="1"/>
              <a:t>pretpostavlja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soli </a:t>
            </a:r>
            <a:r>
              <a:rPr lang="en-US" sz="2400" dirty="0" err="1"/>
              <a:t>kalcijuma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en-US" sz="2400" dirty="0" err="1"/>
              <a:t>doprinose</a:t>
            </a:r>
            <a:r>
              <a:rPr lang="en-US" sz="2400" dirty="0"/>
              <a:t>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kućne</a:t>
            </a:r>
            <a:r>
              <a:rPr lang="en-US" sz="2400" dirty="0"/>
              <a:t> </a:t>
            </a:r>
            <a:r>
              <a:rPr lang="en-US" sz="2400" dirty="0" err="1"/>
              <a:t>gljive</a:t>
            </a:r>
            <a:r>
              <a:rPr lang="en-US" sz="2400" dirty="0"/>
              <a:t> (www.property-care.org).</a:t>
            </a:r>
          </a:p>
        </p:txBody>
      </p:sp>
      <p:pic>
        <p:nvPicPr>
          <p:cNvPr id="5" name="Picture 6" descr="&amp;Rcy;&amp;iecy;&amp;zcy;&amp;ucy;&amp;lcy;&amp;tcy;&amp;acy;&amp;tcy; &amp;scy;&amp;lcy;&amp;icy;&amp;kcy;&amp;acy; &amp;zcy;&amp;acy;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"/>
            <a:ext cx="2209800" cy="314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185853"/>
            <a:ext cx="2743200" cy="3672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958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CS" sz="2400" dirty="0"/>
              <a:t>Rizomorfe se </a:t>
            </a:r>
            <a:r>
              <a:rPr lang="sr-Latn-CS" sz="2400" dirty="0" smtClean="0"/>
              <a:t>u objektu najčeše </a:t>
            </a:r>
            <a:r>
              <a:rPr lang="sr-Latn-CS" sz="2400" dirty="0"/>
              <a:t>šire između </a:t>
            </a:r>
            <a:r>
              <a:rPr lang="sr-Latn-CS" sz="2400" dirty="0" smtClean="0"/>
              <a:t>cigli </a:t>
            </a:r>
            <a:r>
              <a:rPr lang="sr-Latn-CS" sz="2400" dirty="0"/>
              <a:t>i maltera</a:t>
            </a:r>
            <a:r>
              <a:rPr lang="sr-Latn-CS" sz="2400" dirty="0" smtClean="0"/>
              <a:t>, prorastu </a:t>
            </a:r>
            <a:r>
              <a:rPr lang="sr-Latn-CS" sz="2400" dirty="0"/>
              <a:t>sve zidove i dostignu dužinu i od nekoliko desetina metara</a:t>
            </a:r>
            <a:r>
              <a:rPr lang="sr-Latn-CS" sz="2400" dirty="0" smtClean="0"/>
              <a:t>, pre </a:t>
            </a:r>
            <a:r>
              <a:rPr lang="sr-Latn-CS" sz="2400" dirty="0"/>
              <a:t>nego što napadnu </a:t>
            </a:r>
            <a:r>
              <a:rPr lang="sr-Latn-CS" sz="2400" dirty="0" smtClean="0"/>
              <a:t>drvo. Zbog </a:t>
            </a:r>
            <a:r>
              <a:rPr lang="sr-Latn-CS" sz="2400" dirty="0"/>
              <a:t>ovakvog načina osvajanja prostora</a:t>
            </a:r>
            <a:r>
              <a:rPr lang="sr-Latn-CS" sz="2400" dirty="0" smtClean="0"/>
              <a:t>, gljivu </a:t>
            </a:r>
            <a:r>
              <a:rPr lang="sr-Latn-CS" sz="2400" dirty="0"/>
              <a:t>je vrlo teško otkriti na vreme</a:t>
            </a:r>
            <a:r>
              <a:rPr lang="sr-Latn-CS" sz="2400" dirty="0" smtClean="0"/>
              <a:t>. Kada </a:t>
            </a:r>
            <a:r>
              <a:rPr lang="sr-Latn-CS" sz="2400" dirty="0"/>
              <a:t>se uoče simptomi napada </a:t>
            </a:r>
            <a:r>
              <a:rPr lang="sr-Latn-CS" sz="2400" dirty="0" smtClean="0"/>
              <a:t>obično </a:t>
            </a:r>
            <a:r>
              <a:rPr lang="sr-Latn-CS" sz="2400" dirty="0"/>
              <a:t>je </a:t>
            </a:r>
            <a:r>
              <a:rPr lang="sr-Latn-CS" sz="2400" dirty="0" smtClean="0"/>
              <a:t>kasno jer su drv. Predmeti (parket, nameštaj, konstrukcije, drv. Stepeništa i </a:t>
            </a:r>
            <a:r>
              <a:rPr lang="sr-Latn-CS" sz="2400" dirty="0"/>
              <a:t>dr.) </a:t>
            </a:r>
            <a:r>
              <a:rPr lang="sr-Latn-CS" sz="2400" dirty="0" smtClean="0"/>
              <a:t>već </a:t>
            </a:r>
            <a:r>
              <a:rPr lang="sr-Latn-CS" sz="2400" dirty="0"/>
              <a:t>truli.Procenjuje se da od momenta napada pa do potpune dekompozicije drveta dolazi za </a:t>
            </a:r>
            <a:r>
              <a:rPr lang="sr-Latn-CS" sz="2400" dirty="0" smtClean="0"/>
              <a:t>2 </a:t>
            </a:r>
            <a:r>
              <a:rPr lang="sr-Latn-CS" sz="2400" dirty="0"/>
              <a:t>do </a:t>
            </a:r>
            <a:r>
              <a:rPr lang="sr-Latn-CS" sz="2400" dirty="0" smtClean="0"/>
              <a:t>4, eventualno 6 meseci, što </a:t>
            </a:r>
            <a:r>
              <a:rPr lang="sr-Latn-CS" sz="2400" dirty="0"/>
              <a:t>zavisi od lokalnih uslova temperatire i vlage</a:t>
            </a:r>
            <a:r>
              <a:rPr lang="sr-Latn-CS" sz="2400" dirty="0" smtClean="0"/>
              <a:t>. Kućna </a:t>
            </a:r>
            <a:r>
              <a:rPr lang="sr-Latn-CS" sz="2400" dirty="0"/>
              <a:t>gljiva se najbolje razvija na sobnoj temperaturi 19-20⁰C.Ugroženi su ne samo drvo već i drugi materijali koji sadrže celulozu (knjige npr.).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12" descr="&amp;Rcy;&amp;iecy;&amp;zcy;&amp;ucy;&amp;lcy;&amp;tcy;&amp;acy;&amp;tcy; &amp;scy;&amp;lcy;&amp;icy;&amp;kcy;&amp;acy; &amp;zcy;&amp;acy;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799"/>
            <a:ext cx="4267200" cy="320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22382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648200" cy="685800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Plodonosno</a:t>
            </a:r>
            <a:r>
              <a:rPr lang="en-US" sz="2400" dirty="0"/>
              <a:t> </a:t>
            </a:r>
            <a:r>
              <a:rPr lang="en-US" sz="2400" dirty="0" err="1"/>
              <a:t>telo</a:t>
            </a:r>
            <a:r>
              <a:rPr lang="en-US" sz="2400" dirty="0"/>
              <a:t> </a:t>
            </a:r>
            <a:r>
              <a:rPr lang="en-US" sz="2400" dirty="0" err="1"/>
              <a:t>kućne</a:t>
            </a:r>
            <a:r>
              <a:rPr lang="en-US" sz="2400" dirty="0"/>
              <a:t> </a:t>
            </a:r>
            <a:r>
              <a:rPr lang="en-US" sz="2400" dirty="0" err="1"/>
              <a:t>gljive</a:t>
            </a:r>
            <a:r>
              <a:rPr lang="en-US" sz="2400" dirty="0"/>
              <a:t> </a:t>
            </a:r>
            <a:r>
              <a:rPr lang="en-US" sz="2400" dirty="0" err="1"/>
              <a:t>proizvodi</a:t>
            </a:r>
            <a:r>
              <a:rPr lang="en-US" sz="2400" dirty="0"/>
              <a:t> </a:t>
            </a:r>
            <a:r>
              <a:rPr lang="en-US" sz="2400" dirty="0" err="1"/>
              <a:t>impozantan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spora</a:t>
            </a:r>
            <a:r>
              <a:rPr lang="en-US" sz="2400" dirty="0"/>
              <a:t>. </a:t>
            </a:r>
            <a:r>
              <a:rPr lang="sr-Latn-RS" sz="2400" dirty="0" smtClean="0"/>
              <a:t>S</a:t>
            </a:r>
            <a:r>
              <a:rPr lang="en-US" sz="2400" dirty="0" smtClean="0"/>
              <a:t>pore </a:t>
            </a:r>
            <a:r>
              <a:rPr lang="sr-Latn-RS" sz="2400" dirty="0" smtClean="0"/>
              <a:t> su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/>
              <a:t>rđe</a:t>
            </a:r>
            <a:r>
              <a:rPr lang="en-US" sz="2400" dirty="0"/>
              <a:t>, </a:t>
            </a:r>
            <a:r>
              <a:rPr lang="en-US" sz="2400" dirty="0" err="1"/>
              <a:t>crvenkaste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formiraju</a:t>
            </a:r>
            <a:r>
              <a:rPr lang="en-US" sz="2400" dirty="0"/>
              <a:t> se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celoj</a:t>
            </a:r>
            <a:r>
              <a:rPr lang="en-US" sz="2400" dirty="0"/>
              <a:t> </a:t>
            </a:r>
            <a:r>
              <a:rPr lang="en-US" sz="2400" dirty="0" err="1"/>
              <a:t>površini</a:t>
            </a:r>
            <a:r>
              <a:rPr lang="en-US" sz="2400" dirty="0"/>
              <a:t> </a:t>
            </a:r>
            <a:r>
              <a:rPr lang="en-US" sz="2400" dirty="0" err="1"/>
              <a:t>plodonosnog</a:t>
            </a:r>
            <a:r>
              <a:rPr lang="en-US" sz="2400" dirty="0"/>
              <a:t> </a:t>
            </a:r>
            <a:r>
              <a:rPr lang="en-US" sz="2400" dirty="0" err="1"/>
              <a:t>tela</a:t>
            </a:r>
            <a:r>
              <a:rPr lang="en-US" sz="2400" dirty="0"/>
              <a:t>, </a:t>
            </a:r>
            <a:r>
              <a:rPr lang="en-US" sz="2400" dirty="0" err="1"/>
              <a:t>osim</a:t>
            </a:r>
            <a:r>
              <a:rPr lang="en-US" sz="2400" dirty="0"/>
              <a:t> u </a:t>
            </a:r>
            <a:r>
              <a:rPr lang="en-US" sz="2400" dirty="0" err="1"/>
              <a:t>uzanoj</a:t>
            </a:r>
            <a:r>
              <a:rPr lang="en-US" sz="2400" dirty="0"/>
              <a:t> </a:t>
            </a:r>
            <a:r>
              <a:rPr lang="en-US" sz="2400" dirty="0" err="1"/>
              <a:t>zoni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ivicama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sivkastobele</a:t>
            </a:r>
            <a:r>
              <a:rPr lang="en-US" sz="2400" dirty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, </a:t>
            </a:r>
            <a:r>
              <a:rPr lang="en-US" sz="2400" dirty="0" err="1" smtClean="0"/>
              <a:t>plodonosno</a:t>
            </a:r>
            <a:r>
              <a:rPr lang="en-US" sz="2400" dirty="0" smtClean="0"/>
              <a:t> </a:t>
            </a:r>
            <a:r>
              <a:rPr lang="en-US" sz="2400" dirty="0" err="1" smtClean="0"/>
              <a:t>telo</a:t>
            </a:r>
            <a:r>
              <a:rPr lang="en-US" sz="2400" dirty="0" smtClean="0"/>
              <a:t> </a:t>
            </a:r>
            <a:r>
              <a:rPr lang="en-US" sz="2400" dirty="0" err="1" smtClean="0"/>
              <a:t>poprima</a:t>
            </a:r>
            <a:r>
              <a:rPr lang="en-US" sz="2400" dirty="0" smtClean="0"/>
              <a:t> </a:t>
            </a:r>
            <a:r>
              <a:rPr lang="en-US" sz="2400" dirty="0" err="1" smtClean="0"/>
              <a:t>rđavo-crvenu</a:t>
            </a:r>
            <a:r>
              <a:rPr lang="en-US" sz="2400" dirty="0" smtClean="0"/>
              <a:t> </a:t>
            </a:r>
            <a:r>
              <a:rPr lang="en-US" sz="2400" dirty="0" err="1" smtClean="0"/>
              <a:t>boju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Procenjeno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sr-Latn-RS" sz="2400" dirty="0" smtClean="0"/>
              <a:t>1</a:t>
            </a:r>
            <a:r>
              <a:rPr lang="en-US" sz="2400" dirty="0" smtClean="0"/>
              <a:t> plod</a:t>
            </a:r>
            <a:r>
              <a:rPr lang="sr-Latn-RS" sz="2400" dirty="0" smtClean="0"/>
              <a:t>.</a:t>
            </a:r>
            <a:r>
              <a:rPr lang="en-US" sz="2400" dirty="0" err="1" smtClean="0"/>
              <a:t>telo</a:t>
            </a:r>
            <a:r>
              <a:rPr lang="en-US" sz="2400" dirty="0" smtClean="0"/>
              <a:t> </a:t>
            </a:r>
            <a:r>
              <a:rPr lang="en-US" sz="2400" dirty="0" err="1" smtClean="0"/>
              <a:t>proizvede</a:t>
            </a:r>
            <a:r>
              <a:rPr lang="en-US" sz="2400" dirty="0" smtClean="0"/>
              <a:t> u min </a:t>
            </a:r>
            <a:r>
              <a:rPr lang="en-US" sz="2400" dirty="0" err="1" smtClean="0"/>
              <a:t>oko</a:t>
            </a:r>
            <a:r>
              <a:rPr lang="en-US" sz="2400" dirty="0" smtClean="0"/>
              <a:t> 50 </a:t>
            </a:r>
            <a:r>
              <a:rPr lang="en-US" sz="2400" dirty="0" err="1" smtClean="0"/>
              <a:t>miliona</a:t>
            </a:r>
            <a:r>
              <a:rPr lang="en-US" sz="2400" dirty="0" smtClean="0"/>
              <a:t> </a:t>
            </a:r>
            <a:r>
              <a:rPr lang="en-US" sz="2400" dirty="0" err="1" smtClean="0"/>
              <a:t>spora</a:t>
            </a:r>
            <a:r>
              <a:rPr lang="en-US" sz="2400" dirty="0" smtClean="0"/>
              <a:t>. U </a:t>
            </a:r>
            <a:r>
              <a:rPr lang="en-US" sz="2400" dirty="0" err="1" smtClean="0"/>
              <a:t>prostoriijama</a:t>
            </a:r>
            <a:r>
              <a:rPr lang="en-US" sz="2400" dirty="0" smtClean="0"/>
              <a:t>, u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većih</a:t>
            </a:r>
            <a:r>
              <a:rPr lang="en-US" sz="2400" dirty="0" smtClean="0"/>
              <a:t> plod</a:t>
            </a:r>
            <a:r>
              <a:rPr lang="sr-Latn-RS" sz="2400" dirty="0" smtClean="0"/>
              <a:t>.</a:t>
            </a:r>
            <a:r>
              <a:rPr lang="en-US" sz="2400" dirty="0" err="1" smtClean="0"/>
              <a:t>tela</a:t>
            </a:r>
            <a:r>
              <a:rPr lang="en-US" sz="2400" dirty="0" smtClean="0"/>
              <a:t>,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pokrivene</a:t>
            </a:r>
            <a:r>
              <a:rPr lang="en-US" sz="2400" dirty="0" smtClean="0"/>
              <a:t> </a:t>
            </a:r>
            <a:r>
              <a:rPr lang="en-US" sz="2400" dirty="0" err="1" smtClean="0"/>
              <a:t>sporama</a:t>
            </a:r>
            <a:r>
              <a:rPr lang="en-US" sz="2400" dirty="0" smtClean="0"/>
              <a:t> u </a:t>
            </a:r>
            <a:r>
              <a:rPr lang="en-US" sz="2400" dirty="0" err="1" smtClean="0"/>
              <a:t>debelom</a:t>
            </a:r>
            <a:r>
              <a:rPr lang="en-US" sz="2400" dirty="0" smtClean="0"/>
              <a:t> </a:t>
            </a:r>
            <a:r>
              <a:rPr lang="en-US" sz="2400" dirty="0" err="1" smtClean="0"/>
              <a:t>sloju</a:t>
            </a:r>
            <a:r>
              <a:rPr lang="en-US" sz="2400" dirty="0" smtClean="0"/>
              <a:t>, pa </a:t>
            </a:r>
            <a:r>
              <a:rPr lang="en-US" sz="2400" dirty="0" err="1" smtClean="0"/>
              <a:t>izgleda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pokriveno</a:t>
            </a:r>
            <a:r>
              <a:rPr lang="en-US" sz="2400" dirty="0" smtClean="0"/>
              <a:t> </a:t>
            </a:r>
            <a:r>
              <a:rPr lang="en-US" sz="2400" dirty="0" err="1" smtClean="0"/>
              <a:t>crvenom</a:t>
            </a:r>
            <a:r>
              <a:rPr lang="en-US" sz="2400" dirty="0" smtClean="0"/>
              <a:t> </a:t>
            </a:r>
            <a:r>
              <a:rPr lang="en-US" sz="2400" dirty="0" err="1" smtClean="0"/>
              <a:t>prašinom</a:t>
            </a:r>
            <a:r>
              <a:rPr lang="en-US" sz="2400" dirty="0" smtClean="0"/>
              <a:t>.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pukotine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podnim</a:t>
            </a:r>
            <a:r>
              <a:rPr lang="en-US" sz="2400" dirty="0" smtClean="0"/>
              <a:t> </a:t>
            </a:r>
            <a:r>
              <a:rPr lang="en-US" sz="2400" dirty="0" err="1" smtClean="0"/>
              <a:t>oblogama</a:t>
            </a:r>
            <a:r>
              <a:rPr lang="en-US" sz="2400" dirty="0" smtClean="0"/>
              <a:t>, spore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preći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prostorije</a:t>
            </a:r>
            <a:r>
              <a:rPr lang="en-US" sz="2400" dirty="0" smtClean="0"/>
              <a:t>, u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kućne</a:t>
            </a:r>
            <a:r>
              <a:rPr lang="en-US" sz="2400" dirty="0" smtClean="0"/>
              <a:t> </a:t>
            </a:r>
            <a:r>
              <a:rPr lang="en-US" sz="2400" dirty="0" err="1" smtClean="0"/>
              <a:t>gljive</a:t>
            </a:r>
            <a:r>
              <a:rPr lang="en-US" sz="2400" dirty="0" smtClean="0"/>
              <a:t> (</a:t>
            </a:r>
            <a:r>
              <a:rPr lang="en-US" sz="2400" b="1" dirty="0" smtClean="0"/>
              <a:t>Findley , 1953).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"/>
            <a:ext cx="253753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mica\Desktop\red-dust-300x2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90950"/>
            <a:ext cx="40894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05000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800600" cy="6858000"/>
          </a:xfrm>
        </p:spPr>
        <p:txBody>
          <a:bodyPr>
            <a:normAutofit fontScale="92500" lnSpcReduction="10000"/>
          </a:bodyPr>
          <a:lstStyle/>
          <a:p>
            <a:r>
              <a:rPr lang="sr-Latn-CS" sz="2400" dirty="0"/>
              <a:t>Proces destrukcije drveta se odvija veoma brzo</a:t>
            </a:r>
            <a:r>
              <a:rPr lang="sr-Latn-CS" sz="2400" dirty="0" smtClean="0"/>
              <a:t>, kad </a:t>
            </a:r>
            <a:r>
              <a:rPr lang="sr-Latn-CS" sz="2400" dirty="0"/>
              <a:t>na kraju dolazi do formiranja plodonosnih tela i to na skrovitim mestima sa manje direktne svetlosti (iza regala</a:t>
            </a:r>
            <a:r>
              <a:rPr lang="sr-Latn-CS" sz="2400" dirty="0" smtClean="0"/>
              <a:t>, kreveta, unutar </a:t>
            </a:r>
            <a:r>
              <a:rPr lang="sr-Latn-CS" sz="2400" dirty="0"/>
              <a:t>kutija kreveta</a:t>
            </a:r>
            <a:r>
              <a:rPr lang="sr-Latn-CS" sz="2400" dirty="0" smtClean="0"/>
              <a:t>, na </a:t>
            </a:r>
            <a:r>
              <a:rPr lang="sr-Latn-CS" sz="2400" dirty="0"/>
              <a:t>ivici zida i parketa</a:t>
            </a:r>
            <a:r>
              <a:rPr lang="sr-Latn-CS" sz="2400" dirty="0" smtClean="0"/>
              <a:t>, u </a:t>
            </a:r>
            <a:r>
              <a:rPr lang="sr-Latn-CS" sz="2400" dirty="0"/>
              <a:t>ormanima sa knjigama</a:t>
            </a:r>
            <a:r>
              <a:rPr lang="sr-Latn-CS" sz="2400" dirty="0" smtClean="0"/>
              <a:t>, u </a:t>
            </a:r>
            <a:r>
              <a:rPr lang="sr-Latn-CS" sz="2400" dirty="0"/>
              <a:t>podrumima</a:t>
            </a:r>
            <a:r>
              <a:rPr lang="sr-Latn-CS" sz="2400" dirty="0" smtClean="0"/>
              <a:t>, ispod </a:t>
            </a:r>
            <a:r>
              <a:rPr lang="sr-Latn-CS" sz="2400" dirty="0"/>
              <a:t>stepeništa</a:t>
            </a:r>
            <a:r>
              <a:rPr lang="sr-Latn-CS" sz="2400" dirty="0" smtClean="0"/>
              <a:t>, na </a:t>
            </a:r>
            <a:r>
              <a:rPr lang="sr-Latn-CS" sz="2400" dirty="0"/>
              <a:t>štokovima vrata i prozora i sl</a:t>
            </a:r>
            <a:r>
              <a:rPr lang="sr-Latn-CS" sz="2400" dirty="0" smtClean="0"/>
              <a:t>. Plod. </a:t>
            </a:r>
            <a:r>
              <a:rPr lang="sr-Latn-CS" sz="2400" dirty="0"/>
              <a:t>tela vrlo brzo i obilno sporulišu</a:t>
            </a:r>
            <a:r>
              <a:rPr lang="sr-Latn-CS" sz="2400" dirty="0" smtClean="0"/>
              <a:t>, a </a:t>
            </a:r>
            <a:r>
              <a:rPr lang="sr-Latn-CS" sz="2400" dirty="0"/>
              <a:t>same spore predstavljaju alergene</a:t>
            </a:r>
            <a:r>
              <a:rPr lang="sr-Latn-CS" sz="2400" dirty="0" smtClean="0"/>
              <a:t>, pa </a:t>
            </a:r>
            <a:r>
              <a:rPr lang="sr-Latn-CS" sz="2400" dirty="0"/>
              <a:t>su i </a:t>
            </a:r>
            <a:r>
              <a:rPr lang="sr-Latn-CS" sz="2400" dirty="0" smtClean="0"/>
              <a:t>opasne </a:t>
            </a:r>
            <a:r>
              <a:rPr lang="sr-Latn-CS" sz="2400" dirty="0"/>
              <a:t>po ljudsko zdravlje</a:t>
            </a:r>
            <a:r>
              <a:rPr lang="sr-Latn-CS" sz="2400" dirty="0" smtClean="0"/>
              <a:t>, naročito </a:t>
            </a:r>
            <a:r>
              <a:rPr lang="sr-Latn-CS" sz="2400" dirty="0"/>
              <a:t>kod osobama sa </a:t>
            </a:r>
            <a:r>
              <a:rPr lang="sr-Latn-CS" sz="2400" dirty="0" smtClean="0"/>
              <a:t>bolestima </a:t>
            </a:r>
            <a:r>
              <a:rPr lang="sr-Latn-CS" sz="2400" dirty="0"/>
              <a:t>respiratornog </a:t>
            </a:r>
            <a:r>
              <a:rPr lang="sr-Latn-CS" sz="2400" dirty="0" smtClean="0"/>
              <a:t>sistema, starijih ljudi </a:t>
            </a:r>
            <a:r>
              <a:rPr lang="sr-Latn-CS" sz="2400" dirty="0"/>
              <a:t>i </a:t>
            </a:r>
            <a:r>
              <a:rPr lang="sr-Latn-CS" sz="2400" dirty="0" smtClean="0"/>
              <a:t>dece.</a:t>
            </a:r>
            <a:endParaRPr lang="en-US" sz="2400" dirty="0"/>
          </a:p>
          <a:p>
            <a:r>
              <a:rPr lang="sr-Latn-CS" sz="2400" dirty="0" smtClean="0"/>
              <a:t>Prvi </a:t>
            </a:r>
            <a:r>
              <a:rPr lang="sr-Latn-CS" sz="2400" dirty="0"/>
              <a:t>simptom napada kućne gljive,koji se uočava je talasavost površine drveta,bez obzira da li je lakirano</a:t>
            </a:r>
            <a:r>
              <a:rPr lang="sr-Latn-CS" sz="2400" dirty="0" smtClean="0"/>
              <a:t>, farbano </a:t>
            </a:r>
            <a:r>
              <a:rPr lang="sr-Latn-CS" sz="2400" dirty="0"/>
              <a:t>ili ne</a:t>
            </a:r>
            <a:r>
              <a:rPr lang="sr-Latn-CS" sz="2400" dirty="0" smtClean="0"/>
              <a:t>. Prostorije </a:t>
            </a:r>
            <a:r>
              <a:rPr lang="sr-Latn-CS" sz="2400" dirty="0"/>
              <a:t>imaju miris na buđ</a:t>
            </a:r>
            <a:r>
              <a:rPr lang="sr-Latn-CS" sz="2400" dirty="0" smtClean="0"/>
              <a:t>. U </a:t>
            </a:r>
            <a:r>
              <a:rPr lang="sr-Latn-CS" sz="2400" dirty="0"/>
              <a:t>poodmakloj i završnoj fazi drvo se raspada u obliku prizmi</a:t>
            </a:r>
            <a:r>
              <a:rPr lang="sr-Latn-CS" sz="2400" dirty="0" smtClean="0"/>
              <a:t>, a </a:t>
            </a:r>
            <a:r>
              <a:rPr lang="sr-Latn-CS" sz="2400" dirty="0"/>
              <a:t>samo trulo drvo je relativno suvo i meko i veoma lagano.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9460" name="Picture 4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7999"/>
            <a:ext cx="3276600" cy="369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sr-Latn-CS" sz="2400" dirty="0"/>
              <a:t>Proces sanacije je veoma složen i komplikovan i zahteva angažovanje </a:t>
            </a:r>
            <a:r>
              <a:rPr lang="sr-Latn-CS" sz="2400" dirty="0" smtClean="0"/>
              <a:t>iskusnih </a:t>
            </a:r>
            <a:r>
              <a:rPr lang="sr-Latn-CS" sz="2400" dirty="0"/>
              <a:t>stručnjaka za zaštitu drveta</a:t>
            </a:r>
            <a:r>
              <a:rPr lang="sr-Latn-CS" sz="2400" dirty="0" smtClean="0"/>
              <a:t>. Često se radi </a:t>
            </a:r>
            <a:r>
              <a:rPr lang="sr-Latn-CS" sz="2400" dirty="0"/>
              <a:t>o izvođenju zamašnih građevinskih radova što naravno podrazumeva i visoke troškove</a:t>
            </a:r>
            <a:r>
              <a:rPr lang="sr-Latn-CS" sz="2400" dirty="0" smtClean="0"/>
              <a:t>. Sanacija </a:t>
            </a:r>
            <a:r>
              <a:rPr lang="sr-Latn-CS" sz="2400" dirty="0"/>
              <a:t>mora biti izvedena sa apsolutnim uspehom</a:t>
            </a:r>
            <a:r>
              <a:rPr lang="sr-Latn-CS" sz="2400" dirty="0" smtClean="0"/>
              <a:t>, jer </a:t>
            </a:r>
            <a:r>
              <a:rPr lang="sr-Latn-CS" sz="2400" dirty="0"/>
              <a:t>svaki propust sigurno rezultira ponovnom pojavom gljive</a:t>
            </a:r>
            <a:r>
              <a:rPr lang="sr-Latn-CS" sz="2400" dirty="0" smtClean="0"/>
              <a:t>. Poznato </a:t>
            </a:r>
            <a:r>
              <a:rPr lang="sr-Latn-CS" sz="2400" dirty="0"/>
              <a:t>je da gljive imaju sposobnost razvoja čitave kolonije iz samo jedne preživele ćelije</a:t>
            </a:r>
            <a:r>
              <a:rPr lang="sr-Latn-CS" sz="2400" dirty="0" smtClean="0"/>
              <a:t>, pa </a:t>
            </a:r>
            <a:r>
              <a:rPr lang="sr-Latn-CS" sz="2400" dirty="0"/>
              <a:t>ovo jasno upućuje na posledice nestručno izvedene sanacije</a:t>
            </a:r>
            <a:r>
              <a:rPr lang="sr-Latn-CS" sz="2400" dirty="0" smtClean="0"/>
              <a:t>.</a:t>
            </a:r>
          </a:p>
          <a:p>
            <a:r>
              <a:rPr lang="sr-Latn-CS" sz="2400" dirty="0"/>
              <a:t>Sam proces sanacije objekta podrazumeva detaljan pregled celog objekta,a zatim pripremne radnje koje često za vlasnika objekta mogu biti veoma šokantne.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482" name="Picture 2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114799" cy="316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708" y="3340549"/>
            <a:ext cx="4808292" cy="351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410200" cy="6858000"/>
          </a:xfrm>
        </p:spPr>
        <p:txBody>
          <a:bodyPr>
            <a:noAutofit/>
          </a:bodyPr>
          <a:lstStyle/>
          <a:p>
            <a:r>
              <a:rPr lang="sr-Latn-CS" sz="2200" dirty="0"/>
              <a:t>Da bi se gljiva locirala često je potrebno obijanje maltera </a:t>
            </a:r>
            <a:r>
              <a:rPr lang="sr-Latn-CS" sz="2200" dirty="0" smtClean="0"/>
              <a:t>do cigle </a:t>
            </a:r>
            <a:r>
              <a:rPr lang="sr-Latn-CS" sz="2200" dirty="0"/>
              <a:t>i praćenje rizomorfi </a:t>
            </a:r>
            <a:r>
              <a:rPr lang="sr-Latn-CS" sz="2200" dirty="0" smtClean="0"/>
              <a:t>sve </a:t>
            </a:r>
            <a:r>
              <a:rPr lang="sr-Latn-CS" sz="2200" dirty="0"/>
              <a:t>do mesta gde one počinju da klijaju u lepezasto razvijenu miceliju po zidu</a:t>
            </a:r>
            <a:r>
              <a:rPr lang="sr-Latn-CS" sz="2200" dirty="0" smtClean="0"/>
              <a:t>. Obično </a:t>
            </a:r>
            <a:r>
              <a:rPr lang="sr-Latn-CS" sz="2200" dirty="0"/>
              <a:t>sa takvih mesta se gljiva širi prema drvetu u </a:t>
            </a:r>
            <a:r>
              <a:rPr lang="sr-Latn-CS" sz="2200" dirty="0" smtClean="0"/>
              <a:t>objektu. Za </a:t>
            </a:r>
            <a:r>
              <a:rPr lang="sr-Latn-CS" sz="2200" dirty="0"/>
              <a:t>uništavanje gljive (rizomorfi i hifa) koriste se različita sredstva – od vatre</a:t>
            </a:r>
            <a:r>
              <a:rPr lang="sr-Latn-CS" sz="2200" dirty="0" smtClean="0"/>
              <a:t>, toplog vazduha pa </a:t>
            </a:r>
            <a:r>
              <a:rPr lang="sr-Latn-CS" sz="2200" dirty="0"/>
              <a:t>do hemijskih preparata</a:t>
            </a:r>
            <a:r>
              <a:rPr lang="sr-Latn-CS" sz="2200" dirty="0" smtClean="0"/>
              <a:t>. Često </a:t>
            </a:r>
            <a:r>
              <a:rPr lang="sr-Latn-CS" sz="2200" dirty="0"/>
              <a:t>se </a:t>
            </a:r>
            <a:r>
              <a:rPr lang="sr-Latn-CS" sz="2200" dirty="0" smtClean="0"/>
              <a:t>postupci </a:t>
            </a:r>
            <a:r>
              <a:rPr lang="sr-Latn-CS" sz="2200" dirty="0"/>
              <a:t>i kombinuju tako što se brenerom rizomorfe i hife sprže</a:t>
            </a:r>
            <a:r>
              <a:rPr lang="sr-Latn-CS" sz="2200" dirty="0" smtClean="0"/>
              <a:t>, a </a:t>
            </a:r>
            <a:r>
              <a:rPr lang="sr-Latn-CS" sz="2200" dirty="0"/>
              <a:t>zatim se </a:t>
            </a:r>
            <a:r>
              <a:rPr lang="sr-Latn-CS" sz="2200" dirty="0" smtClean="0"/>
              <a:t>cigla </a:t>
            </a:r>
            <a:r>
              <a:rPr lang="sr-Latn-CS" sz="2200" dirty="0"/>
              <a:t>tretira hemikalijom</a:t>
            </a:r>
            <a:r>
              <a:rPr lang="sr-Latn-CS" sz="2200" dirty="0" smtClean="0"/>
              <a:t>. Dobre </a:t>
            </a:r>
            <a:r>
              <a:rPr lang="sr-Latn-CS" sz="2200" dirty="0"/>
              <a:t>rezultate dala je upotreba Borax-a ( natrijumova so borne kiseline- natrijum tetraborat) u koncentraciji od min 5</a:t>
            </a:r>
            <a:r>
              <a:rPr lang="sr-Latn-CS" sz="2200" dirty="0" smtClean="0"/>
              <a:t>%. Prednost Borax-a </a:t>
            </a:r>
            <a:r>
              <a:rPr lang="sr-Latn-CS" sz="2200" dirty="0"/>
              <a:t>je i u njegovoj slaboj toksičnosti za čoveka i toplokrvne životinje u </a:t>
            </a:r>
            <a:r>
              <a:rPr lang="sr-Latn-CS" sz="2200" dirty="0" smtClean="0"/>
              <a:t>5 % koncentraciji, kao </a:t>
            </a:r>
            <a:r>
              <a:rPr lang="sr-Latn-CS" sz="2200" dirty="0"/>
              <a:t>i u povoljnoj ceni</a:t>
            </a:r>
            <a:r>
              <a:rPr lang="sr-Latn-CS" sz="2200" dirty="0" smtClean="0"/>
              <a:t>. U </a:t>
            </a:r>
            <a:r>
              <a:rPr lang="sr-Latn-CS" sz="2200" dirty="0"/>
              <a:t>daljem toku sanacije</a:t>
            </a:r>
            <a:r>
              <a:rPr lang="sr-Latn-CS" sz="2200" dirty="0" smtClean="0"/>
              <a:t>, dobri </a:t>
            </a:r>
            <a:r>
              <a:rPr lang="sr-Latn-CS" sz="2200" dirty="0"/>
              <a:t>rezultati postizani su pripremom i korišćenjem antiseptičkog maltera</a:t>
            </a:r>
            <a:r>
              <a:rPr lang="sr-Latn-CS" sz="2200" dirty="0" smtClean="0"/>
              <a:t>, odn. maltera </a:t>
            </a:r>
            <a:r>
              <a:rPr lang="sr-Latn-CS" sz="2200" dirty="0"/>
              <a:t>sa dodatkom rastvora Borax-a.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21506" name="Picture 2" descr="Резултат слика за dust from spores of Serpula lacry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everdrycolumbus.com/wp-content/uploads/2018/08/Coniphora-on-w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478" y="2590801"/>
            <a:ext cx="35169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1224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Serpula lacrymans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Serpula lacrymans</dc:title>
  <dc:creator>Mimica</dc:creator>
  <cp:lastModifiedBy>Mimica</cp:lastModifiedBy>
  <cp:revision>20</cp:revision>
  <dcterms:created xsi:type="dcterms:W3CDTF">2020-03-26T10:12:47Z</dcterms:created>
  <dcterms:modified xsi:type="dcterms:W3CDTF">2020-03-26T12:42:57Z</dcterms:modified>
</cp:coreProperties>
</file>