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tiff" ContentType="image/tiff"/>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1"/>
  </p:sldMasterIdLst>
  <p:notesMasterIdLst>
    <p:notesMasterId r:id="rId27"/>
  </p:notesMasterIdLst>
  <p:handoutMasterIdLst>
    <p:handoutMasterId r:id="rId28"/>
  </p:handoutMasterIdLst>
  <p:sldIdLst>
    <p:sldId id="257" r:id="rId2"/>
    <p:sldId id="264" r:id="rId3"/>
    <p:sldId id="260" r:id="rId4"/>
    <p:sldId id="265" r:id="rId5"/>
    <p:sldId id="261" r:id="rId6"/>
    <p:sldId id="262" r:id="rId7"/>
    <p:sldId id="286" r:id="rId8"/>
    <p:sldId id="287" r:id="rId9"/>
    <p:sldId id="271" r:id="rId10"/>
    <p:sldId id="285" r:id="rId11"/>
    <p:sldId id="272" r:id="rId12"/>
    <p:sldId id="288" r:id="rId13"/>
    <p:sldId id="284" r:id="rId14"/>
    <p:sldId id="283" r:id="rId15"/>
    <p:sldId id="296" r:id="rId16"/>
    <p:sldId id="276" r:id="rId17"/>
    <p:sldId id="291" r:id="rId18"/>
    <p:sldId id="290" r:id="rId19"/>
    <p:sldId id="297" r:id="rId20"/>
    <p:sldId id="295" r:id="rId21"/>
    <p:sldId id="278" r:id="rId22"/>
    <p:sldId id="279" r:id="rId23"/>
    <p:sldId id="292" r:id="rId24"/>
    <p:sldId id="280" r:id="rId25"/>
    <p:sldId id="293"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FCFE"/>
    <a:srgbClr val="FFCC66"/>
    <a:srgbClr val="CCCCFF"/>
    <a:srgbClr val="FF99FF"/>
    <a:srgbClr val="CC99FF"/>
    <a:srgbClr val="CC00FF"/>
    <a:srgbClr val="FF66CC"/>
    <a:srgbClr val="0033CC"/>
    <a:srgbClr val="FFFFFF"/>
    <a:srgbClr val="33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4869" autoAdjust="0"/>
    <p:restoredTop sz="94660"/>
  </p:normalViewPr>
  <p:slideViewPr>
    <p:cSldViewPr>
      <p:cViewPr varScale="1">
        <p:scale>
          <a:sx n="81" d="100"/>
          <a:sy n="81" d="100"/>
        </p:scale>
        <p:origin x="44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4.5833333333333351E-2"/>
          <c:y val="8.9521342726896019E-2"/>
          <c:w val="0.95416666666666661"/>
          <c:h val="0.51638115157480313"/>
        </c:manualLayout>
      </c:layout>
      <c:pie3DChart>
        <c:varyColors val="1"/>
        <c:ser>
          <c:idx val="0"/>
          <c:order val="0"/>
          <c:tx>
            <c:strRef>
              <c:f>Sheet1!$B$1</c:f>
              <c:strCache>
                <c:ptCount val="1"/>
                <c:pt idx="0">
                  <c:v>%</c:v>
                </c:pt>
              </c:strCache>
            </c:strRef>
          </c:tx>
          <c:spPr>
            <a:scene3d>
              <a:camera prst="orthographicFront"/>
              <a:lightRig rig="threePt" dir="t"/>
            </a:scene3d>
            <a:sp3d>
              <a:bevelT/>
              <a:bevelB/>
            </a:sp3d>
          </c:spPr>
          <c:dPt>
            <c:idx val="0"/>
            <c:bubble3D val="0"/>
            <c:spPr>
              <a:solidFill>
                <a:srgbClr val="FF99FF"/>
              </a:solidFill>
              <a:ln>
                <a:noFill/>
              </a:ln>
              <a:effectLst>
                <a:outerShdw blurRad="40000" dist="20000" dir="5400000" rotWithShape="0">
                  <a:srgbClr val="000000">
                    <a:alpha val="38000"/>
                  </a:srgbClr>
                </a:outerShdw>
              </a:effectLst>
              <a:scene3d>
                <a:camera prst="orthographicFront"/>
                <a:lightRig rig="threePt" dir="t"/>
              </a:scene3d>
              <a:sp3d>
                <a:bevelT/>
                <a:bevelB/>
              </a:sp3d>
            </c:spPr>
          </c:dPt>
          <c:dPt>
            <c:idx val="1"/>
            <c:bubble3D val="0"/>
            <c:spPr>
              <a:solidFill>
                <a:srgbClr val="CC99FF"/>
              </a:solidFill>
              <a:ln>
                <a:noFill/>
              </a:ln>
              <a:effectLst>
                <a:outerShdw blurRad="40000" dist="20000" dir="5400000" rotWithShape="0">
                  <a:srgbClr val="000000">
                    <a:alpha val="38000"/>
                  </a:srgbClr>
                </a:outerShdw>
              </a:effectLst>
              <a:scene3d>
                <a:camera prst="orthographicFront"/>
                <a:lightRig rig="threePt" dir="t"/>
              </a:scene3d>
              <a:sp3d>
                <a:bevelT/>
                <a:bevelB/>
              </a:sp3d>
            </c:spPr>
          </c:dPt>
          <c:dPt>
            <c:idx val="2"/>
            <c:bubble3D val="0"/>
            <c:spPr>
              <a:solidFill>
                <a:srgbClr val="FFCC66"/>
              </a:solidFill>
              <a:ln>
                <a:noFill/>
              </a:ln>
              <a:effectLst>
                <a:outerShdw blurRad="40000" dist="20000" dir="5400000" rotWithShape="0">
                  <a:srgbClr val="000000">
                    <a:alpha val="38000"/>
                  </a:srgbClr>
                </a:outerShdw>
              </a:effectLst>
              <a:scene3d>
                <a:camera prst="orthographicFront"/>
                <a:lightRig rig="threePt" dir="t"/>
              </a:scene3d>
              <a:sp3d>
                <a:bevelT/>
                <a:bevelB/>
              </a:sp3d>
            </c:spPr>
          </c:dPt>
          <c:dPt>
            <c:idx val="3"/>
            <c:bubble3D val="0"/>
            <c:spPr>
              <a:gradFill rotWithShape="1">
                <a:gsLst>
                  <a:gs pos="0">
                    <a:schemeClr val="accent2">
                      <a:lumMod val="60000"/>
                      <a:tint val="50000"/>
                      <a:satMod val="300000"/>
                    </a:schemeClr>
                  </a:gs>
                  <a:gs pos="35000">
                    <a:schemeClr val="accent2">
                      <a:lumMod val="60000"/>
                      <a:tint val="37000"/>
                      <a:satMod val="300000"/>
                    </a:schemeClr>
                  </a:gs>
                  <a:gs pos="100000">
                    <a:schemeClr val="accent2">
                      <a:lumMod val="6000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threePt" dir="t"/>
              </a:scene3d>
              <a:sp3d>
                <a:bevelT/>
                <a:bevelB/>
              </a:sp3d>
            </c:spPr>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65000"/>
                        <a:lumOff val="35000"/>
                      </a:schemeClr>
                    </a:solidFill>
                    <a:latin typeface="+mn-lt"/>
                    <a:ea typeface="+mn-ea"/>
                    <a:cs typeface="+mn-cs"/>
                  </a:defRPr>
                </a:pPr>
                <a:endParaRPr lang="en-US"/>
              </a:p>
            </c:txPr>
            <c:dLblPos val="outEnd"/>
            <c:showLegendKey val="0"/>
            <c:showVal val="1"/>
            <c:showCatName val="0"/>
            <c:showSerName val="0"/>
            <c:showPercent val="0"/>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15:layout/>
              </c:ext>
            </c:extLst>
          </c:dLbls>
          <c:cat>
            <c:strRef>
              <c:f>Sheet1!$A$2:$A$5</c:f>
              <c:strCache>
                <c:ptCount val="4"/>
                <c:pt idx="0">
                  <c:v>Non-irrigated arrable land</c:v>
                </c:pt>
                <c:pt idx="1">
                  <c:v>Complex cultivation patterns</c:v>
                </c:pt>
                <c:pt idx="2">
                  <c:v>Land principally occupied by agriculture</c:v>
                </c:pt>
                <c:pt idx="3">
                  <c:v>Other land cover</c:v>
                </c:pt>
              </c:strCache>
            </c:strRef>
          </c:cat>
          <c:val>
            <c:numRef>
              <c:f>Sheet1!$B$2:$B$5</c:f>
              <c:numCache>
                <c:formatCode>General</c:formatCode>
                <c:ptCount val="4"/>
                <c:pt idx="0">
                  <c:v>20</c:v>
                </c:pt>
                <c:pt idx="1">
                  <c:v>24.310000000000002</c:v>
                </c:pt>
                <c:pt idx="2">
                  <c:v>18.75</c:v>
                </c:pt>
                <c:pt idx="3">
                  <c:v>36.94</c:v>
                </c:pt>
              </c:numCache>
            </c:numRef>
          </c:val>
        </c:ser>
        <c:dLbls>
          <c:showLegendKey val="0"/>
          <c:showVal val="0"/>
          <c:showCatName val="0"/>
          <c:showSerName val="0"/>
          <c:showPercent val="0"/>
          <c:showBubbleSize val="0"/>
          <c:showLeaderLines val="1"/>
        </c:dLbls>
      </c:pie3DChart>
      <c:spPr>
        <a:noFill/>
        <a:ln>
          <a:noFill/>
        </a:ln>
        <a:effectLst/>
      </c:spPr>
    </c:plotArea>
    <c:legend>
      <c:legendPos val="b"/>
      <c:layout>
        <c:manualLayout>
          <c:xMode val="edge"/>
          <c:yMode val="edge"/>
          <c:x val="0"/>
          <c:y val="0.63121307205020438"/>
          <c:w val="1"/>
          <c:h val="0.19729560120774381"/>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5">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fillRef idx="2">
      <cs:styleClr val="auto"/>
    </cs:fillRef>
    <cs:effectRef idx="1"/>
    <cs:fontRef idx="minor">
      <a:schemeClr val="dk1"/>
    </cs:fontRef>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drawings/_rels/vmlDrawing1.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GB" smtClean="0"/>
              <a:t>Promethee method</a:t>
            </a:r>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3FDA73A-0ACE-4B41-9D07-3F8E3EAFBA7B}" type="datetimeFigureOut">
              <a:rPr lang="en-GB" smtClean="0"/>
              <a:pPr/>
              <a:t>25/08/2016</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BF568F-8468-405B-A4EC-1B5FEF75F08D}" type="slidenum">
              <a:rPr lang="en-GB" smtClean="0"/>
              <a:pPr/>
              <a:t>‹#›</a:t>
            </a:fld>
            <a:endParaRPr lang="en-GB"/>
          </a:p>
        </p:txBody>
      </p:sp>
    </p:spTree>
    <p:extLst>
      <p:ext uri="{BB962C8B-B14F-4D97-AF65-F5344CB8AC3E}">
        <p14:creationId xmlns:p14="http://schemas.microsoft.com/office/powerpoint/2010/main" val="4277419189"/>
      </p:ext>
    </p:extLst>
  </p:cSld>
  <p:clrMap bg1="lt1" tx1="dk1" bg2="lt2" tx2="dk2" accent1="accent1" accent2="accent2" accent3="accent3" accent4="accent4" accent5="accent5" accent6="accent6" hlink="hlink" folHlink="folHlink"/>
  <p:hf sldNum="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GB" smtClean="0"/>
              <a:t>Promethee method</a:t>
            </a: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CAF6D5-1D49-4AAC-A9DB-FFC471CC23CA}" type="datetimeFigureOut">
              <a:rPr lang="en-GB" smtClean="0"/>
              <a:pPr/>
              <a:t>25/08/2016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C623B1F-A713-4FCB-B9DF-75F077CB8A60}" type="slidenum">
              <a:rPr lang="en-GB" smtClean="0"/>
              <a:pPr/>
              <a:t>‹#›</a:t>
            </a:fld>
            <a:endParaRPr lang="en-GB"/>
          </a:p>
        </p:txBody>
      </p:sp>
    </p:spTree>
    <p:extLst>
      <p:ext uri="{BB962C8B-B14F-4D97-AF65-F5344CB8AC3E}">
        <p14:creationId xmlns:p14="http://schemas.microsoft.com/office/powerpoint/2010/main" val="1788424718"/>
      </p:ext>
    </p:extLst>
  </p:cSld>
  <p:clrMap bg1="lt1" tx1="dk1" bg2="lt2" tx2="dk2" accent1="accent1" accent2="accent2" accent3="accent3" accent4="accent4" accent5="accent5" accent6="accent6" hlink="hlink" folHlink="folHlink"/>
  <p:hf sldNum="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5" name="Header Placeholder 4"/>
          <p:cNvSpPr>
            <a:spLocks noGrp="1"/>
          </p:cNvSpPr>
          <p:nvPr>
            <p:ph type="hdr" sz="quarter" idx="10"/>
          </p:nvPr>
        </p:nvSpPr>
        <p:spPr/>
        <p:txBody>
          <a:bodyPr/>
          <a:lstStyle/>
          <a:p>
            <a:r>
              <a:rPr lang="en-GB" smtClean="0"/>
              <a:t>Promethee method</a:t>
            </a:r>
            <a:endParaRPr lang="en-GB"/>
          </a:p>
        </p:txBody>
      </p:sp>
    </p:spTree>
    <p:extLst>
      <p:ext uri="{BB962C8B-B14F-4D97-AF65-F5344CB8AC3E}">
        <p14:creationId xmlns:p14="http://schemas.microsoft.com/office/powerpoint/2010/main" val="19172477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ea typeface="Times New Roman" pitchFamily="18" charset="0"/>
                <a:cs typeface="Calibri" pitchFamily="34" charset="0"/>
              </a:rPr>
              <a:t>The precipitation increase with increasing altitude, so the highest value is registered in the sub-watersheds 6,7,8 and 9 (Table 1, column </a:t>
            </a:r>
            <a:r>
              <a:rPr lang="en-US" sz="900" dirty="0" smtClean="0">
                <a:latin typeface="Calibri" pitchFamily="34" charset="0"/>
                <a:ea typeface="Times New Roman" pitchFamily="18" charset="0"/>
                <a:cs typeface="Calibri" pitchFamily="34" charset="0"/>
              </a:rPr>
              <a:t>4).</a:t>
            </a:r>
            <a:endParaRPr lang="en-US" dirty="0" smtClean="0">
              <a:latin typeface="Arial" pitchFamily="34" charset="0"/>
              <a:cs typeface="Arial" pitchFamily="34" charset="0"/>
            </a:endParaRPr>
          </a:p>
          <a:p>
            <a:endParaRPr lang="en-GB" dirty="0"/>
          </a:p>
        </p:txBody>
      </p:sp>
      <p:sp>
        <p:nvSpPr>
          <p:cNvPr id="4" name="Header Placeholder 3"/>
          <p:cNvSpPr>
            <a:spLocks noGrp="1"/>
          </p:cNvSpPr>
          <p:nvPr>
            <p:ph type="hdr" sz="quarter" idx="10"/>
          </p:nvPr>
        </p:nvSpPr>
        <p:spPr/>
        <p:txBody>
          <a:bodyPr/>
          <a:lstStyle/>
          <a:p>
            <a:r>
              <a:rPr lang="en-GB" smtClean="0"/>
              <a:t>Promethee method</a:t>
            </a:r>
            <a:endParaRPr lang="en-GB"/>
          </a:p>
        </p:txBody>
      </p:sp>
    </p:spTree>
    <p:extLst>
      <p:ext uri="{BB962C8B-B14F-4D97-AF65-F5344CB8AC3E}">
        <p14:creationId xmlns:p14="http://schemas.microsoft.com/office/powerpoint/2010/main" val="34034759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180975" algn="just"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ea typeface="Times New Roman" pitchFamily="18" charset="0"/>
                <a:cs typeface="Calibri" pitchFamily="34" charset="0"/>
              </a:rPr>
              <a:t>This preference function serves to transform deviations into preference score between 0 and 1,</a:t>
            </a:r>
            <a:endParaRPr kumimoji="0" lang="sr-Latn-RS" sz="1200" b="0" i="0" u="none" strike="noStrike" cap="none" normalizeH="0" baseline="0" dirty="0" smtClean="0">
              <a:ln>
                <a:noFill/>
              </a:ln>
              <a:solidFill>
                <a:schemeClr val="tx1"/>
              </a:solidFill>
              <a:effectLst/>
              <a:ea typeface="Times New Roman" pitchFamily="18" charset="0"/>
              <a:cs typeface="Calibri" pitchFamily="34" charset="0"/>
            </a:endParaRPr>
          </a:p>
          <a:p>
            <a:pPr marL="0" marR="0" lvl="0" indent="180975" algn="just"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ea typeface="Times New Roman" pitchFamily="18" charset="0"/>
                <a:cs typeface="Calibri" pitchFamily="34" charset="0"/>
              </a:rPr>
              <a:t> using indifference and preference threshold (defined by soil erosion expert). </a:t>
            </a:r>
            <a:endParaRPr kumimoji="0" lang="sr-Latn-RS" sz="1200" b="0" i="0" u="none" strike="noStrike" cap="none" normalizeH="0" baseline="0" dirty="0" smtClean="0">
              <a:ln>
                <a:noFill/>
              </a:ln>
              <a:solidFill>
                <a:schemeClr val="tx1"/>
              </a:solidFill>
              <a:effectLst/>
              <a:ea typeface="Times New Roman" pitchFamily="18" charset="0"/>
              <a:cs typeface="Calibri" pitchFamily="34" charset="0"/>
            </a:endParaRPr>
          </a:p>
          <a:p>
            <a:pPr marL="0" marR="0" lvl="0" indent="180975" algn="just"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ea typeface="Times New Roman" pitchFamily="18" charset="0"/>
                <a:cs typeface="Calibri" pitchFamily="34" charset="0"/>
              </a:rPr>
              <a:t>When the difference between evaluations is negligible the score is 0, otherwise, the intensity of preference increases </a:t>
            </a:r>
            <a:endParaRPr kumimoji="0" lang="sr-Latn-RS" sz="1200" b="0" i="0" u="none" strike="noStrike" cap="none" normalizeH="0" baseline="0" dirty="0" smtClean="0">
              <a:ln>
                <a:noFill/>
              </a:ln>
              <a:solidFill>
                <a:schemeClr val="tx1"/>
              </a:solidFill>
              <a:effectLst/>
              <a:ea typeface="Times New Roman" pitchFamily="18" charset="0"/>
              <a:cs typeface="Calibri" pitchFamily="34" charset="0"/>
            </a:endParaRPr>
          </a:p>
          <a:p>
            <a:pPr marL="0" marR="0" lvl="0" indent="180975" algn="just"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ea typeface="Times New Roman" pitchFamily="18" charset="0"/>
                <a:cs typeface="Calibri" pitchFamily="34" charset="0"/>
              </a:rPr>
              <a:t>linearly until this deviation reaches the value of preference threshold, when it is strict (Brans &amp; </a:t>
            </a:r>
            <a:r>
              <a:rPr kumimoji="0" lang="en-US" sz="1200" b="0" i="0" u="none" strike="noStrike" cap="none" normalizeH="0" baseline="0" dirty="0" err="1" smtClean="0">
                <a:ln>
                  <a:noFill/>
                </a:ln>
                <a:solidFill>
                  <a:schemeClr val="tx1"/>
                </a:solidFill>
                <a:effectLst/>
                <a:ea typeface="Times New Roman" pitchFamily="18" charset="0"/>
                <a:cs typeface="Calibri" pitchFamily="34" charset="0"/>
              </a:rPr>
              <a:t>Vincke</a:t>
            </a:r>
            <a:r>
              <a:rPr kumimoji="0" lang="en-US" sz="1200" b="0" i="0" u="none" strike="noStrike" cap="none" normalizeH="0" baseline="0" dirty="0" smtClean="0">
                <a:ln>
                  <a:noFill/>
                </a:ln>
                <a:solidFill>
                  <a:schemeClr val="tx1"/>
                </a:solidFill>
                <a:effectLst/>
                <a:ea typeface="Times New Roman" pitchFamily="18" charset="0"/>
                <a:cs typeface="Calibri" pitchFamily="34" charset="0"/>
              </a:rPr>
              <a:t>, 1985).</a:t>
            </a:r>
            <a:endParaRPr kumimoji="0" lang="sr-Latn-RS" sz="1200" b="0" i="0" u="none" strike="noStrike" cap="none" normalizeH="0" baseline="0" dirty="0" smtClean="0">
              <a:ln>
                <a:noFill/>
              </a:ln>
              <a:solidFill>
                <a:schemeClr val="tx1"/>
              </a:solidFill>
              <a:effectLst/>
              <a:ea typeface="Times New Roman" pitchFamily="18" charset="0"/>
              <a:cs typeface="Calibri" pitchFamily="34" charset="0"/>
            </a:endParaRPr>
          </a:p>
          <a:p>
            <a:pPr marL="0" marR="0" lvl="0" indent="180975" algn="just"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ea typeface="Times New Roman" pitchFamily="18" charset="0"/>
                <a:cs typeface="Calibri" pitchFamily="34" charset="0"/>
              </a:rPr>
              <a:t> For each criterion and all pairs of actions (sub-watershed) preference function is estimated [Eq.1] </a:t>
            </a:r>
            <a:endParaRPr kumimoji="0" lang="sr-Latn-RS" sz="1200" b="0" i="0" u="none" strike="noStrike" cap="none" normalizeH="0" baseline="0" dirty="0" smtClean="0">
              <a:ln>
                <a:noFill/>
              </a:ln>
              <a:solidFill>
                <a:schemeClr val="tx1"/>
              </a:solidFill>
              <a:effectLst/>
              <a:ea typeface="Times New Roman" pitchFamily="18" charset="0"/>
              <a:cs typeface="Calibri" pitchFamily="34" charset="0"/>
            </a:endParaRPr>
          </a:p>
          <a:p>
            <a:pPr marL="0" marR="0" lvl="0" indent="180975" algn="just"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ea typeface="Times New Roman" pitchFamily="18" charset="0"/>
                <a:cs typeface="Calibri" pitchFamily="34" charset="0"/>
              </a:rPr>
              <a:t>and used to calculate the global preference index given in Equation 2. In the final step using positive and negative outranking flow </a:t>
            </a:r>
            <a:endParaRPr kumimoji="0" lang="sr-Latn-RS" sz="1200" b="0" i="0" u="none" strike="noStrike" cap="none" normalizeH="0" baseline="0" dirty="0" smtClean="0">
              <a:ln>
                <a:noFill/>
              </a:ln>
              <a:solidFill>
                <a:schemeClr val="tx1"/>
              </a:solidFill>
              <a:effectLst/>
              <a:ea typeface="Times New Roman" pitchFamily="18" charset="0"/>
              <a:cs typeface="Calibri" pitchFamily="34" charset="0"/>
            </a:endParaRPr>
          </a:p>
          <a:p>
            <a:pPr marL="0" marR="0" lvl="0" indent="180975" algn="just"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ea typeface="Times New Roman" pitchFamily="18" charset="0"/>
                <a:cs typeface="Calibri" pitchFamily="34" charset="0"/>
              </a:rPr>
              <a:t>(given in Equation 3 and Equation 4), </a:t>
            </a:r>
            <a:endParaRPr kumimoji="0" lang="sr-Latn-RS" sz="1200" b="0" i="0" u="none" strike="noStrike" cap="none" normalizeH="0" baseline="0" dirty="0" smtClean="0">
              <a:ln>
                <a:noFill/>
              </a:ln>
              <a:solidFill>
                <a:schemeClr val="tx1"/>
              </a:solidFill>
              <a:effectLst/>
              <a:ea typeface="Times New Roman" pitchFamily="18" charset="0"/>
              <a:cs typeface="Calibri" pitchFamily="34" charset="0"/>
            </a:endParaRPr>
          </a:p>
          <a:p>
            <a:pPr marL="0" marR="0" lvl="0" indent="180975" algn="just"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ea typeface="Times New Roman" pitchFamily="18" charset="0"/>
                <a:cs typeface="Calibri" pitchFamily="34" charset="0"/>
              </a:rPr>
              <a:t>the net flow is calculated and used to rank sub-watersheds</a:t>
            </a:r>
            <a:r>
              <a:rPr kumimoji="0" lang="en-US" sz="10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endParaRPr lang="en-US" dirty="0"/>
          </a:p>
        </p:txBody>
      </p:sp>
      <p:sp>
        <p:nvSpPr>
          <p:cNvPr id="4" name="Header Placeholder 3"/>
          <p:cNvSpPr>
            <a:spLocks noGrp="1"/>
          </p:cNvSpPr>
          <p:nvPr>
            <p:ph type="hdr" sz="quarter" idx="10"/>
          </p:nvPr>
        </p:nvSpPr>
        <p:spPr/>
        <p:txBody>
          <a:bodyPr/>
          <a:lstStyle/>
          <a:p>
            <a:r>
              <a:rPr lang="en-GB" smtClean="0"/>
              <a:t>Promethee method</a:t>
            </a:r>
            <a:endParaRPr lang="en-GB"/>
          </a:p>
        </p:txBody>
      </p:sp>
    </p:spTree>
    <p:extLst>
      <p:ext uri="{BB962C8B-B14F-4D97-AF65-F5344CB8AC3E}">
        <p14:creationId xmlns:p14="http://schemas.microsoft.com/office/powerpoint/2010/main" val="16583216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dirty="0" smtClean="0"/>
              <a:t>The node of the graphs represent the alternatives under consideration, and arcs represents preference</a:t>
            </a:r>
            <a:r>
              <a:rPr lang="sr-Latn-RS" baseline="0" dirty="0" smtClean="0"/>
              <a:t> of alternative a over b. Each arc is associated with flow  representing the preference index. The sum of dlow living the a node a is colling positive outranking flow, and sum of flow entering a node a is colling a negative outranking flow.</a:t>
            </a:r>
            <a:endParaRPr lang="en-US" dirty="0"/>
          </a:p>
        </p:txBody>
      </p:sp>
      <p:sp>
        <p:nvSpPr>
          <p:cNvPr id="4" name="Header Placeholder 3"/>
          <p:cNvSpPr>
            <a:spLocks noGrp="1"/>
          </p:cNvSpPr>
          <p:nvPr>
            <p:ph type="hdr" sz="quarter" idx="10"/>
          </p:nvPr>
        </p:nvSpPr>
        <p:spPr/>
        <p:txBody>
          <a:bodyPr/>
          <a:lstStyle/>
          <a:p>
            <a:r>
              <a:rPr lang="en-GB" smtClean="0"/>
              <a:t>Promethee method</a:t>
            </a:r>
            <a:endParaRPr lang="en-GB"/>
          </a:p>
        </p:txBody>
      </p:sp>
    </p:spTree>
    <p:extLst>
      <p:ext uri="{BB962C8B-B14F-4D97-AF65-F5344CB8AC3E}">
        <p14:creationId xmlns:p14="http://schemas.microsoft.com/office/powerpoint/2010/main" val="9646070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dirty="0" smtClean="0"/>
              <a:t>A network representation of the Promethee I partial rankiing , where we do</a:t>
            </a:r>
            <a:r>
              <a:rPr lang="sr-Latn-RS" baseline="0" dirty="0" smtClean="0"/>
              <a:t> not have information on complete ranking of alternatives, but if we performed promethee II we hae complete ranking as it is showen in table on the right</a:t>
            </a:r>
            <a:endParaRPr lang="en-US" dirty="0"/>
          </a:p>
        </p:txBody>
      </p:sp>
      <p:sp>
        <p:nvSpPr>
          <p:cNvPr id="4" name="Header Placeholder 3"/>
          <p:cNvSpPr>
            <a:spLocks noGrp="1"/>
          </p:cNvSpPr>
          <p:nvPr>
            <p:ph type="hdr" sz="quarter" idx="10"/>
          </p:nvPr>
        </p:nvSpPr>
        <p:spPr/>
        <p:txBody>
          <a:bodyPr/>
          <a:lstStyle/>
          <a:p>
            <a:r>
              <a:rPr lang="en-GB" smtClean="0"/>
              <a:t>Promethee method</a:t>
            </a:r>
            <a:endParaRPr lang="en-GB"/>
          </a:p>
        </p:txBody>
      </p:sp>
    </p:spTree>
    <p:extLst>
      <p:ext uri="{BB962C8B-B14F-4D97-AF65-F5344CB8AC3E}">
        <p14:creationId xmlns:p14="http://schemas.microsoft.com/office/powerpoint/2010/main" val="31503743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180975" algn="just" defTabSz="914400" rtl="0" eaLnBrk="1" fontAlgn="base" latinLnBrk="0" hangingPunct="1">
              <a:lnSpc>
                <a:spcPct val="100000"/>
              </a:lnSpc>
              <a:spcBef>
                <a:spcPct val="0"/>
              </a:spcBef>
              <a:spcAft>
                <a:spcPct val="0"/>
              </a:spcAft>
              <a:buClrTx/>
              <a:buSzTx/>
              <a:buFontTx/>
              <a:buNone/>
              <a:tabLst/>
              <a:defRPr/>
            </a:pPr>
            <a:r>
              <a:rPr kumimoji="0" lang="en-US" b="1" i="0" u="none" strike="noStrike" cap="none" normalizeH="0" baseline="0" dirty="0" smtClean="0">
                <a:ln>
                  <a:noFill/>
                </a:ln>
                <a:solidFill>
                  <a:schemeClr val="tx1"/>
                </a:solidFill>
                <a:effectLst/>
                <a:ea typeface="Times New Roman" pitchFamily="18" charset="0"/>
                <a:cs typeface="Calibri" pitchFamily="34" charset="0"/>
              </a:rPr>
              <a:t>Sensitivity analysis</a:t>
            </a:r>
            <a:r>
              <a:rPr kumimoji="0" lang="en-US" b="0" i="0" u="none" strike="noStrike" cap="none" normalizeH="0" baseline="0" dirty="0" smtClean="0">
                <a:ln>
                  <a:noFill/>
                </a:ln>
                <a:solidFill>
                  <a:schemeClr val="tx1"/>
                </a:solidFill>
                <a:effectLst/>
                <a:ea typeface="Times New Roman" pitchFamily="18" charset="0"/>
                <a:cs typeface="Calibri" pitchFamily="34" charset="0"/>
              </a:rPr>
              <a:t> based on changing weights of criterion is performed considering 5 scenarios: </a:t>
            </a:r>
            <a:endParaRPr kumimoji="0" lang="sr-Latn-RS" b="0" i="0" u="none" strike="noStrike" cap="none" normalizeH="0" baseline="0" dirty="0" smtClean="0">
              <a:ln>
                <a:noFill/>
              </a:ln>
              <a:solidFill>
                <a:schemeClr val="tx1"/>
              </a:solidFill>
              <a:effectLst/>
              <a:ea typeface="Times New Roman" pitchFamily="18" charset="0"/>
              <a:cs typeface="Calibri" pitchFamily="34" charset="0"/>
            </a:endParaRPr>
          </a:p>
          <a:p>
            <a:pPr lvl="0" indent="180975" algn="just" fontAlgn="base">
              <a:spcBef>
                <a:spcPct val="0"/>
              </a:spcBef>
              <a:spcAft>
                <a:spcPct val="0"/>
              </a:spcAft>
            </a:pPr>
            <a:r>
              <a:rPr kumimoji="0" lang="en-US" sz="12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Sub-watershed are ranked using the net outranking flow that varies between -1 and 1, which is presented on the vertical green/red line in Fig. 8.</a:t>
            </a:r>
            <a:endParaRPr kumimoji="0" lang="sr-Latn-RS" sz="12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endParaRPr>
          </a:p>
          <a:p>
            <a:pPr marL="0" marR="0" lvl="0" indent="180975" algn="just"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Of the highest priority are sub-watershed with the maximal value of net outranking and positive outranking flow. The ranking is similar for all scenarios except for the last one, where the preference is given to the topography factor. </a:t>
            </a:r>
            <a:endParaRPr kumimoji="0" lang="sr-Latn-RS" sz="12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endParaRPr>
          </a:p>
          <a:p>
            <a:pPr marL="0" marR="0" lvl="0" indent="180975" algn="just"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In this case, sub-watershed 7 is the highest priority, due to the high value of slope length and steepness factor and the huge amount of precipitation in this part of the watershed.</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180975" algn="just" defTabSz="914400" rtl="0" eaLnBrk="1" fontAlgn="base" latinLnBrk="0" hangingPunct="1">
              <a:lnSpc>
                <a:spcPct val="100000"/>
              </a:lnSpc>
              <a:spcBef>
                <a:spcPct val="0"/>
              </a:spcBef>
              <a:spcAft>
                <a:spcPct val="0"/>
              </a:spcAft>
              <a:buClrTx/>
              <a:buSzTx/>
              <a:buFontTx/>
              <a:buNone/>
              <a:tabLst/>
            </a:pPr>
            <a:endParaRPr kumimoji="0" lang="sr-Latn-RS" sz="12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endParaRPr>
          </a:p>
          <a:p>
            <a:endParaRPr lang="en-GB" dirty="0"/>
          </a:p>
        </p:txBody>
      </p:sp>
      <p:sp>
        <p:nvSpPr>
          <p:cNvPr id="4" name="Header Placeholder 3"/>
          <p:cNvSpPr>
            <a:spLocks noGrp="1"/>
          </p:cNvSpPr>
          <p:nvPr>
            <p:ph type="hdr" sz="quarter" idx="10"/>
          </p:nvPr>
        </p:nvSpPr>
        <p:spPr/>
        <p:txBody>
          <a:bodyPr/>
          <a:lstStyle/>
          <a:p>
            <a:r>
              <a:rPr lang="en-GB" smtClean="0"/>
              <a:t>Promethee method</a:t>
            </a:r>
            <a:endParaRPr lang="en-GB"/>
          </a:p>
        </p:txBody>
      </p:sp>
    </p:spTree>
    <p:extLst>
      <p:ext uri="{BB962C8B-B14F-4D97-AF65-F5344CB8AC3E}">
        <p14:creationId xmlns:p14="http://schemas.microsoft.com/office/powerpoint/2010/main" val="3623182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180975" algn="just"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Around 60% of this sub-watershed is occupied by land cover where soil erosion process could progress: non-irrigated arable land (20%),</a:t>
            </a:r>
            <a:endParaRPr kumimoji="0" lang="sr-Latn-RS" sz="12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endParaRPr>
          </a:p>
          <a:p>
            <a:pPr marL="0" marR="0" lvl="0" indent="180975" algn="just"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complex cultivation patterns (24.31%), land principally occupied by agriculture with significant areas of natural vegetation (18.75%). </a:t>
            </a:r>
            <a:endParaRPr kumimoji="0" lang="sr-Latn-RS" sz="12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endParaRPr>
          </a:p>
          <a:p>
            <a:endParaRPr lang="en-GB" dirty="0"/>
          </a:p>
        </p:txBody>
      </p:sp>
      <p:sp>
        <p:nvSpPr>
          <p:cNvPr id="4" name="Header Placeholder 3"/>
          <p:cNvSpPr>
            <a:spLocks noGrp="1"/>
          </p:cNvSpPr>
          <p:nvPr>
            <p:ph type="hdr" sz="quarter" idx="10"/>
          </p:nvPr>
        </p:nvSpPr>
        <p:spPr/>
        <p:txBody>
          <a:bodyPr/>
          <a:lstStyle/>
          <a:p>
            <a:r>
              <a:rPr lang="en-GB" smtClean="0"/>
              <a:t>Promethee method</a:t>
            </a:r>
            <a:endParaRPr lang="en-GB"/>
          </a:p>
        </p:txBody>
      </p:sp>
    </p:spTree>
    <p:extLst>
      <p:ext uri="{BB962C8B-B14F-4D97-AF65-F5344CB8AC3E}">
        <p14:creationId xmlns:p14="http://schemas.microsoft.com/office/powerpoint/2010/main" val="31831662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RS" sz="1200" kern="1200" dirty="0" smtClean="0">
                <a:solidFill>
                  <a:schemeClr val="tx1"/>
                </a:solidFill>
                <a:latin typeface="+mn-lt"/>
                <a:ea typeface="+mn-ea"/>
                <a:cs typeface="+mn-cs"/>
              </a:rPr>
              <a:t>It is important due to importans of  </a:t>
            </a:r>
            <a:r>
              <a:rPr lang="en-US" sz="1200" kern="1200" dirty="0" smtClean="0">
                <a:solidFill>
                  <a:schemeClr val="tx1"/>
                </a:solidFill>
                <a:latin typeface="+mn-lt"/>
                <a:ea typeface="+mn-ea"/>
                <a:cs typeface="+mn-cs"/>
              </a:rPr>
              <a:t>financial and human resources planning</a:t>
            </a:r>
            <a:endParaRPr lang="en-GB" dirty="0"/>
          </a:p>
        </p:txBody>
      </p:sp>
      <p:sp>
        <p:nvSpPr>
          <p:cNvPr id="5" name="Header Placeholder 4"/>
          <p:cNvSpPr>
            <a:spLocks noGrp="1"/>
          </p:cNvSpPr>
          <p:nvPr>
            <p:ph type="hdr" sz="quarter" idx="10"/>
          </p:nvPr>
        </p:nvSpPr>
        <p:spPr/>
        <p:txBody>
          <a:bodyPr/>
          <a:lstStyle/>
          <a:p>
            <a:r>
              <a:rPr lang="en-GB" smtClean="0"/>
              <a:t>Promethee method</a:t>
            </a:r>
            <a:endParaRPr lang="en-GB"/>
          </a:p>
        </p:txBody>
      </p:sp>
    </p:spTree>
    <p:extLst>
      <p:ext uri="{BB962C8B-B14F-4D97-AF65-F5344CB8AC3E}">
        <p14:creationId xmlns:p14="http://schemas.microsoft.com/office/powerpoint/2010/main" val="14851938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Topčiderska</a:t>
            </a:r>
            <a:r>
              <a:rPr lang="en-US" dirty="0" smtClean="0"/>
              <a:t> river watershed, </a:t>
            </a:r>
            <a:r>
              <a:rPr lang="sr-Latn-RS" dirty="0" smtClean="0"/>
              <a:t/>
            </a:r>
            <a:br>
              <a:rPr lang="sr-Latn-RS" dirty="0" smtClean="0"/>
            </a:br>
            <a:r>
              <a:rPr lang="en-US" dirty="0" smtClean="0"/>
              <a:t> located in the northern part </a:t>
            </a:r>
            <a:r>
              <a:rPr lang="sr-Latn-RS" dirty="0" smtClean="0"/>
              <a:t/>
            </a:r>
            <a:br>
              <a:rPr lang="sr-Latn-RS" dirty="0" smtClean="0"/>
            </a:br>
            <a:r>
              <a:rPr lang="en-US" dirty="0" smtClean="0"/>
              <a:t>of Serbia</a:t>
            </a:r>
            <a:r>
              <a:rPr lang="sr-Latn-RS" dirty="0" smtClean="0"/>
              <a:t/>
            </a:r>
            <a:br>
              <a:rPr lang="sr-Latn-RS" dirty="0" smtClean="0"/>
            </a:br>
            <a:r>
              <a:rPr lang="en-US" dirty="0" smtClean="0"/>
              <a:t>between 44°34’N-44°48’ lat</a:t>
            </a:r>
            <a:r>
              <a:rPr lang="sr-Latn-RS" dirty="0" smtClean="0"/>
              <a:t>.</a:t>
            </a:r>
            <a:r>
              <a:rPr lang="en-US" dirty="0" smtClean="0"/>
              <a:t> </a:t>
            </a:r>
            <a:r>
              <a:rPr lang="sr-Latn-RS" dirty="0" smtClean="0"/>
              <a:t/>
            </a:r>
            <a:br>
              <a:rPr lang="sr-Latn-RS" dirty="0" smtClean="0"/>
            </a:br>
            <a:r>
              <a:rPr lang="en-US" dirty="0" smtClean="0"/>
              <a:t>and 20°25’E-20°34’E long</a:t>
            </a:r>
            <a:r>
              <a:rPr lang="sr-Latn-RS" dirty="0" smtClean="0"/>
              <a:t>.</a:t>
            </a:r>
            <a:br>
              <a:rPr lang="sr-Latn-RS" dirty="0" smtClean="0"/>
            </a:br>
            <a:r>
              <a:rPr lang="en-US" dirty="0" smtClean="0"/>
              <a:t> 147km2 </a:t>
            </a:r>
            <a:endParaRPr lang="sr-Latn-RS" dirty="0" smtClean="0"/>
          </a:p>
          <a:p>
            <a:r>
              <a:rPr lang="en-US" dirty="0" smtClean="0"/>
              <a:t>Sub-watersheds boundaries </a:t>
            </a:r>
            <a:r>
              <a:rPr lang="sr-Latn-RS" dirty="0" smtClean="0"/>
              <a:t>-</a:t>
            </a:r>
            <a:r>
              <a:rPr lang="en-US" dirty="0" smtClean="0"/>
              <a:t> generated using DEM with a grid cell resolution of 25m. </a:t>
            </a:r>
            <a:endParaRPr lang="sr-Latn-RS" dirty="0" smtClean="0"/>
          </a:p>
          <a:p>
            <a:endParaRPr lang="sr-Latn-RS" dirty="0" smtClean="0"/>
          </a:p>
          <a:p>
            <a:r>
              <a:rPr lang="en-US" dirty="0" smtClean="0"/>
              <a:t>Arc Hydro is used to delineate 9 sub-watersheds </a:t>
            </a:r>
            <a:r>
              <a:rPr lang="sr-Latn-RS" dirty="0" smtClean="0"/>
              <a:t>(</a:t>
            </a:r>
            <a:r>
              <a:rPr lang="en-US" dirty="0" smtClean="0"/>
              <a:t>Terrain Processing toolset</a:t>
            </a:r>
            <a:r>
              <a:rPr lang="sr-Latn-RS" dirty="0" smtClean="0"/>
              <a:t>)</a:t>
            </a:r>
            <a:r>
              <a:rPr lang="en-US" dirty="0" smtClean="0"/>
              <a:t> </a:t>
            </a:r>
            <a:r>
              <a:rPr lang="sr-Latn-RS" dirty="0" smtClean="0"/>
              <a:t>.</a:t>
            </a:r>
          </a:p>
          <a:p>
            <a:endParaRPr lang="sr-Latn-R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Firstly, streams are defined, using a threshold of 10km</a:t>
            </a:r>
            <a:r>
              <a:rPr lang="en-US" baseline="30000" dirty="0" smtClean="0"/>
              <a:t>2</a:t>
            </a:r>
            <a:r>
              <a:rPr lang="en-US" dirty="0" smtClean="0"/>
              <a:t> and then sub-watersheds are delineated.</a:t>
            </a:r>
            <a:r>
              <a:rPr lang="sr-Latn-RS" dirty="0" smtClean="0"/>
              <a:t> DEM based (Automatic delineation)</a:t>
            </a:r>
          </a:p>
          <a:p>
            <a:endParaRPr lang="en-GB" dirty="0" smtClean="0"/>
          </a:p>
        </p:txBody>
      </p:sp>
      <p:sp>
        <p:nvSpPr>
          <p:cNvPr id="5" name="Header Placeholder 4"/>
          <p:cNvSpPr>
            <a:spLocks noGrp="1"/>
          </p:cNvSpPr>
          <p:nvPr>
            <p:ph type="hdr" sz="quarter" idx="10"/>
          </p:nvPr>
        </p:nvSpPr>
        <p:spPr/>
        <p:txBody>
          <a:bodyPr/>
          <a:lstStyle/>
          <a:p>
            <a:r>
              <a:rPr lang="en-GB" smtClean="0"/>
              <a:t>Promethee method</a:t>
            </a:r>
            <a:endParaRPr lang="en-GB"/>
          </a:p>
        </p:txBody>
      </p:sp>
    </p:spTree>
    <p:extLst>
      <p:ext uri="{BB962C8B-B14F-4D97-AF65-F5344CB8AC3E}">
        <p14:creationId xmlns:p14="http://schemas.microsoft.com/office/powerpoint/2010/main" val="20724980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r-Latn-RS" dirty="0" smtClean="0"/>
              <a:t>One option is to calcuulate soil erosion rate,</a:t>
            </a:r>
            <a:r>
              <a:rPr lang="sr-Latn-RS" baseline="0" dirty="0" smtClean="0"/>
              <a:t> apply same physical model, but also we can rest on the expert judgement and knowledge which have same adventages sush as:</a:t>
            </a:r>
            <a:r>
              <a:rPr lang="fr-FR" sz="1200" b="1" dirty="0" smtClean="0">
                <a:solidFill>
                  <a:srgbClr val="F4171F"/>
                </a:solidFill>
              </a:rPr>
              <a:t>GAIA :</a:t>
            </a:r>
            <a:r>
              <a:rPr lang="fr-FR" sz="1200" b="1" dirty="0" smtClean="0"/>
              <a:t> </a:t>
            </a:r>
            <a:r>
              <a:rPr lang="fr-FR" sz="1200" b="1" dirty="0" err="1" smtClean="0">
                <a:solidFill>
                  <a:srgbClr val="F4171F"/>
                </a:solidFill>
              </a:rPr>
              <a:t>Graphical</a:t>
            </a:r>
            <a:r>
              <a:rPr lang="fr-FR" sz="1200" b="1" dirty="0" smtClean="0">
                <a:solidFill>
                  <a:srgbClr val="F4171F"/>
                </a:solidFill>
              </a:rPr>
              <a:t> </a:t>
            </a:r>
            <a:r>
              <a:rPr lang="fr-FR" sz="1200" b="1" dirty="0" err="1" smtClean="0">
                <a:solidFill>
                  <a:srgbClr val="F4171F"/>
                </a:solidFill>
              </a:rPr>
              <a:t>Analysis</a:t>
            </a:r>
            <a:r>
              <a:rPr lang="fr-FR" sz="1200" b="1" dirty="0" smtClean="0">
                <a:solidFill>
                  <a:srgbClr val="F4171F"/>
                </a:solidFill>
              </a:rPr>
              <a:t> for Interactive Assistance (for PROMETHEE)</a:t>
            </a:r>
            <a:r>
              <a:rPr lang="en-US" sz="1400" dirty="0" smtClean="0">
                <a:latin typeface="Times New Roman" pitchFamily="18" charset="0"/>
                <a:cs typeface="Times New Roman" pitchFamily="18" charset="0"/>
              </a:rPr>
              <a:t> selection of the best actions from a set of         alternatives, each of which is evaluated against </a:t>
            </a:r>
            <a:r>
              <a:rPr lang="en-US" sz="1400" dirty="0" err="1" smtClean="0">
                <a:latin typeface="Times New Roman" pitchFamily="18" charset="0"/>
                <a:cs typeface="Times New Roman" pitchFamily="18" charset="0"/>
              </a:rPr>
              <a:t>multiple,and</a:t>
            </a:r>
            <a:r>
              <a:rPr lang="en-US" sz="1400" dirty="0" smtClean="0">
                <a:latin typeface="Times New Roman" pitchFamily="18" charset="0"/>
                <a:cs typeface="Times New Roman" pitchFamily="18" charset="0"/>
              </a:rPr>
              <a:t> often conflicting criteria</a:t>
            </a:r>
            <a:r>
              <a:rPr lang="sr-Latn-RS" sz="1400" dirty="0" smtClean="0">
                <a:latin typeface="Times New Roman" pitchFamily="18" charset="0"/>
                <a:cs typeface="Times New Roman" pitchFamily="18" charset="0"/>
              </a:rPr>
              <a:t>đ</a:t>
            </a:r>
          </a:p>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err="1" smtClean="0"/>
              <a:t>ELimination</a:t>
            </a:r>
            <a:r>
              <a:rPr lang="en-GB" sz="1400" dirty="0" smtClean="0"/>
              <a:t> and Choice Expressing </a:t>
            </a:r>
            <a:r>
              <a:rPr lang="en-GB" sz="1400" dirty="0" err="1" smtClean="0"/>
              <a:t>REality</a:t>
            </a:r>
            <a:endParaRPr lang="en-GB" sz="14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fr-FR" sz="1400" dirty="0" smtClean="0"/>
          </a:p>
          <a:p>
            <a:endParaRPr lang="en-GB" dirty="0"/>
          </a:p>
        </p:txBody>
      </p:sp>
      <p:sp>
        <p:nvSpPr>
          <p:cNvPr id="5" name="Header Placeholder 4"/>
          <p:cNvSpPr>
            <a:spLocks noGrp="1"/>
          </p:cNvSpPr>
          <p:nvPr>
            <p:ph type="hdr" sz="quarter" idx="10"/>
          </p:nvPr>
        </p:nvSpPr>
        <p:spPr/>
        <p:txBody>
          <a:bodyPr/>
          <a:lstStyle/>
          <a:p>
            <a:r>
              <a:rPr lang="en-GB" smtClean="0"/>
              <a:t>Promethee method</a:t>
            </a:r>
            <a:endParaRPr lang="en-GB"/>
          </a:p>
        </p:txBody>
      </p:sp>
    </p:spTree>
    <p:extLst>
      <p:ext uri="{BB962C8B-B14F-4D97-AF65-F5344CB8AC3E}">
        <p14:creationId xmlns:p14="http://schemas.microsoft.com/office/powerpoint/2010/main" val="454533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Header Placeholder 3"/>
          <p:cNvSpPr>
            <a:spLocks noGrp="1"/>
          </p:cNvSpPr>
          <p:nvPr>
            <p:ph type="hdr" sz="quarter" idx="10"/>
          </p:nvPr>
        </p:nvSpPr>
        <p:spPr/>
        <p:txBody>
          <a:bodyPr/>
          <a:lstStyle/>
          <a:p>
            <a:r>
              <a:rPr lang="en-GB" smtClean="0"/>
              <a:t>Promethee method</a:t>
            </a:r>
            <a:endParaRPr lang="en-GB"/>
          </a:p>
        </p:txBody>
      </p:sp>
    </p:spTree>
    <p:extLst>
      <p:ext uri="{BB962C8B-B14F-4D97-AF65-F5344CB8AC3E}">
        <p14:creationId xmlns:p14="http://schemas.microsoft.com/office/powerpoint/2010/main" val="10210905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r-Latn-RS" dirty="0" smtClean="0"/>
              <a:t>Rank sub-watersheds according to soil erosion vulnerability</a:t>
            </a:r>
            <a:endParaRPr lang="en-GB" dirty="0" smtClean="0"/>
          </a:p>
          <a:p>
            <a:endParaRPr lang="en-GB" dirty="0"/>
          </a:p>
        </p:txBody>
      </p:sp>
      <p:sp>
        <p:nvSpPr>
          <p:cNvPr id="5" name="Header Placeholder 4"/>
          <p:cNvSpPr>
            <a:spLocks noGrp="1"/>
          </p:cNvSpPr>
          <p:nvPr>
            <p:ph type="hdr" sz="quarter" idx="10"/>
          </p:nvPr>
        </p:nvSpPr>
        <p:spPr/>
        <p:txBody>
          <a:bodyPr/>
          <a:lstStyle/>
          <a:p>
            <a:r>
              <a:rPr lang="en-GB" smtClean="0"/>
              <a:t>Promethee method</a:t>
            </a:r>
            <a:endParaRPr lang="en-GB"/>
          </a:p>
        </p:txBody>
      </p:sp>
    </p:spTree>
    <p:extLst>
      <p:ext uri="{BB962C8B-B14F-4D97-AF65-F5344CB8AC3E}">
        <p14:creationId xmlns:p14="http://schemas.microsoft.com/office/powerpoint/2010/main" val="10317401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marR="0" lvl="0" indent="-342900" algn="just" defTabSz="914400" rtl="0" eaLnBrk="0" fontAlgn="base" latinLnBrk="0" hangingPunct="0">
              <a:spcBef>
                <a:spcPct val="0"/>
              </a:spcBef>
              <a:spcAft>
                <a:spcPct val="0"/>
              </a:spcAft>
              <a:buClrTx/>
              <a:buSzTx/>
              <a:buFont typeface="+mj-lt"/>
              <a:buAutoNum type="arabicPeriod"/>
              <a:tabLst/>
            </a:pPr>
            <a:r>
              <a:rPr lang="sr-Latn-RS" dirty="0" smtClean="0"/>
              <a:t>2. </a:t>
            </a:r>
            <a:r>
              <a:rPr kumimoji="0" lang="en-US" b="0" i="0" u="none" strike="noStrike" cap="none" normalizeH="0" baseline="0" dirty="0" smtClean="0">
                <a:ln>
                  <a:noFill/>
                </a:ln>
                <a:solidFill>
                  <a:schemeClr val="tx1"/>
                </a:solidFill>
                <a:effectLst/>
                <a:ea typeface="Times New Roman" pitchFamily="18" charset="0"/>
                <a:cs typeface="Calibri" pitchFamily="34" charset="0"/>
              </a:rPr>
              <a:t>Express preference function</a:t>
            </a:r>
            <a:r>
              <a:rPr kumimoji="0" lang="sr-Latn-RS" b="0" i="0" u="none" strike="noStrike" cap="none" normalizeH="0" baseline="0" dirty="0" smtClean="0">
                <a:ln>
                  <a:noFill/>
                </a:ln>
                <a:solidFill>
                  <a:schemeClr val="tx1"/>
                </a:solidFill>
                <a:effectLst/>
                <a:ea typeface="Times New Roman" pitchFamily="18" charset="0"/>
                <a:cs typeface="Calibri" pitchFamily="34" charset="0"/>
              </a:rPr>
              <a:t> </a:t>
            </a:r>
            <a:r>
              <a:rPr kumimoji="0" lang="en-US" b="0" i="0" u="none" strike="noStrike" cap="none" normalizeH="0" baseline="0" dirty="0" smtClean="0">
                <a:ln>
                  <a:noFill/>
                </a:ln>
                <a:solidFill>
                  <a:schemeClr val="tx1"/>
                </a:solidFill>
                <a:effectLst/>
                <a:ea typeface="Times New Roman" pitchFamily="18" charset="0"/>
                <a:cs typeface="Calibri" pitchFamily="34" charset="0"/>
              </a:rPr>
              <a:t>for each criterion, using values from interval 0-1, </a:t>
            </a:r>
            <a:endParaRPr kumimoji="0" lang="sr-Latn-RS" b="0" i="0" u="none" strike="noStrike" cap="none" normalizeH="0" baseline="0" dirty="0" smtClean="0">
              <a:ln>
                <a:noFill/>
              </a:ln>
              <a:solidFill>
                <a:schemeClr val="tx1"/>
              </a:solidFill>
              <a:effectLst/>
              <a:ea typeface="Times New Roman" pitchFamily="18" charset="0"/>
              <a:cs typeface="Calibri" pitchFamily="34" charset="0"/>
            </a:endParaRPr>
          </a:p>
          <a:p>
            <a:pPr marL="342900" lvl="0" indent="-342900" algn="just" eaLnBrk="0" fontAlgn="base" hangingPunct="0">
              <a:spcBef>
                <a:spcPct val="0"/>
              </a:spcBef>
              <a:spcAft>
                <a:spcPct val="0"/>
              </a:spcAft>
            </a:pPr>
            <a:r>
              <a:rPr kumimoji="0" lang="sr-Latn-RS" b="0" i="0" u="none" strike="noStrike" cap="none" normalizeH="0" baseline="0" dirty="0" smtClean="0">
                <a:ln>
                  <a:noFill/>
                </a:ln>
                <a:solidFill>
                  <a:schemeClr val="tx1"/>
                </a:solidFill>
                <a:effectLst/>
                <a:ea typeface="Times New Roman" pitchFamily="18" charset="0"/>
                <a:cs typeface="Calibri" pitchFamily="34" charset="0"/>
              </a:rPr>
              <a:t>       </a:t>
            </a:r>
            <a:r>
              <a:rPr kumimoji="0" lang="en-US" b="0" i="0" u="none" strike="noStrike" cap="none" normalizeH="0" baseline="0" dirty="0" smtClean="0">
                <a:ln>
                  <a:noFill/>
                </a:ln>
                <a:solidFill>
                  <a:schemeClr val="tx1"/>
                </a:solidFill>
                <a:effectLst/>
                <a:ea typeface="Times New Roman" pitchFamily="18" charset="0"/>
                <a:cs typeface="Calibri" pitchFamily="34" charset="0"/>
              </a:rPr>
              <a:t>based on the difference between evaluations of actions a and b (deviations) – </a:t>
            </a:r>
            <a:r>
              <a:rPr kumimoji="0" lang="en-US" b="0" i="0" u="none" strike="noStrike" cap="none" normalizeH="0" baseline="0" dirty="0" err="1" smtClean="0">
                <a:ln>
                  <a:noFill/>
                </a:ln>
                <a:solidFill>
                  <a:srgbClr val="0033CC"/>
                </a:solidFill>
                <a:effectLst/>
                <a:ea typeface="Times New Roman" pitchFamily="18" charset="0"/>
                <a:cs typeface="Calibri" pitchFamily="34" charset="0"/>
              </a:rPr>
              <a:t>dj</a:t>
            </a:r>
            <a:r>
              <a:rPr kumimoji="0" lang="en-US" b="0" i="0" u="none" strike="noStrike" cap="none" normalizeH="0" baseline="0" dirty="0" smtClean="0">
                <a:ln>
                  <a:noFill/>
                </a:ln>
                <a:solidFill>
                  <a:srgbClr val="0033CC"/>
                </a:solidFill>
                <a:effectLst/>
                <a:ea typeface="Times New Roman" pitchFamily="18" charset="0"/>
                <a:cs typeface="Calibri" pitchFamily="34" charset="0"/>
              </a:rPr>
              <a:t>(</a:t>
            </a:r>
            <a:r>
              <a:rPr kumimoji="0" lang="en-US" b="0" i="0" u="none" strike="noStrike" cap="none" normalizeH="0" baseline="0" dirty="0" err="1" smtClean="0">
                <a:ln>
                  <a:noFill/>
                </a:ln>
                <a:solidFill>
                  <a:srgbClr val="0033CC"/>
                </a:solidFill>
                <a:effectLst/>
                <a:ea typeface="Times New Roman" pitchFamily="18" charset="0"/>
                <a:cs typeface="Calibri" pitchFamily="34" charset="0"/>
              </a:rPr>
              <a:t>a,b</a:t>
            </a:r>
            <a:r>
              <a:rPr kumimoji="0" lang="en-US" b="0" i="0" u="none" strike="noStrike" cap="none" normalizeH="0" baseline="0" dirty="0" smtClean="0">
                <a:ln>
                  <a:noFill/>
                </a:ln>
                <a:solidFill>
                  <a:srgbClr val="0033CC"/>
                </a:solidFill>
                <a:effectLst/>
                <a:ea typeface="Times New Roman" pitchFamily="18" charset="0"/>
                <a:cs typeface="Calibri" pitchFamily="34" charset="0"/>
              </a:rPr>
              <a:t>) </a:t>
            </a:r>
            <a:r>
              <a:rPr kumimoji="0" lang="en-US" b="0" i="0" u="none" strike="noStrike" cap="none" normalizeH="0" baseline="0" dirty="0" smtClean="0">
                <a:ln>
                  <a:noFill/>
                </a:ln>
                <a:solidFill>
                  <a:schemeClr val="tx1"/>
                </a:solidFill>
                <a:effectLst/>
                <a:ea typeface="Times New Roman" pitchFamily="18" charset="0"/>
                <a:cs typeface="Calibri" pitchFamily="34" charset="0"/>
              </a:rPr>
              <a:t>on all considered criterion j (j=1,..,4)</a:t>
            </a:r>
            <a:r>
              <a:rPr lang="en-US" dirty="0" smtClean="0"/>
              <a:t> </a:t>
            </a:r>
            <a:endParaRPr lang="sr-Latn-RS" dirty="0" smtClean="0"/>
          </a:p>
          <a:p>
            <a:endParaRPr lang="en-GB" dirty="0"/>
          </a:p>
        </p:txBody>
      </p:sp>
      <p:sp>
        <p:nvSpPr>
          <p:cNvPr id="5" name="Header Placeholder 4"/>
          <p:cNvSpPr>
            <a:spLocks noGrp="1"/>
          </p:cNvSpPr>
          <p:nvPr>
            <p:ph type="hdr" sz="quarter" idx="10"/>
          </p:nvPr>
        </p:nvSpPr>
        <p:spPr/>
        <p:txBody>
          <a:bodyPr/>
          <a:lstStyle/>
          <a:p>
            <a:r>
              <a:rPr lang="en-GB" smtClean="0"/>
              <a:t>Promethee method</a:t>
            </a:r>
            <a:endParaRPr lang="en-GB"/>
          </a:p>
        </p:txBody>
      </p:sp>
    </p:spTree>
    <p:extLst>
      <p:ext uri="{BB962C8B-B14F-4D97-AF65-F5344CB8AC3E}">
        <p14:creationId xmlns:p14="http://schemas.microsoft.com/office/powerpoint/2010/main" val="24693521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Calibri" pitchFamily="34" charset="0"/>
                <a:ea typeface="Times New Roman" pitchFamily="18" charset="0"/>
                <a:cs typeface="Calibri" pitchFamily="34" charset="0"/>
              </a:rPr>
              <a:t>for the entire watershed, and then for the delineated sub-watersheds</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endParaRPr lang="en-GB" dirty="0"/>
          </a:p>
        </p:txBody>
      </p:sp>
      <p:sp>
        <p:nvSpPr>
          <p:cNvPr id="4" name="Header Placeholder 3"/>
          <p:cNvSpPr>
            <a:spLocks noGrp="1"/>
          </p:cNvSpPr>
          <p:nvPr>
            <p:ph type="hdr" sz="quarter" idx="10"/>
          </p:nvPr>
        </p:nvSpPr>
        <p:spPr/>
        <p:txBody>
          <a:bodyPr/>
          <a:lstStyle/>
          <a:p>
            <a:r>
              <a:rPr lang="en-GB" smtClean="0"/>
              <a:t>Promethee method</a:t>
            </a:r>
            <a:endParaRPr lang="en-GB"/>
          </a:p>
        </p:txBody>
      </p:sp>
    </p:spTree>
    <p:extLst>
      <p:ext uri="{BB962C8B-B14F-4D97-AF65-F5344CB8AC3E}">
        <p14:creationId xmlns:p14="http://schemas.microsoft.com/office/powerpoint/2010/main" val="4349757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cap="none" normalizeH="0" baseline="0" dirty="0" smtClean="0">
                <a:ln>
                  <a:noFill/>
                </a:ln>
                <a:solidFill>
                  <a:schemeClr val="tx1"/>
                </a:solidFill>
                <a:effectLst/>
                <a:ea typeface="Times New Roman" pitchFamily="18" charset="0"/>
                <a:cs typeface="Calibri" pitchFamily="34" charset="0"/>
              </a:rPr>
              <a:t>This indicates that the LS –factor in sub-watershed 7 has the greatest influence on soil erosion.</a:t>
            </a:r>
            <a:endParaRPr kumimoji="0" lang="en-GB" b="0" i="0" u="none" strike="noStrike" cap="none" normalizeH="0" baseline="0" dirty="0" smtClean="0">
              <a:ln>
                <a:noFill/>
              </a:ln>
              <a:solidFill>
                <a:schemeClr val="tx1"/>
              </a:solidFill>
              <a:effectLst/>
              <a:cs typeface="Arial" pitchFamily="34" charset="0"/>
            </a:endParaRPr>
          </a:p>
          <a:p>
            <a:endParaRPr lang="en-GB" dirty="0"/>
          </a:p>
        </p:txBody>
      </p:sp>
      <p:sp>
        <p:nvSpPr>
          <p:cNvPr id="4" name="Header Placeholder 3"/>
          <p:cNvSpPr>
            <a:spLocks noGrp="1"/>
          </p:cNvSpPr>
          <p:nvPr>
            <p:ph type="hdr" sz="quarter" idx="10"/>
          </p:nvPr>
        </p:nvSpPr>
        <p:spPr/>
        <p:txBody>
          <a:bodyPr/>
          <a:lstStyle/>
          <a:p>
            <a:r>
              <a:rPr lang="en-GB" smtClean="0"/>
              <a:t>Promethee method</a:t>
            </a:r>
            <a:endParaRPr lang="en-GB"/>
          </a:p>
        </p:txBody>
      </p:sp>
    </p:spTree>
    <p:extLst>
      <p:ext uri="{BB962C8B-B14F-4D97-AF65-F5344CB8AC3E}">
        <p14:creationId xmlns:p14="http://schemas.microsoft.com/office/powerpoint/2010/main" val="3429117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제목 슬라이드">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제목 및 내용">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8/25/2016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8/25/2016</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cstate="print">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image" Target="../media/image13.tif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image" Target="../media/image15.tif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19.wmf"/><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8.wmf"/><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1.tiff"/><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2.tiff"/><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381000" y="1524000"/>
            <a:ext cx="8207375" cy="1905000"/>
          </a:xfrm>
          <a:prstGeom prst="rect">
            <a:avLst/>
          </a:prstGeom>
        </p:spPr>
        <p:txBody>
          <a:bodyPr vert="horz" lIns="91440" tIns="45720" rIns="91440" bIns="45720" rtlCol="0" anchor="ctr">
            <a:noAutofit/>
          </a:bodyPr>
          <a:lstStyle/>
          <a:p>
            <a:pPr lvl="0" algn="ctr">
              <a:spcBef>
                <a:spcPct val="0"/>
              </a:spcBef>
            </a:pPr>
            <a:endParaRPr kumimoji="0" lang="sr-Latn-RS" sz="4400" b="1" i="0" u="none" strike="noStrike" kern="1200" cap="none" spc="0" normalizeH="0" baseline="0" noProof="0" dirty="0" smtClean="0">
              <a:ln>
                <a:noFill/>
              </a:ln>
              <a:solidFill>
                <a:srgbClr val="0033CC"/>
              </a:solidFill>
              <a:effectLst/>
              <a:uLnTx/>
              <a:uFillTx/>
              <a:latin typeface="+mj-lt"/>
              <a:ea typeface="+mj-ea"/>
              <a:cs typeface="+mj-cs"/>
            </a:endParaRPr>
          </a:p>
          <a:p>
            <a:pPr lvl="0" algn="ctr">
              <a:spcBef>
                <a:spcPct val="0"/>
              </a:spcBef>
            </a:pPr>
            <a:r>
              <a:rPr kumimoji="0" lang="en-GB" sz="4400" b="1" i="0" u="none" strike="noStrike" kern="1200" cap="none" spc="0" normalizeH="0" baseline="0" noProof="0" dirty="0" smtClean="0">
                <a:ln>
                  <a:noFill/>
                </a:ln>
                <a:solidFill>
                  <a:srgbClr val="0033CC"/>
                </a:solidFill>
                <a:effectLst/>
                <a:uLnTx/>
                <a:uFillTx/>
                <a:latin typeface="+mj-lt"/>
                <a:ea typeface="+mj-ea"/>
                <a:cs typeface="+mj-cs"/>
              </a:rPr>
              <a:t/>
            </a:r>
            <a:br>
              <a:rPr kumimoji="0" lang="en-GB" sz="4400" b="1" i="0" u="none" strike="noStrike" kern="1200" cap="none" spc="0" normalizeH="0" baseline="0" noProof="0" dirty="0" smtClean="0">
                <a:ln>
                  <a:noFill/>
                </a:ln>
                <a:solidFill>
                  <a:srgbClr val="0033CC"/>
                </a:solidFill>
                <a:effectLst/>
                <a:uLnTx/>
                <a:uFillTx/>
                <a:latin typeface="+mj-lt"/>
                <a:ea typeface="+mj-ea"/>
                <a:cs typeface="+mj-cs"/>
              </a:rPr>
            </a:br>
            <a:r>
              <a:rPr lang="en-US" sz="4400" b="1" dirty="0" smtClean="0">
                <a:solidFill>
                  <a:srgbClr val="0033CC"/>
                </a:solidFill>
                <a:latin typeface="+mj-lt"/>
                <a:ea typeface="+mj-ea"/>
                <a:cs typeface="+mj-cs"/>
              </a:rPr>
              <a:t>Multi-criteria decision analysis for sub-watersheds  ranking  via the </a:t>
            </a:r>
            <a:r>
              <a:rPr lang="en-US" sz="4400" b="1" dirty="0" err="1" smtClean="0">
                <a:solidFill>
                  <a:srgbClr val="0033CC"/>
                </a:solidFill>
                <a:latin typeface="+mj-lt"/>
                <a:ea typeface="+mj-ea"/>
                <a:cs typeface="+mj-cs"/>
              </a:rPr>
              <a:t>Promethee</a:t>
            </a:r>
            <a:r>
              <a:rPr lang="en-US" sz="4400" b="1" dirty="0" smtClean="0">
                <a:solidFill>
                  <a:srgbClr val="0033CC"/>
                </a:solidFill>
                <a:latin typeface="+mj-lt"/>
                <a:ea typeface="+mj-ea"/>
                <a:cs typeface="+mj-cs"/>
              </a:rPr>
              <a:t> method</a:t>
            </a:r>
            <a:endParaRPr kumimoji="0" lang="en-US" sz="4400" b="1" i="0" u="none" strike="noStrike" kern="1200" cap="none" spc="0" normalizeH="0" baseline="0" noProof="0" dirty="0">
              <a:ln>
                <a:noFill/>
              </a:ln>
              <a:solidFill>
                <a:srgbClr val="0033CC"/>
              </a:solidFill>
              <a:effectLst/>
              <a:uLnTx/>
              <a:uFillTx/>
              <a:latin typeface="+mj-lt"/>
              <a:ea typeface="+mj-ea"/>
              <a:cs typeface="+mj-cs"/>
            </a:endParaRPr>
          </a:p>
        </p:txBody>
      </p:sp>
      <p:pic>
        <p:nvPicPr>
          <p:cNvPr id="7" name="Picture 4" descr="znak fakulteta 2 copy"/>
          <p:cNvPicPr>
            <a:picLocks noChangeAspect="1" noChangeArrowheads="1"/>
          </p:cNvPicPr>
          <p:nvPr/>
        </p:nvPicPr>
        <p:blipFill>
          <a:blip r:embed="rId2" cstate="print"/>
          <a:srcRect/>
          <a:stretch>
            <a:fillRect/>
          </a:stretch>
        </p:blipFill>
        <p:spPr bwMode="auto">
          <a:xfrm>
            <a:off x="1066800" y="457200"/>
            <a:ext cx="1066800" cy="961231"/>
          </a:xfrm>
          <a:prstGeom prst="rect">
            <a:avLst/>
          </a:prstGeom>
          <a:noFill/>
          <a:ln w="9525">
            <a:noFill/>
            <a:miter lim="800000"/>
            <a:headEnd/>
            <a:tailEnd/>
          </a:ln>
        </p:spPr>
      </p:pic>
      <p:sp>
        <p:nvSpPr>
          <p:cNvPr id="9" name="TextBox 8"/>
          <p:cNvSpPr txBox="1"/>
          <p:nvPr/>
        </p:nvSpPr>
        <p:spPr>
          <a:xfrm>
            <a:off x="838200" y="533400"/>
            <a:ext cx="7620000" cy="646331"/>
          </a:xfrm>
          <a:prstGeom prst="rect">
            <a:avLst/>
          </a:prstGeom>
          <a:noFill/>
        </p:spPr>
        <p:txBody>
          <a:bodyPr wrap="square" rtlCol="0">
            <a:spAutoFit/>
          </a:bodyPr>
          <a:lstStyle/>
          <a:p>
            <a:pPr algn="ctr"/>
            <a:endParaRPr lang="sr-Latn-RS" dirty="0" smtClean="0"/>
          </a:p>
          <a:p>
            <a:pPr algn="ctr"/>
            <a:r>
              <a:rPr lang="sr-Latn-RS" dirty="0" smtClean="0">
                <a:solidFill>
                  <a:srgbClr val="0070C0"/>
                </a:solidFill>
              </a:rPr>
              <a:t>University of Belgrade – Faculty of Forestry</a:t>
            </a:r>
            <a:endParaRPr lang="en-GB" dirty="0">
              <a:solidFill>
                <a:srgbClr val="0070C0"/>
              </a:solidFill>
            </a:endParaRPr>
          </a:p>
        </p:txBody>
      </p:sp>
      <p:sp>
        <p:nvSpPr>
          <p:cNvPr id="1025" name="Rectangle 1"/>
          <p:cNvSpPr>
            <a:spLocks noChangeArrowheads="1"/>
          </p:cNvSpPr>
          <p:nvPr/>
        </p:nvSpPr>
        <p:spPr bwMode="auto">
          <a:xfrm>
            <a:off x="2692026" y="4786700"/>
            <a:ext cx="3629583" cy="43088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err="1" smtClean="0">
                <a:ln>
                  <a:noFill/>
                </a:ln>
                <a:solidFill>
                  <a:schemeClr val="tx1"/>
                </a:solidFill>
                <a:effectLst/>
                <a:latin typeface="Calibri" pitchFamily="34" charset="0"/>
                <a:ea typeface="Times New Roman" pitchFamily="18" charset="0"/>
                <a:cs typeface="Calibri" pitchFamily="34" charset="0"/>
              </a:rPr>
              <a:t>Tijana</a:t>
            </a:r>
            <a:r>
              <a:rPr kumimoji="0" lang="en-US" sz="22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a:t>
            </a:r>
            <a:r>
              <a:rPr kumimoji="0" lang="en-US" sz="2200" b="1" i="0" u="none" strike="noStrike" cap="none" normalizeH="0" baseline="0" dirty="0" err="1" smtClean="0">
                <a:ln>
                  <a:noFill/>
                </a:ln>
                <a:solidFill>
                  <a:schemeClr val="tx1"/>
                </a:solidFill>
                <a:effectLst/>
                <a:latin typeface="Calibri" pitchFamily="34" charset="0"/>
                <a:ea typeface="Times New Roman" pitchFamily="18" charset="0"/>
                <a:cs typeface="Calibri" pitchFamily="34" charset="0"/>
              </a:rPr>
              <a:t>Vulević</a:t>
            </a:r>
            <a:r>
              <a:rPr kumimoji="0" lang="sr-Latn-RS" sz="22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a:t>
            </a:r>
            <a:r>
              <a:rPr kumimoji="0" lang="en-US" sz="22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Nada </a:t>
            </a:r>
            <a:r>
              <a:rPr kumimoji="0" lang="en-US" sz="2200" b="1" i="0" u="none" strike="noStrike" cap="none" normalizeH="0" baseline="0" dirty="0" err="1" smtClean="0">
                <a:ln>
                  <a:noFill/>
                </a:ln>
                <a:solidFill>
                  <a:schemeClr val="tx1"/>
                </a:solidFill>
                <a:effectLst/>
                <a:latin typeface="Calibri" pitchFamily="34" charset="0"/>
                <a:ea typeface="Times New Roman" pitchFamily="18" charset="0"/>
                <a:cs typeface="Calibri" pitchFamily="34" charset="0"/>
              </a:rPr>
              <a:t>Dragović</a:t>
            </a:r>
            <a:endParaRPr lang="sr-Latn-RS" sz="2200" b="1" baseline="30000" dirty="0" smtClean="0">
              <a:latin typeface="Calibri" pitchFamily="34" charset="0"/>
              <a:ea typeface="Times New Roman" pitchFamily="18" charset="0"/>
              <a:cs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ChangeArrowheads="1"/>
          </p:cNvSpPr>
          <p:nvPr/>
        </p:nvSpPr>
        <p:spPr bwMode="auto">
          <a:xfrm>
            <a:off x="381000" y="2286000"/>
            <a:ext cx="56388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 typeface="Arial" pitchFamily="34" charset="0"/>
              <a:buChar char="•"/>
              <a:tabLst/>
            </a:pPr>
            <a:r>
              <a:rPr kumimoji="0" lang="sr-Latn-RS" sz="2400" b="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a:t>
            </a:r>
            <a:r>
              <a:rPr kumimoji="0" lang="en-US" sz="2400" b="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Creating layers in GIS</a:t>
            </a:r>
            <a:endParaRPr kumimoji="0" lang="en-US" sz="2400" b="0" u="none" strike="noStrike" cap="none" normalizeH="0" baseline="0" dirty="0" smtClean="0">
              <a:ln>
                <a:noFill/>
              </a:ln>
              <a:solidFill>
                <a:schemeClr val="tx1"/>
              </a:solidFill>
              <a:effectLst/>
              <a:latin typeface="Arial" pitchFamily="34" charset="0"/>
              <a:cs typeface="Arial" pitchFamily="34" charset="0"/>
            </a:endParaRPr>
          </a:p>
        </p:txBody>
      </p:sp>
      <p:sp>
        <p:nvSpPr>
          <p:cNvPr id="15362" name="Rectangle 2"/>
          <p:cNvSpPr>
            <a:spLocks noChangeArrowheads="1"/>
          </p:cNvSpPr>
          <p:nvPr/>
        </p:nvSpPr>
        <p:spPr bwMode="auto">
          <a:xfrm>
            <a:off x="304800" y="2895600"/>
            <a:ext cx="3657599" cy="29238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lang="sr-Latn-RS" sz="2400" u="sng" dirty="0" smtClean="0">
                <a:latin typeface="Calibri" pitchFamily="34" charset="0"/>
                <a:ea typeface="Times New Roman" pitchFamily="18" charset="0"/>
                <a:cs typeface="Calibri" pitchFamily="34" charset="0"/>
              </a:rPr>
              <a:t>Four</a:t>
            </a:r>
            <a:r>
              <a:rPr kumimoji="0" lang="en-US" sz="2400" i="0" u="sng" strike="noStrike" cap="none" normalizeH="0" baseline="0" dirty="0" smtClean="0">
                <a:ln>
                  <a:noFill/>
                </a:ln>
                <a:solidFill>
                  <a:schemeClr val="tx1"/>
                </a:solidFill>
                <a:effectLst/>
                <a:latin typeface="Calibri" pitchFamily="34" charset="0"/>
                <a:ea typeface="Times New Roman" pitchFamily="18" charset="0"/>
                <a:cs typeface="Calibri" pitchFamily="34" charset="0"/>
              </a:rPr>
              <a:t> layers (maps) are created</a:t>
            </a:r>
            <a:endParaRPr kumimoji="0" lang="sr-Latn-RS" sz="2400" i="0" u="sng" strike="noStrike" cap="none" normalizeH="0" baseline="0" dirty="0" smtClean="0">
              <a:ln>
                <a:noFill/>
              </a:ln>
              <a:solidFill>
                <a:schemeClr val="tx1"/>
              </a:solidFill>
              <a:effectLst/>
              <a:latin typeface="Calibri" pitchFamily="34" charset="0"/>
              <a:ea typeface="Times New Roman" pitchFamily="18" charset="0"/>
              <a:cs typeface="Calibri" pitchFamily="34" charset="0"/>
            </a:endParaRPr>
          </a:p>
          <a:p>
            <a:pPr marL="0" marR="0" lvl="0" indent="180975" algn="just" defTabSz="914400" rtl="0" eaLnBrk="1" fontAlgn="base" latinLnBrk="0" hangingPunct="1">
              <a:lnSpc>
                <a:spcPct val="100000"/>
              </a:lnSpc>
              <a:spcBef>
                <a:spcPct val="0"/>
              </a:spcBef>
              <a:spcAft>
                <a:spcPct val="0"/>
              </a:spcAft>
              <a:buClrTx/>
              <a:buSzTx/>
              <a:buFontTx/>
              <a:buNone/>
              <a:tabLst/>
            </a:pPr>
            <a:endParaRPr kumimoji="0" lang="sr-Latn-RS" sz="20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endParaRPr>
          </a:p>
          <a:p>
            <a:pPr indent="180975" algn="just" fontAlgn="base">
              <a:spcBef>
                <a:spcPct val="0"/>
              </a:spcBef>
              <a:spcAft>
                <a:spcPct val="0"/>
              </a:spcAft>
              <a:buClr>
                <a:srgbClr val="FF0000"/>
              </a:buClr>
              <a:buFont typeface="Arial" pitchFamily="34" charset="0"/>
              <a:buChar char="•"/>
            </a:pPr>
            <a:r>
              <a:rPr lang="en-US" sz="2400" dirty="0" smtClean="0">
                <a:latin typeface="Calibri" pitchFamily="34" charset="0"/>
                <a:ea typeface="Times New Roman" pitchFamily="18" charset="0"/>
                <a:cs typeface="Calibri" pitchFamily="34" charset="0"/>
              </a:rPr>
              <a:t>rainfall </a:t>
            </a:r>
            <a:r>
              <a:rPr lang="en-US" sz="2400" dirty="0" err="1" smtClean="0">
                <a:latin typeface="Calibri" pitchFamily="34" charset="0"/>
                <a:ea typeface="Times New Roman" pitchFamily="18" charset="0"/>
                <a:cs typeface="Calibri" pitchFamily="34" charset="0"/>
              </a:rPr>
              <a:t>erosivity</a:t>
            </a:r>
            <a:r>
              <a:rPr lang="en-US" sz="2400" dirty="0" smtClean="0">
                <a:latin typeface="Calibri" pitchFamily="34" charset="0"/>
                <a:ea typeface="Times New Roman" pitchFamily="18" charset="0"/>
                <a:cs typeface="Calibri" pitchFamily="34" charset="0"/>
              </a:rPr>
              <a:t> layer</a:t>
            </a:r>
            <a:endParaRPr lang="sr-Latn-RS" sz="2400" dirty="0" smtClean="0">
              <a:latin typeface="Calibri" pitchFamily="34" charset="0"/>
              <a:ea typeface="Times New Roman" pitchFamily="18" charset="0"/>
              <a:cs typeface="Calibri" pitchFamily="34" charset="0"/>
            </a:endParaRPr>
          </a:p>
          <a:p>
            <a:pPr indent="180975" algn="just" fontAlgn="base">
              <a:spcBef>
                <a:spcPct val="0"/>
              </a:spcBef>
              <a:spcAft>
                <a:spcPct val="0"/>
              </a:spcAft>
              <a:buClr>
                <a:srgbClr val="FF0000"/>
              </a:buClr>
              <a:buFont typeface="Arial" pitchFamily="34" charset="0"/>
              <a:buChar char="•"/>
            </a:pPr>
            <a:r>
              <a:rPr lang="en-US" sz="2400" dirty="0" smtClean="0">
                <a:latin typeface="Calibri" pitchFamily="34" charset="0"/>
                <a:ea typeface="Times New Roman" pitchFamily="18" charset="0"/>
                <a:cs typeface="Calibri" pitchFamily="34" charset="0"/>
              </a:rPr>
              <a:t>soil </a:t>
            </a:r>
            <a:r>
              <a:rPr lang="en-US" sz="2400" dirty="0" err="1" smtClean="0">
                <a:latin typeface="Calibri" pitchFamily="34" charset="0"/>
                <a:ea typeface="Times New Roman" pitchFamily="18" charset="0"/>
                <a:cs typeface="Calibri" pitchFamily="34" charset="0"/>
              </a:rPr>
              <a:t>erodibility</a:t>
            </a:r>
            <a:r>
              <a:rPr lang="en-US" sz="2400" dirty="0" smtClean="0">
                <a:latin typeface="Calibri" pitchFamily="34" charset="0"/>
                <a:ea typeface="Times New Roman" pitchFamily="18" charset="0"/>
                <a:cs typeface="Calibri" pitchFamily="34" charset="0"/>
              </a:rPr>
              <a:t> layer</a:t>
            </a:r>
            <a:endParaRPr lang="sr-Latn-RS" sz="2400" dirty="0" smtClean="0">
              <a:latin typeface="Calibri" pitchFamily="34" charset="0"/>
              <a:ea typeface="Times New Roman" pitchFamily="18" charset="0"/>
              <a:cs typeface="Calibri" pitchFamily="34" charset="0"/>
            </a:endParaRPr>
          </a:p>
          <a:p>
            <a:pPr marL="0" marR="0" lvl="0" indent="180975" algn="just" defTabSz="914400" rtl="0" eaLnBrk="1" fontAlgn="base" latinLnBrk="0" hangingPunct="1">
              <a:lnSpc>
                <a:spcPct val="100000"/>
              </a:lnSpc>
              <a:spcBef>
                <a:spcPct val="0"/>
              </a:spcBef>
              <a:spcAft>
                <a:spcPct val="0"/>
              </a:spcAft>
              <a:buClr>
                <a:srgbClr val="FF0000"/>
              </a:buClr>
              <a:buSzTx/>
              <a:buFont typeface="Arial" pitchFamily="34" charset="0"/>
              <a:buChar char="•"/>
              <a:tabLst/>
            </a:pP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topographic layer, </a:t>
            </a:r>
            <a:endParaRPr kumimoji="0" lang="sr-Latn-RS" sz="24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endParaRPr>
          </a:p>
          <a:p>
            <a:pPr marL="0" marR="0" lvl="0" indent="180975" algn="just" defTabSz="914400" rtl="0" eaLnBrk="1" fontAlgn="base" latinLnBrk="0" hangingPunct="1">
              <a:lnSpc>
                <a:spcPct val="100000"/>
              </a:lnSpc>
              <a:spcBef>
                <a:spcPct val="0"/>
              </a:spcBef>
              <a:spcAft>
                <a:spcPct val="0"/>
              </a:spcAft>
              <a:buClr>
                <a:srgbClr val="FF0000"/>
              </a:buClr>
              <a:buSzTx/>
              <a:buFont typeface="Arial" pitchFamily="34" charset="0"/>
              <a:buChar char="•"/>
              <a:tabLst/>
            </a:pP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land cover type layer</a:t>
            </a:r>
            <a:endParaRPr lang="sr-Latn-RS" sz="2400" dirty="0" smtClean="0">
              <a:latin typeface="Calibri" pitchFamily="34" charset="0"/>
              <a:ea typeface="Times New Roman" pitchFamily="18" charset="0"/>
              <a:cs typeface="Calibri" pitchFamily="34" charset="0"/>
            </a:endParaRPr>
          </a:p>
          <a:p>
            <a:pPr marL="0" marR="0" lvl="0" indent="180975" defTabSz="914400" rtl="0" eaLnBrk="1" fontAlgn="base" latinLnBrk="0" hangingPunct="1">
              <a:lnSpc>
                <a:spcPct val="100000"/>
              </a:lnSpc>
              <a:spcBef>
                <a:spcPct val="0"/>
              </a:spcBef>
              <a:spcAft>
                <a:spcPct val="0"/>
              </a:spcAft>
              <a:buClrTx/>
              <a:buSzTx/>
              <a:tabLst/>
            </a:pPr>
            <a:endParaRPr kumimoji="0" lang="sr-Latn-RS" sz="20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endParaRPr>
          </a:p>
        </p:txBody>
      </p:sp>
      <p:pic>
        <p:nvPicPr>
          <p:cNvPr id="2050" name="Picture 2" descr="C:\Users\Tijana\Desktop\lejeri.png"/>
          <p:cNvPicPr>
            <a:picLocks noChangeAspect="1" noChangeArrowheads="1"/>
          </p:cNvPicPr>
          <p:nvPr/>
        </p:nvPicPr>
        <p:blipFill>
          <a:blip r:embed="rId3" cstate="print"/>
          <a:srcRect/>
          <a:stretch>
            <a:fillRect/>
          </a:stretch>
        </p:blipFill>
        <p:spPr bwMode="auto">
          <a:xfrm>
            <a:off x="4210239" y="2895600"/>
            <a:ext cx="4933761" cy="3038475"/>
          </a:xfrm>
          <a:prstGeom prst="rect">
            <a:avLst/>
          </a:prstGeom>
          <a:ln>
            <a:noFill/>
          </a:ln>
          <a:effectLst>
            <a:softEdge rad="112500"/>
          </a:effectLst>
        </p:spPr>
      </p:pic>
      <p:sp>
        <p:nvSpPr>
          <p:cNvPr id="5" name="Rectangle 4"/>
          <p:cNvSpPr/>
          <p:nvPr/>
        </p:nvSpPr>
        <p:spPr>
          <a:xfrm>
            <a:off x="1524000" y="685800"/>
            <a:ext cx="5013488" cy="707886"/>
          </a:xfrm>
          <a:prstGeom prst="rect">
            <a:avLst/>
          </a:prstGeom>
        </p:spPr>
        <p:txBody>
          <a:bodyPr wrap="none">
            <a:spAutoFit/>
          </a:bodyPr>
          <a:lstStyle/>
          <a:p>
            <a:r>
              <a:rPr lang="sr-Latn-RS" sz="4000" dirty="0" smtClean="0">
                <a:solidFill>
                  <a:srgbClr val="0033CC"/>
                </a:solidFill>
              </a:rPr>
              <a:t>Results and disscusions</a:t>
            </a:r>
            <a:endParaRPr lang="en-GB" sz="4000" dirty="0"/>
          </a:p>
        </p:txBody>
      </p:sp>
      <p:sp>
        <p:nvSpPr>
          <p:cNvPr id="6" name="Rectangle 5"/>
          <p:cNvSpPr/>
          <p:nvPr/>
        </p:nvSpPr>
        <p:spPr>
          <a:xfrm>
            <a:off x="304800" y="5934670"/>
            <a:ext cx="8534400" cy="646331"/>
          </a:xfrm>
          <a:prstGeom prst="rect">
            <a:avLst/>
          </a:prstGeom>
        </p:spPr>
        <p:txBody>
          <a:bodyPr wrap="square">
            <a:spAutoFit/>
          </a:bodyPr>
          <a:lstStyle/>
          <a:p>
            <a:pPr indent="-252000"/>
            <a:r>
              <a:rPr lang="en-US" dirty="0" smtClean="0">
                <a:solidFill>
                  <a:srgbClr val="0033CC"/>
                </a:solidFill>
              </a:rPr>
              <a:t>The mean value of all </a:t>
            </a:r>
            <a:r>
              <a:rPr lang="sr-Latn-RS" dirty="0" smtClean="0">
                <a:solidFill>
                  <a:srgbClr val="0033CC"/>
                </a:solidFill>
              </a:rPr>
              <a:t>layers</a:t>
            </a:r>
            <a:r>
              <a:rPr lang="en-US" dirty="0" smtClean="0">
                <a:solidFill>
                  <a:srgbClr val="0033CC"/>
                </a:solidFill>
              </a:rPr>
              <a:t> is obtained using the statistics option in </a:t>
            </a:r>
            <a:r>
              <a:rPr lang="en-US" dirty="0" err="1" smtClean="0">
                <a:solidFill>
                  <a:srgbClr val="0033CC"/>
                </a:solidFill>
              </a:rPr>
              <a:t>ArcMap</a:t>
            </a:r>
            <a:r>
              <a:rPr lang="en-US" dirty="0" smtClean="0">
                <a:solidFill>
                  <a:srgbClr val="0033CC"/>
                </a:solidFill>
              </a:rPr>
              <a:t> </a:t>
            </a:r>
            <a:r>
              <a:rPr lang="sr-Latn-RS" dirty="0" smtClean="0">
                <a:solidFill>
                  <a:srgbClr val="0033CC"/>
                </a:solidFill>
              </a:rPr>
              <a:t>=           inputs of the </a:t>
            </a:r>
            <a:r>
              <a:rPr lang="en-US" dirty="0" smtClean="0">
                <a:solidFill>
                  <a:srgbClr val="0033CC"/>
                </a:solidFill>
              </a:rPr>
              <a:t>evaluation </a:t>
            </a:r>
            <a:r>
              <a:rPr lang="sr-Latn-RS" dirty="0" smtClean="0">
                <a:solidFill>
                  <a:srgbClr val="0033CC"/>
                </a:solidFill>
              </a:rPr>
              <a:t>matrix</a:t>
            </a:r>
          </a:p>
        </p:txBody>
      </p:sp>
      <p:sp>
        <p:nvSpPr>
          <p:cNvPr id="7" name="TextBox 6"/>
          <p:cNvSpPr txBox="1"/>
          <p:nvPr/>
        </p:nvSpPr>
        <p:spPr>
          <a:xfrm>
            <a:off x="609600" y="1676400"/>
            <a:ext cx="2286000" cy="523220"/>
          </a:xfrm>
          <a:prstGeom prst="rect">
            <a:avLst/>
          </a:prstGeom>
          <a:noFill/>
        </p:spPr>
        <p:txBody>
          <a:bodyPr wrap="square" rtlCol="0">
            <a:spAutoFit/>
          </a:bodyPr>
          <a:lstStyle/>
          <a:p>
            <a:r>
              <a:rPr lang="sr-Latn-RS" sz="2800" b="1" u="sng" dirty="0" smtClean="0">
                <a:solidFill>
                  <a:srgbClr val="FF0000"/>
                </a:solidFill>
              </a:rPr>
              <a:t>GIS results</a:t>
            </a:r>
            <a:endParaRPr lang="en-GB" sz="2800" b="1" u="sng" dirty="0">
              <a:solidFill>
                <a:srgbClr val="FF0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ChangeArrowheads="1"/>
          </p:cNvSpPr>
          <p:nvPr/>
        </p:nvSpPr>
        <p:spPr bwMode="auto">
          <a:xfrm>
            <a:off x="533400" y="1187678"/>
            <a:ext cx="4724400" cy="42165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180975" algn="just" fontAlgn="base">
              <a:spcBef>
                <a:spcPct val="0"/>
              </a:spcBef>
              <a:spcAft>
                <a:spcPct val="0"/>
              </a:spcAft>
            </a:pPr>
            <a:r>
              <a:rPr kumimoji="0" lang="en-US" sz="2400" b="1" i="0" u="sng" strike="noStrike" cap="none" normalizeH="0" baseline="0" dirty="0" smtClean="0">
                <a:ln>
                  <a:noFill/>
                </a:ln>
                <a:solidFill>
                  <a:srgbClr val="0033CC"/>
                </a:solidFill>
                <a:effectLst/>
                <a:ea typeface="Times New Roman" pitchFamily="18" charset="0"/>
                <a:cs typeface="Calibri" pitchFamily="34" charset="0"/>
              </a:rPr>
              <a:t>Topography factor </a:t>
            </a:r>
            <a:endParaRPr kumimoji="0" lang="sr-Latn-RS" sz="2400" b="1" i="0" u="sng" strike="noStrike" cap="none" normalizeH="0" baseline="0" dirty="0" smtClean="0">
              <a:ln>
                <a:noFill/>
              </a:ln>
              <a:solidFill>
                <a:srgbClr val="0033CC"/>
              </a:solidFill>
              <a:effectLst/>
              <a:ea typeface="Times New Roman" pitchFamily="18" charset="0"/>
              <a:cs typeface="Calibri" pitchFamily="34" charset="0"/>
            </a:endParaRPr>
          </a:p>
          <a:p>
            <a:pPr indent="180975" algn="just" fontAlgn="base">
              <a:spcBef>
                <a:spcPct val="0"/>
              </a:spcBef>
              <a:spcAft>
                <a:spcPct val="0"/>
              </a:spcAft>
            </a:pPr>
            <a:endParaRPr kumimoji="0" lang="sr-Latn-RS" sz="2800" b="1" i="0" u="sng" strike="noStrike" cap="none" normalizeH="0" baseline="0" dirty="0" smtClean="0">
              <a:ln>
                <a:noFill/>
              </a:ln>
              <a:solidFill>
                <a:srgbClr val="0033CC"/>
              </a:solidFill>
              <a:effectLst/>
              <a:ea typeface="Times New Roman" pitchFamily="18" charset="0"/>
              <a:cs typeface="Calibri" pitchFamily="34" charset="0"/>
            </a:endParaRPr>
          </a:p>
          <a:p>
            <a:pPr indent="180975" algn="just" fontAlgn="base">
              <a:spcBef>
                <a:spcPct val="0"/>
              </a:spcBef>
              <a:spcAft>
                <a:spcPct val="0"/>
              </a:spcAft>
            </a:pPr>
            <a:endParaRPr kumimoji="0" lang="sr-Latn-RS" sz="1400" b="1" i="0" u="sng" strike="noStrike" cap="none" normalizeH="0" baseline="0" dirty="0" smtClean="0">
              <a:ln>
                <a:noFill/>
              </a:ln>
              <a:solidFill>
                <a:srgbClr val="0033CC"/>
              </a:solidFill>
              <a:effectLst/>
              <a:ea typeface="Times New Roman" pitchFamily="18" charset="0"/>
              <a:cs typeface="Calibri" pitchFamily="34" charset="0"/>
            </a:endParaRPr>
          </a:p>
          <a:p>
            <a:pPr algn="just" fontAlgn="base">
              <a:spcBef>
                <a:spcPct val="0"/>
              </a:spcBef>
              <a:spcAft>
                <a:spcPct val="0"/>
              </a:spcAft>
            </a:pPr>
            <a:r>
              <a:rPr kumimoji="0" lang="en-US" sz="2000" b="0" i="0" u="none" strike="noStrike" cap="none" normalizeH="0" baseline="0" dirty="0" smtClean="0">
                <a:ln>
                  <a:noFill/>
                </a:ln>
                <a:solidFill>
                  <a:srgbClr val="0033CC"/>
                </a:solidFill>
                <a:effectLst/>
                <a:ea typeface="Times New Roman" pitchFamily="18" charset="0"/>
                <a:cs typeface="Calibri" pitchFamily="34" charset="0"/>
              </a:rPr>
              <a:t>(</a:t>
            </a:r>
            <a:r>
              <a:rPr lang="sr-Latn-RS" sz="2000" dirty="0" smtClean="0">
                <a:solidFill>
                  <a:srgbClr val="0033CC"/>
                </a:solidFill>
              </a:rPr>
              <a:t>S</a:t>
            </a:r>
            <a:r>
              <a:rPr lang="en-US" sz="2000" dirty="0" smtClean="0">
                <a:solidFill>
                  <a:srgbClr val="0033CC"/>
                </a:solidFill>
              </a:rPr>
              <a:t>lope length and steepness fact</a:t>
            </a:r>
            <a:r>
              <a:rPr lang="sr-Latn-RS" sz="2000" dirty="0" smtClean="0">
                <a:solidFill>
                  <a:srgbClr val="0033CC"/>
                </a:solidFill>
              </a:rPr>
              <a:t>or, LS-factor in USLE/RUSLE)</a:t>
            </a:r>
          </a:p>
          <a:p>
            <a:pPr indent="180975" algn="just" fontAlgn="base">
              <a:spcBef>
                <a:spcPct val="0"/>
              </a:spcBef>
              <a:spcAft>
                <a:spcPct val="0"/>
              </a:spcAft>
            </a:pPr>
            <a:endParaRPr lang="sr-Latn-RS" dirty="0" smtClean="0">
              <a:solidFill>
                <a:srgbClr val="0033CC"/>
              </a:solidFill>
            </a:endParaRPr>
          </a:p>
          <a:p>
            <a:pPr algn="just" fontAlgn="base">
              <a:spcBef>
                <a:spcPct val="0"/>
              </a:spcBef>
              <a:spcAft>
                <a:spcPct val="0"/>
              </a:spcAft>
            </a:pPr>
            <a:r>
              <a:rPr lang="sr-Latn-RS" u="sng" dirty="0" smtClean="0">
                <a:solidFill>
                  <a:srgbClr val="0033CC"/>
                </a:solidFill>
              </a:rPr>
              <a:t>Calculated using</a:t>
            </a:r>
            <a:r>
              <a:rPr lang="sr-Latn-RS" u="sng" dirty="0" smtClean="0"/>
              <a:t>: </a:t>
            </a:r>
            <a:r>
              <a:rPr lang="sr-Latn-RS" dirty="0" smtClean="0"/>
              <a:t>Desmet and Govers (1996) equation (include-contributing area, slope lenght for grid cell, grid cell size) </a:t>
            </a:r>
            <a:endParaRPr lang="en-GB" dirty="0" smtClean="0"/>
          </a:p>
          <a:p>
            <a:pPr indent="180975" algn="just" fontAlgn="base">
              <a:spcBef>
                <a:spcPct val="0"/>
              </a:spcBef>
              <a:spcAft>
                <a:spcPct val="0"/>
              </a:spcAft>
            </a:pPr>
            <a:endParaRPr lang="sr-Latn-RS" dirty="0" smtClean="0">
              <a:solidFill>
                <a:srgbClr val="0033CC"/>
              </a:solidFill>
            </a:endParaRPr>
          </a:p>
          <a:p>
            <a:pPr algn="just" fontAlgn="base">
              <a:spcBef>
                <a:spcPct val="0"/>
              </a:spcBef>
              <a:spcAft>
                <a:spcPct val="0"/>
              </a:spcAft>
            </a:pPr>
            <a:r>
              <a:rPr lang="sr-Latn-RS" u="sng" dirty="0" smtClean="0">
                <a:solidFill>
                  <a:srgbClr val="0033CC"/>
                </a:solidFill>
              </a:rPr>
              <a:t>Estimated mean value:</a:t>
            </a:r>
            <a:endParaRPr kumimoji="0" lang="sr-Latn-RS" b="0" i="0" u="sng" strike="noStrike" cap="none" normalizeH="0" baseline="0" dirty="0" smtClean="0">
              <a:ln>
                <a:noFill/>
              </a:ln>
              <a:solidFill>
                <a:schemeClr val="tx1"/>
              </a:solidFill>
              <a:effectLst/>
              <a:ea typeface="Times New Roman" pitchFamily="18" charset="0"/>
              <a:cs typeface="Calibri" pitchFamily="34" charset="0"/>
            </a:endParaRPr>
          </a:p>
          <a:p>
            <a:pPr marL="0" marR="0" lvl="0" algn="just" defTabSz="914400" rtl="0" eaLnBrk="1" fontAlgn="base" latinLnBrk="0" hangingPunct="1">
              <a:lnSpc>
                <a:spcPct val="100000"/>
              </a:lnSpc>
              <a:spcBef>
                <a:spcPct val="0"/>
              </a:spcBef>
              <a:spcAft>
                <a:spcPct val="0"/>
              </a:spcAft>
              <a:buClrTx/>
              <a:buSzTx/>
              <a:buFontTx/>
              <a:buNone/>
              <a:tabLst/>
            </a:pPr>
            <a:r>
              <a:rPr kumimoji="0" lang="sr-Latn-RS" b="0" i="0" u="none" strike="noStrike" cap="none" normalizeH="0" baseline="0" dirty="0" smtClean="0">
                <a:ln>
                  <a:noFill/>
                </a:ln>
                <a:solidFill>
                  <a:schemeClr val="tx1"/>
                </a:solidFill>
                <a:effectLst/>
                <a:ea typeface="Times New Roman" pitchFamily="18" charset="0"/>
                <a:cs typeface="Calibri" pitchFamily="34" charset="0"/>
              </a:rPr>
              <a:t>1.55-2.67</a:t>
            </a:r>
            <a:r>
              <a:rPr kumimoji="0" lang="sr-Latn-RS" b="0" i="0" u="none" strike="noStrike" cap="none" normalizeH="0" dirty="0" smtClean="0">
                <a:ln>
                  <a:noFill/>
                </a:ln>
                <a:solidFill>
                  <a:schemeClr val="tx1"/>
                </a:solidFill>
                <a:effectLst/>
                <a:ea typeface="Times New Roman" pitchFamily="18" charset="0"/>
                <a:cs typeface="Calibri" pitchFamily="34" charset="0"/>
              </a:rPr>
              <a:t> </a:t>
            </a:r>
            <a:r>
              <a:rPr lang="sr-Latn-RS" dirty="0" smtClean="0">
                <a:ea typeface="Times New Roman" pitchFamily="18" charset="0"/>
                <a:cs typeface="Calibri" pitchFamily="34" charset="0"/>
              </a:rPr>
              <a:t>(SW-3 and SW-7)</a:t>
            </a:r>
          </a:p>
          <a:p>
            <a:pPr marL="0" marR="0" lvl="0" indent="180975" algn="just" defTabSz="914400" rtl="0" eaLnBrk="1" fontAlgn="base" latinLnBrk="0" hangingPunct="1">
              <a:lnSpc>
                <a:spcPct val="100000"/>
              </a:lnSpc>
              <a:spcBef>
                <a:spcPct val="0"/>
              </a:spcBef>
              <a:spcAft>
                <a:spcPct val="0"/>
              </a:spcAft>
              <a:buClrTx/>
              <a:buSzTx/>
              <a:buFontTx/>
              <a:buNone/>
              <a:tabLst/>
            </a:pPr>
            <a:endParaRPr kumimoji="0" lang="sr-Latn-RS" b="0" i="0" u="none" strike="noStrike" cap="none" normalizeH="0" baseline="0" dirty="0" smtClean="0">
              <a:ln>
                <a:noFill/>
              </a:ln>
              <a:solidFill>
                <a:schemeClr val="tx1"/>
              </a:solidFill>
              <a:effectLst/>
              <a:ea typeface="Times New Roman" pitchFamily="18" charset="0"/>
              <a:cs typeface="Calibri" pitchFamily="34" charset="0"/>
            </a:endParaRPr>
          </a:p>
          <a:p>
            <a:pPr marL="0" marR="0" lvl="0" indent="180975" algn="just" defTabSz="914400" rtl="0" eaLnBrk="0" fontAlgn="base" latinLnBrk="0" hangingPunct="0">
              <a:lnSpc>
                <a:spcPct val="100000"/>
              </a:lnSpc>
              <a:spcBef>
                <a:spcPct val="0"/>
              </a:spcBef>
              <a:spcAft>
                <a:spcPct val="0"/>
              </a:spcAft>
              <a:buClrTx/>
              <a:buSzTx/>
              <a:buFontTx/>
              <a:buNone/>
              <a:tabLst/>
            </a:pPr>
            <a:endParaRPr kumimoji="0" lang="sr-Latn-RS" b="0" i="0" u="none" strike="noStrike" cap="none" normalizeH="0" baseline="0" dirty="0" smtClean="0">
              <a:ln>
                <a:noFill/>
              </a:ln>
              <a:solidFill>
                <a:schemeClr val="tx1"/>
              </a:solidFill>
              <a:effectLst/>
              <a:ea typeface="Times New Roman" pitchFamily="18" charset="0"/>
              <a:cs typeface="Calibri" pitchFamily="34" charset="0"/>
            </a:endParaRPr>
          </a:p>
        </p:txBody>
      </p:sp>
      <p:pic>
        <p:nvPicPr>
          <p:cNvPr id="5" name="Picture 4" descr="C:\Users\Tijana Andrijanic\Desktop\rad WASWAC1\LS factor_T.tif"/>
          <p:cNvPicPr/>
          <p:nvPr/>
        </p:nvPicPr>
        <p:blipFill>
          <a:blip r:embed="rId3" cstate="print"/>
          <a:srcRect/>
          <a:stretch>
            <a:fillRect/>
          </a:stretch>
        </p:blipFill>
        <p:spPr bwMode="auto">
          <a:xfrm>
            <a:off x="5257800" y="1295400"/>
            <a:ext cx="3733800" cy="5277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C:\Users\Tijana Andrijanic\Desktop\rad WASWAC1\R-factor_T.tif"/>
          <p:cNvPicPr/>
          <p:nvPr/>
        </p:nvPicPr>
        <p:blipFill>
          <a:blip r:embed="rId3" cstate="print"/>
          <a:srcRect/>
          <a:stretch>
            <a:fillRect/>
          </a:stretch>
        </p:blipFill>
        <p:spPr bwMode="auto">
          <a:xfrm>
            <a:off x="5248761" y="1658193"/>
            <a:ext cx="3895239" cy="5199807"/>
          </a:xfrm>
          <a:prstGeom prst="rect">
            <a:avLst/>
          </a:prstGeom>
          <a:noFill/>
          <a:ln w="9525">
            <a:noFill/>
            <a:miter lim="800000"/>
            <a:headEnd/>
            <a:tailEnd/>
          </a:ln>
        </p:spPr>
      </p:pic>
      <p:sp>
        <p:nvSpPr>
          <p:cNvPr id="7" name="Rectangle 6"/>
          <p:cNvSpPr/>
          <p:nvPr/>
        </p:nvSpPr>
        <p:spPr>
          <a:xfrm>
            <a:off x="457200" y="2057400"/>
            <a:ext cx="4876800" cy="2923877"/>
          </a:xfrm>
          <a:prstGeom prst="rect">
            <a:avLst/>
          </a:prstGeom>
        </p:spPr>
        <p:txBody>
          <a:bodyPr wrap="square">
            <a:spAutoFit/>
          </a:bodyPr>
          <a:lstStyle/>
          <a:p>
            <a:pPr lvl="0" algn="just" eaLnBrk="0" fontAlgn="base" hangingPunct="0">
              <a:spcBef>
                <a:spcPct val="0"/>
              </a:spcBef>
              <a:spcAft>
                <a:spcPct val="0"/>
              </a:spcAft>
            </a:pPr>
            <a:r>
              <a:rPr lang="sr-Latn-RS" sz="2000" u="sng" dirty="0" smtClean="0">
                <a:solidFill>
                  <a:srgbClr val="0033CC"/>
                </a:solidFill>
                <a:ea typeface="Times New Roman" pitchFamily="18" charset="0"/>
                <a:cs typeface="Calibri" pitchFamily="34" charset="0"/>
              </a:rPr>
              <a:t>Calculated using:</a:t>
            </a:r>
            <a:endParaRPr lang="sr-Latn-RS" u="sng" dirty="0" smtClean="0">
              <a:ea typeface="Times New Roman" pitchFamily="18" charset="0"/>
              <a:cs typeface="Calibri" pitchFamily="34" charset="0"/>
            </a:endParaRPr>
          </a:p>
          <a:p>
            <a:pPr lvl="0" algn="just" eaLnBrk="0" fontAlgn="base" hangingPunct="0">
              <a:spcBef>
                <a:spcPct val="0"/>
              </a:spcBef>
              <a:spcAft>
                <a:spcPct val="0"/>
              </a:spcAft>
            </a:pPr>
            <a:r>
              <a:rPr lang="en-US" dirty="0" smtClean="0">
                <a:ea typeface="Times New Roman" pitchFamily="18" charset="0"/>
                <a:cs typeface="Calibri" pitchFamily="34" charset="0"/>
              </a:rPr>
              <a:t>Grimm et al. (2003) and  </a:t>
            </a:r>
            <a:r>
              <a:rPr lang="en-GB" dirty="0" smtClean="0">
                <a:ea typeface="Times New Roman" pitchFamily="18" charset="0"/>
                <a:cs typeface="Calibri" pitchFamily="34" charset="0"/>
              </a:rPr>
              <a:t>Van </a:t>
            </a:r>
            <a:r>
              <a:rPr lang="en-GB" dirty="0" err="1" smtClean="0">
                <a:ea typeface="Times New Roman" pitchFamily="18" charset="0"/>
                <a:cs typeface="Calibri" pitchFamily="34" charset="0"/>
              </a:rPr>
              <a:t>der</a:t>
            </a:r>
            <a:r>
              <a:rPr lang="en-GB" dirty="0" smtClean="0">
                <a:ea typeface="Times New Roman" pitchFamily="18" charset="0"/>
                <a:cs typeface="Calibri" pitchFamily="34" charset="0"/>
              </a:rPr>
              <a:t> </a:t>
            </a:r>
            <a:r>
              <a:rPr lang="en-GB" dirty="0" err="1" smtClean="0">
                <a:ea typeface="Times New Roman" pitchFamily="18" charset="0"/>
                <a:cs typeface="Calibri" pitchFamily="34" charset="0"/>
              </a:rPr>
              <a:t>Knijff</a:t>
            </a:r>
            <a:r>
              <a:rPr lang="en-GB" dirty="0" smtClean="0">
                <a:ea typeface="Times New Roman" pitchFamily="18" charset="0"/>
                <a:cs typeface="Calibri" pitchFamily="34" charset="0"/>
              </a:rPr>
              <a:t> et al. (2000)</a:t>
            </a:r>
            <a:r>
              <a:rPr lang="sr-Latn-RS" b="1" dirty="0" smtClean="0">
                <a:ea typeface="Times New Roman" pitchFamily="18" charset="0"/>
                <a:cs typeface="Calibri" pitchFamily="34" charset="0"/>
              </a:rPr>
              <a:t> </a:t>
            </a:r>
            <a:r>
              <a:rPr lang="sr-Latn-RS" dirty="0" smtClean="0">
                <a:ea typeface="Times New Roman" pitchFamily="18" charset="0"/>
                <a:cs typeface="Calibri" pitchFamily="34" charset="0"/>
              </a:rPr>
              <a:t>equation (inputs - </a:t>
            </a:r>
            <a:r>
              <a:rPr lang="en-US" dirty="0" smtClean="0">
                <a:ea typeface="Times New Roman" pitchFamily="18" charset="0"/>
                <a:cs typeface="Calibri" pitchFamily="34" charset="0"/>
              </a:rPr>
              <a:t>average annual precipitation</a:t>
            </a:r>
            <a:r>
              <a:rPr lang="sr-Latn-RS" dirty="0" smtClean="0">
                <a:ea typeface="Times New Roman" pitchFamily="18" charset="0"/>
                <a:cs typeface="Calibri" pitchFamily="34" charset="0"/>
              </a:rPr>
              <a:t>)</a:t>
            </a:r>
          </a:p>
          <a:p>
            <a:pPr lvl="0" algn="just" eaLnBrk="0" fontAlgn="base" hangingPunct="0">
              <a:spcBef>
                <a:spcPct val="0"/>
              </a:spcBef>
              <a:spcAft>
                <a:spcPct val="0"/>
              </a:spcAft>
            </a:pPr>
            <a:r>
              <a:rPr lang="sr-Latn-RS" sz="2000" u="sng" dirty="0" smtClean="0">
                <a:solidFill>
                  <a:srgbClr val="0033CC"/>
                </a:solidFill>
                <a:ea typeface="Times New Roman" pitchFamily="18" charset="0"/>
                <a:cs typeface="Calibri" pitchFamily="34" charset="0"/>
              </a:rPr>
              <a:t>Estimated </a:t>
            </a:r>
            <a:r>
              <a:rPr lang="sr-Latn-RS" sz="2000" u="sng" dirty="0" smtClean="0">
                <a:solidFill>
                  <a:srgbClr val="0033CC"/>
                </a:solidFill>
                <a:ea typeface="Times New Roman" pitchFamily="18" charset="0"/>
                <a:cs typeface="Calibri" pitchFamily="34" charset="0"/>
              </a:rPr>
              <a:t>mean value   </a:t>
            </a:r>
            <a:endParaRPr lang="sr-Latn-RS" sz="2000" u="sng" dirty="0" smtClean="0">
              <a:solidFill>
                <a:srgbClr val="0033CC"/>
              </a:solidFill>
              <a:ea typeface="Times New Roman" pitchFamily="18" charset="0"/>
              <a:cs typeface="Calibri" pitchFamily="34" charset="0"/>
            </a:endParaRPr>
          </a:p>
          <a:p>
            <a:pPr lvl="0" indent="180975" algn="just" eaLnBrk="0" fontAlgn="base" hangingPunct="0">
              <a:spcBef>
                <a:spcPct val="0"/>
              </a:spcBef>
              <a:spcAft>
                <a:spcPct val="0"/>
              </a:spcAft>
            </a:pPr>
            <a:r>
              <a:rPr lang="sr-Latn-RS" dirty="0">
                <a:solidFill>
                  <a:srgbClr val="0033CC"/>
                </a:solidFill>
                <a:ea typeface="Times New Roman" pitchFamily="18" charset="0"/>
                <a:cs typeface="Calibri" pitchFamily="34" charset="0"/>
              </a:rPr>
              <a:t> </a:t>
            </a:r>
            <a:r>
              <a:rPr lang="sr-Latn-RS" dirty="0" smtClean="0">
                <a:solidFill>
                  <a:srgbClr val="0033CC"/>
                </a:solidFill>
                <a:ea typeface="Times New Roman" pitchFamily="18" charset="0"/>
                <a:cs typeface="Calibri" pitchFamily="34" charset="0"/>
              </a:rPr>
              <a:t>  </a:t>
            </a:r>
            <a:r>
              <a:rPr lang="sr-Latn-RS" dirty="0" smtClean="0">
                <a:ea typeface="Times New Roman" pitchFamily="18" charset="0"/>
                <a:cs typeface="Calibri" pitchFamily="34" charset="0"/>
              </a:rPr>
              <a:t>for precipitation</a:t>
            </a:r>
            <a:r>
              <a:rPr lang="sr-Latn-RS" dirty="0" smtClean="0">
                <a:solidFill>
                  <a:srgbClr val="0033CC"/>
                </a:solidFill>
                <a:ea typeface="Times New Roman" pitchFamily="18" charset="0"/>
                <a:cs typeface="Calibri" pitchFamily="34" charset="0"/>
              </a:rPr>
              <a:t>: </a:t>
            </a:r>
            <a:r>
              <a:rPr lang="en-US" dirty="0" smtClean="0">
                <a:ea typeface="Times New Roman" pitchFamily="18" charset="0"/>
                <a:cs typeface="Calibri" pitchFamily="34" charset="0"/>
              </a:rPr>
              <a:t>644.71 </a:t>
            </a:r>
            <a:r>
              <a:rPr lang="sr-Latn-RS" dirty="0" smtClean="0">
                <a:ea typeface="Times New Roman" pitchFamily="18" charset="0"/>
                <a:cs typeface="Calibri" pitchFamily="34" charset="0"/>
              </a:rPr>
              <a:t>-</a:t>
            </a:r>
            <a:r>
              <a:rPr lang="en-US" dirty="0" smtClean="0">
                <a:ea typeface="Times New Roman" pitchFamily="18" charset="0"/>
                <a:cs typeface="Calibri" pitchFamily="34" charset="0"/>
              </a:rPr>
              <a:t> 725.89mm</a:t>
            </a:r>
            <a:endParaRPr lang="sr-Latn-RS" dirty="0" smtClean="0">
              <a:ea typeface="Times New Roman" pitchFamily="18" charset="0"/>
              <a:cs typeface="Calibri" pitchFamily="34" charset="0"/>
            </a:endParaRPr>
          </a:p>
          <a:p>
            <a:pPr lvl="0" indent="180975" algn="just" eaLnBrk="0" fontAlgn="base" hangingPunct="0">
              <a:spcBef>
                <a:spcPct val="0"/>
              </a:spcBef>
              <a:spcAft>
                <a:spcPct val="0"/>
              </a:spcAft>
            </a:pPr>
            <a:r>
              <a:rPr lang="sr-Latn-RS" dirty="0" smtClean="0">
                <a:ea typeface="Times New Roman" pitchFamily="18" charset="0"/>
                <a:cs typeface="Calibri" pitchFamily="34" charset="0"/>
              </a:rPr>
              <a:t>   for rainfall erosivity factor: 847.61-921.57</a:t>
            </a:r>
          </a:p>
          <a:p>
            <a:pPr lvl="0" indent="180975" algn="just" eaLnBrk="0" fontAlgn="base" hangingPunct="0">
              <a:spcBef>
                <a:spcPct val="0"/>
              </a:spcBef>
              <a:spcAft>
                <a:spcPct val="0"/>
              </a:spcAft>
            </a:pPr>
            <a:endParaRPr lang="sr-Latn-RS" dirty="0" smtClean="0">
              <a:solidFill>
                <a:srgbClr val="0033CC"/>
              </a:solidFill>
              <a:ea typeface="Times New Roman" pitchFamily="18" charset="0"/>
              <a:cs typeface="Calibri" pitchFamily="34" charset="0"/>
            </a:endParaRPr>
          </a:p>
          <a:p>
            <a:pPr lvl="0" indent="180975" algn="just" eaLnBrk="0" fontAlgn="base" hangingPunct="0">
              <a:spcBef>
                <a:spcPct val="0"/>
              </a:spcBef>
              <a:spcAft>
                <a:spcPct val="0"/>
              </a:spcAft>
              <a:buFont typeface="Arial" pitchFamily="34" charset="0"/>
              <a:buChar char="•"/>
            </a:pPr>
            <a:r>
              <a:rPr lang="en-GB" dirty="0" smtClean="0">
                <a:ea typeface="Times New Roman" pitchFamily="18" charset="0"/>
                <a:cs typeface="Calibri" pitchFamily="34" charset="0"/>
              </a:rPr>
              <a:t>S</a:t>
            </a:r>
            <a:r>
              <a:rPr lang="sr-Latn-RS" dirty="0" smtClean="0">
                <a:ea typeface="Times New Roman" pitchFamily="18" charset="0"/>
                <a:cs typeface="Calibri" pitchFamily="34" charset="0"/>
              </a:rPr>
              <a:t>patial </a:t>
            </a:r>
            <a:r>
              <a:rPr lang="sr-Latn-RS" dirty="0" smtClean="0">
                <a:ea typeface="Times New Roman" pitchFamily="18" charset="0"/>
                <a:cs typeface="Calibri" pitchFamily="34" charset="0"/>
              </a:rPr>
              <a:t>interpolation of precipitaion - </a:t>
            </a:r>
            <a:r>
              <a:rPr lang="en-US" dirty="0" smtClean="0">
                <a:ea typeface="Times New Roman" pitchFamily="18" charset="0"/>
                <a:cs typeface="Calibri" pitchFamily="34" charset="0"/>
              </a:rPr>
              <a:t>using the IDW interpolation technique. </a:t>
            </a:r>
            <a:endParaRPr lang="sr-Latn-RS" dirty="0" smtClean="0">
              <a:ea typeface="Times New Roman" pitchFamily="18" charset="0"/>
              <a:cs typeface="Calibri" pitchFamily="34" charset="0"/>
            </a:endParaRPr>
          </a:p>
        </p:txBody>
      </p:sp>
      <p:sp>
        <p:nvSpPr>
          <p:cNvPr id="4" name="Rectangle 3"/>
          <p:cNvSpPr/>
          <p:nvPr/>
        </p:nvSpPr>
        <p:spPr>
          <a:xfrm>
            <a:off x="381000" y="1066800"/>
            <a:ext cx="5523307" cy="461665"/>
          </a:xfrm>
          <a:prstGeom prst="rect">
            <a:avLst/>
          </a:prstGeom>
        </p:spPr>
        <p:txBody>
          <a:bodyPr wrap="none">
            <a:spAutoFit/>
          </a:bodyPr>
          <a:lstStyle/>
          <a:p>
            <a:pPr lvl="0" indent="180975" algn="just" eaLnBrk="0" fontAlgn="base" hangingPunct="0">
              <a:spcBef>
                <a:spcPct val="0"/>
              </a:spcBef>
              <a:spcAft>
                <a:spcPct val="0"/>
              </a:spcAft>
            </a:pPr>
            <a:r>
              <a:rPr lang="en-US" sz="2400" b="1" u="sng" dirty="0" smtClean="0">
                <a:solidFill>
                  <a:srgbClr val="0033CC"/>
                </a:solidFill>
                <a:ea typeface="Times New Roman" pitchFamily="18" charset="0"/>
                <a:cs typeface="Calibri" pitchFamily="34" charset="0"/>
              </a:rPr>
              <a:t>Rainfall </a:t>
            </a:r>
            <a:r>
              <a:rPr lang="en-US" sz="2400" b="1" u="sng" dirty="0" err="1" smtClean="0">
                <a:solidFill>
                  <a:srgbClr val="0033CC"/>
                </a:solidFill>
                <a:ea typeface="Times New Roman" pitchFamily="18" charset="0"/>
                <a:cs typeface="Calibri" pitchFamily="34" charset="0"/>
              </a:rPr>
              <a:t>erosivity</a:t>
            </a:r>
            <a:r>
              <a:rPr lang="en-US" sz="2400" b="1" u="sng" dirty="0" smtClean="0">
                <a:solidFill>
                  <a:srgbClr val="0033CC"/>
                </a:solidFill>
                <a:ea typeface="Times New Roman" pitchFamily="18" charset="0"/>
                <a:cs typeface="Calibri" pitchFamily="34" charset="0"/>
              </a:rPr>
              <a:t> factor (</a:t>
            </a:r>
            <a:r>
              <a:rPr lang="sr-Latn-RS" sz="2400" b="1" u="sng" dirty="0" smtClean="0">
                <a:solidFill>
                  <a:srgbClr val="0033CC"/>
                </a:solidFill>
                <a:ea typeface="Times New Roman" pitchFamily="18" charset="0"/>
                <a:cs typeface="Calibri" pitchFamily="34" charset="0"/>
              </a:rPr>
              <a:t> R- factor)</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04800" y="6172200"/>
            <a:ext cx="8305800" cy="523220"/>
          </a:xfrm>
          <a:prstGeom prst="rect">
            <a:avLst/>
          </a:prstGeom>
        </p:spPr>
        <p:txBody>
          <a:bodyPr wrap="square">
            <a:spAutoFit/>
          </a:bodyPr>
          <a:lstStyle/>
          <a:p>
            <a:r>
              <a:rPr lang="en-US" sz="1400" dirty="0" smtClean="0"/>
              <a:t>Spatial distribution of soil </a:t>
            </a:r>
            <a:endParaRPr lang="sr-Latn-RS" sz="1400" dirty="0" smtClean="0"/>
          </a:p>
          <a:p>
            <a:r>
              <a:rPr lang="sr-Latn-RS" sz="1400" i="1" dirty="0" smtClean="0"/>
              <a:t>(Source: </a:t>
            </a:r>
            <a:r>
              <a:rPr lang="en-US" sz="1400" i="1" dirty="0" smtClean="0"/>
              <a:t>Institute of Soil Science, Serbia</a:t>
            </a:r>
            <a:r>
              <a:rPr lang="sr-Latn-RS" sz="1400" i="1" dirty="0" smtClean="0"/>
              <a:t>)</a:t>
            </a:r>
            <a:r>
              <a:rPr lang="en-US" sz="1400" i="1" dirty="0" smtClean="0"/>
              <a:t> </a:t>
            </a:r>
            <a:endParaRPr lang="sr-Latn-RS" sz="1400" i="1" dirty="0" smtClean="0"/>
          </a:p>
        </p:txBody>
      </p:sp>
      <p:pic>
        <p:nvPicPr>
          <p:cNvPr id="8" name="Picture 7" descr="C:\Users\Tijana Andrijanic\Desktop\rad WASWAC1\Soil_Type_T1.tif"/>
          <p:cNvPicPr/>
          <p:nvPr/>
        </p:nvPicPr>
        <p:blipFill>
          <a:blip r:embed="rId2" cstate="print"/>
          <a:srcRect/>
          <a:stretch>
            <a:fillRect/>
          </a:stretch>
        </p:blipFill>
        <p:spPr bwMode="auto">
          <a:xfrm>
            <a:off x="152400" y="2286000"/>
            <a:ext cx="3124200" cy="3981000"/>
          </a:xfrm>
          <a:prstGeom prst="rect">
            <a:avLst/>
          </a:prstGeom>
          <a:noFill/>
          <a:ln w="9525">
            <a:noFill/>
            <a:miter lim="800000"/>
            <a:headEnd/>
            <a:tailEnd/>
          </a:ln>
        </p:spPr>
      </p:pic>
      <p:pic>
        <p:nvPicPr>
          <p:cNvPr id="9" name="Picture 8" descr="C:\Users\Tijana Andrijanic\Desktop\rad WASWAC1\K factor_T.tif"/>
          <p:cNvPicPr/>
          <p:nvPr/>
        </p:nvPicPr>
        <p:blipFill>
          <a:blip r:embed="rId3" cstate="print"/>
          <a:srcRect/>
          <a:stretch>
            <a:fillRect/>
          </a:stretch>
        </p:blipFill>
        <p:spPr bwMode="auto">
          <a:xfrm>
            <a:off x="5486400" y="2133600"/>
            <a:ext cx="3200400" cy="4058155"/>
          </a:xfrm>
          <a:prstGeom prst="rect">
            <a:avLst/>
          </a:prstGeom>
          <a:noFill/>
          <a:ln w="9525">
            <a:noFill/>
            <a:miter lim="800000"/>
            <a:headEnd/>
            <a:tailEnd/>
          </a:ln>
        </p:spPr>
      </p:pic>
      <p:sp>
        <p:nvSpPr>
          <p:cNvPr id="10" name="TextBox 9"/>
          <p:cNvSpPr txBox="1"/>
          <p:nvPr/>
        </p:nvSpPr>
        <p:spPr>
          <a:xfrm>
            <a:off x="381000" y="762000"/>
            <a:ext cx="8382000" cy="2339102"/>
          </a:xfrm>
          <a:prstGeom prst="rect">
            <a:avLst/>
          </a:prstGeom>
          <a:noFill/>
        </p:spPr>
        <p:txBody>
          <a:bodyPr wrap="square" rtlCol="0">
            <a:spAutoFit/>
          </a:bodyPr>
          <a:lstStyle/>
          <a:p>
            <a:r>
              <a:rPr lang="sr-Latn-RS" sz="2400" b="1" u="sng" dirty="0" smtClean="0">
                <a:solidFill>
                  <a:srgbClr val="0033CC"/>
                </a:solidFill>
              </a:rPr>
              <a:t>Soil erodibility factor (K-factor)</a:t>
            </a:r>
          </a:p>
          <a:p>
            <a:endParaRPr lang="sr-Latn-RS" sz="2400" b="1" u="sng" dirty="0" smtClean="0">
              <a:solidFill>
                <a:srgbClr val="0033CC"/>
              </a:solidFill>
            </a:endParaRPr>
          </a:p>
          <a:p>
            <a:r>
              <a:rPr lang="sr-Latn-RS" sz="2000" dirty="0" smtClean="0">
                <a:solidFill>
                  <a:srgbClr val="0033CC"/>
                </a:solidFill>
              </a:rPr>
              <a:t>  </a:t>
            </a:r>
            <a:r>
              <a:rPr lang="sr-Latn-RS" sz="2000" u="sng" dirty="0" smtClean="0">
                <a:solidFill>
                  <a:srgbClr val="0033CC"/>
                </a:solidFill>
              </a:rPr>
              <a:t>Calculated using</a:t>
            </a:r>
            <a:r>
              <a:rPr lang="sr-Latn-RS" sz="2000" dirty="0" smtClean="0">
                <a:solidFill>
                  <a:srgbClr val="0033CC"/>
                </a:solidFill>
              </a:rPr>
              <a:t>: </a:t>
            </a:r>
            <a:r>
              <a:rPr lang="sr-Latn-RS" dirty="0" smtClean="0"/>
              <a:t>equation from EPIC model (Williams et al., 1983) </a:t>
            </a:r>
          </a:p>
          <a:p>
            <a:r>
              <a:rPr lang="sr-Latn-RS" dirty="0" smtClean="0"/>
              <a:t>(inputs: soil texture and organic carbon content) </a:t>
            </a:r>
          </a:p>
          <a:p>
            <a:r>
              <a:rPr lang="sr-Latn-RS" sz="2000" dirty="0" smtClean="0">
                <a:solidFill>
                  <a:srgbClr val="0033CC"/>
                </a:solidFill>
              </a:rPr>
              <a:t>  </a:t>
            </a:r>
            <a:r>
              <a:rPr lang="sr-Latn-RS" sz="2000" u="sng" dirty="0" smtClean="0">
                <a:solidFill>
                  <a:srgbClr val="0033CC"/>
                </a:solidFill>
              </a:rPr>
              <a:t>Estimated value:</a:t>
            </a:r>
          </a:p>
          <a:p>
            <a:r>
              <a:rPr lang="sr-Latn-RS" sz="2000" dirty="0" smtClean="0"/>
              <a:t>                       </a:t>
            </a:r>
            <a:r>
              <a:rPr lang="sr-Latn-RS" dirty="0" smtClean="0"/>
              <a:t>for soil type: 0.021-0.045</a:t>
            </a:r>
          </a:p>
          <a:p>
            <a:r>
              <a:rPr lang="sr-Latn-RS" dirty="0" smtClean="0"/>
              <a:t>                         for sub-watersheds: 0.026-0.038</a:t>
            </a:r>
            <a:endParaRPr lang="en-GB"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C:\Users\Tijana Andrijanic\Desktop\rad WASWAC1\Landcover_T6.tif"/>
          <p:cNvPicPr/>
          <p:nvPr/>
        </p:nvPicPr>
        <p:blipFill>
          <a:blip r:embed="rId2" cstate="print"/>
          <a:srcRect/>
          <a:stretch>
            <a:fillRect/>
          </a:stretch>
        </p:blipFill>
        <p:spPr bwMode="auto">
          <a:xfrm>
            <a:off x="2209800" y="2343600"/>
            <a:ext cx="3733800" cy="4514400"/>
          </a:xfrm>
          <a:prstGeom prst="rect">
            <a:avLst/>
          </a:prstGeom>
          <a:noFill/>
          <a:ln w="9525">
            <a:noFill/>
            <a:miter lim="800000"/>
            <a:headEnd/>
            <a:tailEnd/>
          </a:ln>
        </p:spPr>
      </p:pic>
      <p:pic>
        <p:nvPicPr>
          <p:cNvPr id="9" name="Picture 8" descr="C:\Users\Tijana Andrijanic\Desktop\C-factor_Topciderska3.tif"/>
          <p:cNvPicPr/>
          <p:nvPr/>
        </p:nvPicPr>
        <p:blipFill>
          <a:blip r:embed="rId3" cstate="print"/>
          <a:srcRect/>
          <a:stretch>
            <a:fillRect/>
          </a:stretch>
        </p:blipFill>
        <p:spPr bwMode="auto">
          <a:xfrm>
            <a:off x="5715000" y="1905000"/>
            <a:ext cx="3429000" cy="4514007"/>
          </a:xfrm>
          <a:prstGeom prst="rect">
            <a:avLst/>
          </a:prstGeom>
          <a:noFill/>
          <a:ln w="9525">
            <a:noFill/>
            <a:miter lim="800000"/>
            <a:headEnd/>
            <a:tailEnd/>
          </a:ln>
        </p:spPr>
      </p:pic>
      <p:sp>
        <p:nvSpPr>
          <p:cNvPr id="10" name="Rectangle 9"/>
          <p:cNvSpPr/>
          <p:nvPr/>
        </p:nvSpPr>
        <p:spPr>
          <a:xfrm>
            <a:off x="228600" y="609600"/>
            <a:ext cx="8458200" cy="2831544"/>
          </a:xfrm>
          <a:prstGeom prst="rect">
            <a:avLst/>
          </a:prstGeom>
        </p:spPr>
        <p:txBody>
          <a:bodyPr wrap="square">
            <a:spAutoFit/>
          </a:bodyPr>
          <a:lstStyle/>
          <a:p>
            <a:r>
              <a:rPr lang="en-US" sz="2400" b="1" u="sng" dirty="0" smtClean="0">
                <a:solidFill>
                  <a:srgbClr val="0033CC"/>
                </a:solidFill>
                <a:latin typeface="Calibri" pitchFamily="34" charset="0"/>
                <a:ea typeface="Times New Roman" pitchFamily="18" charset="0"/>
                <a:cs typeface="Calibri" pitchFamily="34" charset="0"/>
              </a:rPr>
              <a:t>The land cover </a:t>
            </a:r>
            <a:r>
              <a:rPr lang="sr-Latn-RS" sz="2400" b="1" u="sng" dirty="0" smtClean="0">
                <a:solidFill>
                  <a:srgbClr val="0033CC"/>
                </a:solidFill>
                <a:latin typeface="Calibri" pitchFamily="34" charset="0"/>
                <a:ea typeface="Times New Roman" pitchFamily="18" charset="0"/>
                <a:cs typeface="Calibri" pitchFamily="34" charset="0"/>
              </a:rPr>
              <a:t>factor (C-factor</a:t>
            </a:r>
            <a:r>
              <a:rPr lang="sr-Latn-RS" sz="2400" u="sng" dirty="0" smtClean="0">
                <a:solidFill>
                  <a:srgbClr val="0033CC"/>
                </a:solidFill>
                <a:latin typeface="Calibri" pitchFamily="34" charset="0"/>
                <a:ea typeface="Times New Roman" pitchFamily="18" charset="0"/>
                <a:cs typeface="Calibri" pitchFamily="34" charset="0"/>
              </a:rPr>
              <a:t>)</a:t>
            </a:r>
          </a:p>
          <a:p>
            <a:endParaRPr lang="sr-Latn-RS" sz="2400" u="sng" dirty="0" smtClean="0">
              <a:solidFill>
                <a:srgbClr val="0033CC"/>
              </a:solidFill>
              <a:latin typeface="Calibri" pitchFamily="34" charset="0"/>
              <a:ea typeface="Times New Roman" pitchFamily="18" charset="0"/>
              <a:cs typeface="Calibri" pitchFamily="34" charset="0"/>
            </a:endParaRPr>
          </a:p>
          <a:p>
            <a:r>
              <a:rPr lang="sr-Latn-RS" sz="2000" u="sng" dirty="0" smtClean="0">
                <a:solidFill>
                  <a:srgbClr val="0033CC"/>
                </a:solidFill>
              </a:rPr>
              <a:t>Calculated using</a:t>
            </a:r>
            <a:r>
              <a:rPr lang="sr-Latn-RS" sz="2000" u="sng" dirty="0" smtClean="0">
                <a:solidFill>
                  <a:srgbClr val="0033CC"/>
                </a:solidFill>
                <a:latin typeface="Calibri" pitchFamily="34" charset="0"/>
              </a:rPr>
              <a:t>: </a:t>
            </a:r>
            <a:r>
              <a:rPr lang="sr-Latn-RS" dirty="0" smtClean="0">
                <a:latin typeface="Calibri" pitchFamily="34" charset="0"/>
              </a:rPr>
              <a:t>CORINA methodology and</a:t>
            </a:r>
          </a:p>
          <a:p>
            <a:r>
              <a:rPr lang="sr-Latn-RS" dirty="0" smtClean="0">
                <a:latin typeface="Calibri" pitchFamily="34" charset="0"/>
              </a:rPr>
              <a:t>value of C –factor is adopted from: </a:t>
            </a:r>
            <a:r>
              <a:rPr lang="en-US" dirty="0" err="1" smtClean="0"/>
              <a:t>Panagos</a:t>
            </a:r>
            <a:r>
              <a:rPr lang="en-US" dirty="0" smtClean="0"/>
              <a:t> et al. (2015), </a:t>
            </a:r>
            <a:r>
              <a:rPr lang="en-US" dirty="0" err="1" smtClean="0"/>
              <a:t>Belanovic</a:t>
            </a:r>
            <a:r>
              <a:rPr lang="en-US" dirty="0" smtClean="0"/>
              <a:t> et al. (2013) and</a:t>
            </a:r>
            <a:r>
              <a:rPr lang="sr-Latn-RS" dirty="0" smtClean="0"/>
              <a:t> </a:t>
            </a:r>
            <a:r>
              <a:rPr lang="en-US" dirty="0" err="1" smtClean="0"/>
              <a:t>Diodato</a:t>
            </a:r>
            <a:r>
              <a:rPr lang="en-US" dirty="0" smtClean="0"/>
              <a:t> et al.  (2011)</a:t>
            </a:r>
            <a:endParaRPr lang="sr-Latn-RS" dirty="0" smtClean="0"/>
          </a:p>
          <a:p>
            <a:r>
              <a:rPr lang="sr-Latn-RS" sz="2000" u="sng" dirty="0" smtClean="0">
                <a:solidFill>
                  <a:srgbClr val="0033CC"/>
                </a:solidFill>
              </a:rPr>
              <a:t>Estimated value:</a:t>
            </a:r>
          </a:p>
          <a:p>
            <a:r>
              <a:rPr lang="sr-Latn-RS" dirty="0" smtClean="0"/>
              <a:t>  for land cover type: 0-0.30</a:t>
            </a:r>
          </a:p>
          <a:p>
            <a:r>
              <a:rPr lang="sr-Latn-RS" dirty="0" smtClean="0"/>
              <a:t>  for sub-watersheds: 0.0022-0.12</a:t>
            </a:r>
          </a:p>
          <a:p>
            <a:endParaRPr lang="en-GB" dirty="0"/>
          </a:p>
        </p:txBody>
      </p:sp>
      <p:sp>
        <p:nvSpPr>
          <p:cNvPr id="6" name="Rectangle 5"/>
          <p:cNvSpPr/>
          <p:nvPr/>
        </p:nvSpPr>
        <p:spPr>
          <a:xfrm>
            <a:off x="381000" y="3429000"/>
            <a:ext cx="2971800" cy="1200329"/>
          </a:xfrm>
          <a:prstGeom prst="rect">
            <a:avLst/>
          </a:prstGeom>
        </p:spPr>
        <p:style>
          <a:lnRef idx="1">
            <a:schemeClr val="accent5"/>
          </a:lnRef>
          <a:fillRef idx="3">
            <a:schemeClr val="accent5"/>
          </a:fillRef>
          <a:effectRef idx="2">
            <a:schemeClr val="accent5"/>
          </a:effectRef>
          <a:fontRef idx="minor">
            <a:schemeClr val="lt1"/>
          </a:fontRef>
        </p:style>
        <p:txBody>
          <a:bodyPr wrap="square">
            <a:spAutoFit/>
          </a:bodyPr>
          <a:lstStyle/>
          <a:p>
            <a:pPr>
              <a:buFont typeface="Arial" pitchFamily="34" charset="0"/>
              <a:buChar char="•"/>
            </a:pPr>
            <a:r>
              <a:rPr lang="en-US" dirty="0" smtClean="0"/>
              <a:t>artificial surfaces 28.37%, </a:t>
            </a:r>
            <a:endParaRPr lang="sr-Latn-RS" dirty="0" smtClean="0"/>
          </a:p>
          <a:p>
            <a:pPr>
              <a:buFont typeface="Arial" pitchFamily="34" charset="0"/>
              <a:buChar char="•"/>
            </a:pPr>
            <a:r>
              <a:rPr lang="en-US" dirty="0" smtClean="0"/>
              <a:t>agriculture areas 46.77%,</a:t>
            </a:r>
            <a:endParaRPr lang="sr-Latn-RS" dirty="0" smtClean="0"/>
          </a:p>
          <a:p>
            <a:pPr>
              <a:buFont typeface="Arial" pitchFamily="34" charset="0"/>
              <a:buChar char="•"/>
            </a:pPr>
            <a:r>
              <a:rPr lang="en-US" dirty="0" smtClean="0"/>
              <a:t> forest 24.73% </a:t>
            </a:r>
            <a:endParaRPr lang="sr-Latn-RS" dirty="0" smtClean="0"/>
          </a:p>
          <a:p>
            <a:pPr>
              <a:buFont typeface="Arial" pitchFamily="34" charset="0"/>
              <a:buChar char="•"/>
            </a:pPr>
            <a:r>
              <a:rPr lang="en-US" dirty="0" smtClean="0"/>
              <a:t>the rest</a:t>
            </a:r>
            <a:r>
              <a:rPr lang="sr-Latn-RS" dirty="0" smtClean="0"/>
              <a:t> -</a:t>
            </a:r>
            <a:r>
              <a:rPr lang="en-US" dirty="0" smtClean="0"/>
              <a:t> water bodies </a:t>
            </a:r>
            <a:endParaRPr lang="en-GB"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85800" y="685800"/>
            <a:ext cx="7467600" cy="461665"/>
          </a:xfrm>
          <a:prstGeom prst="rect">
            <a:avLst/>
          </a:prstGeom>
        </p:spPr>
        <p:txBody>
          <a:bodyPr wrap="square">
            <a:spAutoFit/>
          </a:bodyPr>
          <a:lstStyle/>
          <a:p>
            <a:r>
              <a:rPr lang="sr-Latn-RS" sz="2400" b="1" dirty="0">
                <a:solidFill>
                  <a:srgbClr val="FF0000"/>
                </a:solidFill>
              </a:rPr>
              <a:t>RESULTS of the application of the PROMETHEE II </a:t>
            </a:r>
            <a:endParaRPr lang="en-GB" sz="2400" b="1" dirty="0">
              <a:solidFill>
                <a:srgbClr val="FF0000"/>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6786" y="1219199"/>
            <a:ext cx="5821908" cy="5577357"/>
          </a:xfrm>
          <a:prstGeom prst="rect">
            <a:avLst/>
          </a:prstGeom>
        </p:spPr>
      </p:pic>
      <p:sp>
        <p:nvSpPr>
          <p:cNvPr id="9" name="Rectangle 8"/>
          <p:cNvSpPr/>
          <p:nvPr/>
        </p:nvSpPr>
        <p:spPr>
          <a:xfrm>
            <a:off x="5181600" y="2667000"/>
            <a:ext cx="3200400" cy="1200329"/>
          </a:xfrm>
          <a:prstGeom prst="rect">
            <a:avLst/>
          </a:prstGeom>
        </p:spPr>
        <p:txBody>
          <a:bodyPr wrap="square">
            <a:spAutoFit/>
          </a:bodyPr>
          <a:lstStyle/>
          <a:p>
            <a:r>
              <a:rPr lang="en-US" sz="2400" b="1" dirty="0">
                <a:solidFill>
                  <a:srgbClr val="0070C0"/>
                </a:solidFill>
              </a:rPr>
              <a:t>Visual </a:t>
            </a:r>
            <a:r>
              <a:rPr lang="en-US" sz="2400" b="1" dirty="0" err="1">
                <a:solidFill>
                  <a:srgbClr val="0070C0"/>
                </a:solidFill>
              </a:rPr>
              <a:t>Promethee</a:t>
            </a:r>
            <a:r>
              <a:rPr lang="en-US" sz="2400" b="1" dirty="0">
                <a:solidFill>
                  <a:srgbClr val="0070C0"/>
                </a:solidFill>
              </a:rPr>
              <a:t> 1.4 Academic Edition software</a:t>
            </a:r>
          </a:p>
        </p:txBody>
      </p:sp>
    </p:spTree>
    <p:extLst>
      <p:ext uri="{BB962C8B-B14F-4D97-AF65-F5344CB8AC3E}">
        <p14:creationId xmlns:p14="http://schemas.microsoft.com/office/powerpoint/2010/main" val="25898651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ChangeArrowheads="1"/>
          </p:cNvSpPr>
          <p:nvPr/>
        </p:nvSpPr>
        <p:spPr bwMode="auto">
          <a:xfrm>
            <a:off x="647700" y="2447330"/>
            <a:ext cx="7848600" cy="249299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80975" algn="l" defTabSz="914400" rtl="0" eaLnBrk="1" fontAlgn="base" latinLnBrk="0" hangingPunct="1">
              <a:lnSpc>
                <a:spcPct val="100000"/>
              </a:lnSpc>
              <a:spcBef>
                <a:spcPct val="0"/>
              </a:spcBef>
              <a:spcAft>
                <a:spcPct val="0"/>
              </a:spcAft>
              <a:buClrTx/>
              <a:buSzTx/>
              <a:buFontTx/>
              <a:buAutoNum type="arabicPeriod"/>
              <a:tabLst/>
            </a:pPr>
            <a:r>
              <a:rPr lang="sr-Latn-RS" sz="2400" dirty="0" smtClean="0">
                <a:solidFill>
                  <a:srgbClr val="0033CC"/>
                </a:solidFill>
                <a:ea typeface="Times New Roman" pitchFamily="18" charset="0"/>
                <a:cs typeface="Calibri" pitchFamily="34" charset="0"/>
              </a:rPr>
              <a:t>T</a:t>
            </a:r>
            <a:r>
              <a:rPr kumimoji="0" lang="en-US" sz="2400" b="0" i="0" u="none" strike="noStrike" cap="none" normalizeH="0" baseline="0" dirty="0" err="1" smtClean="0">
                <a:ln>
                  <a:noFill/>
                </a:ln>
                <a:solidFill>
                  <a:srgbClr val="0033CC"/>
                </a:solidFill>
                <a:effectLst/>
                <a:ea typeface="Times New Roman" pitchFamily="18" charset="0"/>
                <a:cs typeface="Calibri" pitchFamily="34" charset="0"/>
              </a:rPr>
              <a:t>ype</a:t>
            </a:r>
            <a:r>
              <a:rPr kumimoji="0" lang="en-US" sz="2400" b="0" i="0" u="none" strike="noStrike" cap="none" normalizeH="0" baseline="0" dirty="0" smtClean="0">
                <a:ln>
                  <a:noFill/>
                </a:ln>
                <a:solidFill>
                  <a:srgbClr val="0033CC"/>
                </a:solidFill>
                <a:effectLst/>
                <a:ea typeface="Times New Roman" pitchFamily="18" charset="0"/>
                <a:cs typeface="Calibri" pitchFamily="34" charset="0"/>
              </a:rPr>
              <a:t> of criterion</a:t>
            </a:r>
            <a:r>
              <a:rPr kumimoji="0" lang="sr-Latn-RS" sz="2400" b="0" i="0" u="none" strike="noStrike" cap="none" normalizeH="0" baseline="0" dirty="0" smtClean="0">
                <a:ln>
                  <a:noFill/>
                </a:ln>
                <a:solidFill>
                  <a:srgbClr val="0033CC"/>
                </a:solidFill>
                <a:effectLst/>
                <a:ea typeface="Times New Roman" pitchFamily="18" charset="0"/>
                <a:cs typeface="Calibri" pitchFamily="34" charset="0"/>
              </a:rPr>
              <a:t> </a:t>
            </a:r>
            <a:r>
              <a:rPr kumimoji="0" lang="en-US" b="0" i="0" u="none" strike="noStrike" cap="none" normalizeH="0" baseline="0" dirty="0" smtClean="0">
                <a:ln>
                  <a:noFill/>
                </a:ln>
                <a:solidFill>
                  <a:schemeClr val="tx1"/>
                </a:solidFill>
                <a:effectLst/>
                <a:ea typeface="Times New Roman" pitchFamily="18" charset="0"/>
                <a:cs typeface="Calibri" pitchFamily="34" charset="0"/>
              </a:rPr>
              <a:t>(maximum or minimum</a:t>
            </a:r>
            <a:r>
              <a:rPr kumimoji="0" lang="sr-Latn-RS" b="0" i="0" u="none" strike="noStrike" cap="none" normalizeH="0" baseline="0" dirty="0" smtClean="0">
                <a:ln>
                  <a:noFill/>
                </a:ln>
                <a:solidFill>
                  <a:schemeClr val="tx1"/>
                </a:solidFill>
                <a:effectLst/>
                <a:ea typeface="Times New Roman" pitchFamily="18" charset="0"/>
                <a:cs typeface="Calibri" pitchFamily="34" charset="0"/>
              </a:rPr>
              <a:t>)</a:t>
            </a:r>
          </a:p>
          <a:p>
            <a:pPr marL="0" marR="0" lvl="0" indent="180975" algn="l" defTabSz="914400" rtl="0" eaLnBrk="1" fontAlgn="base" latinLnBrk="0" hangingPunct="1">
              <a:lnSpc>
                <a:spcPct val="100000"/>
              </a:lnSpc>
              <a:spcBef>
                <a:spcPct val="0"/>
              </a:spcBef>
              <a:spcAft>
                <a:spcPct val="0"/>
              </a:spcAft>
              <a:buClrTx/>
              <a:buSzTx/>
              <a:buFontTx/>
              <a:buAutoNum type="arabicPeriod"/>
              <a:tabLst/>
            </a:pPr>
            <a:r>
              <a:rPr lang="sr-Latn-RS" sz="2000" dirty="0" smtClean="0">
                <a:solidFill>
                  <a:srgbClr val="0033CC"/>
                </a:solidFill>
                <a:ea typeface="Times New Roman" pitchFamily="18" charset="0"/>
                <a:cs typeface="Calibri" pitchFamily="34" charset="0"/>
              </a:rPr>
              <a:t> </a:t>
            </a:r>
            <a:r>
              <a:rPr lang="sr-Latn-RS" sz="2400" dirty="0" smtClean="0">
                <a:solidFill>
                  <a:srgbClr val="0033CC"/>
                </a:solidFill>
                <a:ea typeface="Times New Roman" pitchFamily="18" charset="0"/>
                <a:cs typeface="Calibri" pitchFamily="34" charset="0"/>
              </a:rPr>
              <a:t>Criterion weights </a:t>
            </a:r>
            <a:r>
              <a:rPr lang="sr-Latn-RS" dirty="0" smtClean="0">
                <a:ea typeface="Times New Roman" pitchFamily="18" charset="0"/>
                <a:cs typeface="Calibri" pitchFamily="34" charset="0"/>
              </a:rPr>
              <a:t>(relative importance) </a:t>
            </a:r>
          </a:p>
          <a:p>
            <a:pPr lvl="0" indent="180975" fontAlgn="base">
              <a:spcBef>
                <a:spcPct val="0"/>
              </a:spcBef>
              <a:spcAft>
                <a:spcPct val="0"/>
              </a:spcAft>
            </a:pPr>
            <a:r>
              <a:rPr lang="en-US" dirty="0" smtClean="0">
                <a:ea typeface="Times New Roman" pitchFamily="18" charset="0"/>
                <a:cs typeface="Calibri" pitchFamily="34" charset="0"/>
              </a:rPr>
              <a:t> </a:t>
            </a:r>
            <a:r>
              <a:rPr lang="sr-Latn-RS" dirty="0" smtClean="0">
                <a:ea typeface="Times New Roman" pitchFamily="18" charset="0"/>
                <a:cs typeface="Calibri" pitchFamily="34" charset="0"/>
              </a:rPr>
              <a:t>- using AHP method</a:t>
            </a:r>
          </a:p>
          <a:p>
            <a:pPr lvl="0" indent="180975" fontAlgn="base">
              <a:spcBef>
                <a:spcPct val="0"/>
              </a:spcBef>
              <a:spcAft>
                <a:spcPct val="0"/>
              </a:spcAft>
            </a:pPr>
            <a:r>
              <a:rPr lang="sr-Latn-RS" dirty="0" smtClean="0">
                <a:ea typeface="Times New Roman" pitchFamily="18" charset="0"/>
                <a:cs typeface="Calibri" pitchFamily="34" charset="0"/>
              </a:rPr>
              <a:t> - through </a:t>
            </a:r>
            <a:r>
              <a:rPr lang="en-US" dirty="0" err="1" smtClean="0">
                <a:ea typeface="Times New Roman" pitchFamily="18" charset="0"/>
                <a:cs typeface="Calibri" pitchFamily="34" charset="0"/>
              </a:rPr>
              <a:t>pairwise</a:t>
            </a:r>
            <a:r>
              <a:rPr lang="en-US" dirty="0" smtClean="0">
                <a:ea typeface="Times New Roman" pitchFamily="18" charset="0"/>
                <a:cs typeface="Calibri" pitchFamily="34" charset="0"/>
              </a:rPr>
              <a:t> comparisons</a:t>
            </a:r>
            <a:endParaRPr lang="sr-Latn-RS" dirty="0" smtClean="0">
              <a:ea typeface="Times New Roman" pitchFamily="18" charset="0"/>
              <a:cs typeface="Calibri" pitchFamily="34" charset="0"/>
            </a:endParaRPr>
          </a:p>
          <a:p>
            <a:pPr lvl="0" indent="180975" fontAlgn="base">
              <a:spcBef>
                <a:spcPct val="0"/>
              </a:spcBef>
              <a:spcAft>
                <a:spcPct val="0"/>
              </a:spcAft>
            </a:pPr>
            <a:r>
              <a:rPr lang="sr-Latn-RS" dirty="0" smtClean="0">
                <a:ea typeface="Times New Roman" pitchFamily="18" charset="0"/>
                <a:cs typeface="Calibri" pitchFamily="34" charset="0"/>
              </a:rPr>
              <a:t> - are in </a:t>
            </a:r>
            <a:r>
              <a:rPr lang="en-US" dirty="0" smtClean="0">
                <a:ea typeface="Times New Roman" pitchFamily="18" charset="0"/>
                <a:cs typeface="Calibri" pitchFamily="34" charset="0"/>
              </a:rPr>
              <a:t>the interval [0-1]</a:t>
            </a:r>
            <a:r>
              <a:rPr lang="sr-Latn-RS" dirty="0" smtClean="0">
                <a:ea typeface="Times New Roman" pitchFamily="18" charset="0"/>
                <a:cs typeface="Calibri" pitchFamily="34" charset="0"/>
              </a:rPr>
              <a:t> and </a:t>
            </a:r>
            <a:r>
              <a:rPr lang="en-US" dirty="0" smtClean="0">
                <a:ea typeface="Times New Roman" pitchFamily="18" charset="0"/>
                <a:cs typeface="Calibri" pitchFamily="34" charset="0"/>
              </a:rPr>
              <a:t> ∑</a:t>
            </a:r>
            <a:r>
              <a:rPr lang="en-US" dirty="0" err="1" smtClean="0">
                <a:ea typeface="Times New Roman" pitchFamily="18" charset="0"/>
                <a:cs typeface="Calibri" pitchFamily="34" charset="0"/>
              </a:rPr>
              <a:t>wij</a:t>
            </a:r>
            <a:r>
              <a:rPr lang="en-US" dirty="0" smtClean="0">
                <a:ea typeface="Times New Roman" pitchFamily="18" charset="0"/>
                <a:cs typeface="Calibri" pitchFamily="34" charset="0"/>
              </a:rPr>
              <a:t>=1</a:t>
            </a:r>
            <a:endParaRPr lang="sr-Latn-RS" dirty="0" smtClean="0">
              <a:ea typeface="Times New Roman" pitchFamily="18" charset="0"/>
              <a:cs typeface="Calibri" pitchFamily="34" charset="0"/>
            </a:endParaRPr>
          </a:p>
          <a:p>
            <a:pPr lvl="0" indent="180975" fontAlgn="base">
              <a:spcBef>
                <a:spcPct val="0"/>
              </a:spcBef>
              <a:spcAft>
                <a:spcPct val="0"/>
              </a:spcAft>
            </a:pPr>
            <a:r>
              <a:rPr lang="sr-Latn-RS" dirty="0" smtClean="0">
                <a:ea typeface="Times New Roman" pitchFamily="18" charset="0"/>
                <a:cs typeface="Calibri" pitchFamily="34" charset="0"/>
              </a:rPr>
              <a:t> - i</a:t>
            </a:r>
            <a:r>
              <a:rPr lang="en-US" dirty="0" smtClean="0">
                <a:ea typeface="Times New Roman" pitchFamily="18" charset="0"/>
                <a:cs typeface="Calibri" pitchFamily="34" charset="0"/>
              </a:rPr>
              <a:t>f the weight is higher (closer to 1), the criterion is more </a:t>
            </a:r>
            <a:r>
              <a:rPr lang="sr-Latn-RS" dirty="0" smtClean="0">
                <a:ea typeface="Times New Roman" pitchFamily="18" charset="0"/>
                <a:cs typeface="Calibri" pitchFamily="34" charset="0"/>
              </a:rPr>
              <a:t>important</a:t>
            </a:r>
          </a:p>
          <a:p>
            <a:pPr lvl="0" indent="-457200" fontAlgn="base">
              <a:spcBef>
                <a:spcPct val="0"/>
              </a:spcBef>
              <a:spcAft>
                <a:spcPct val="0"/>
              </a:spcAft>
            </a:pPr>
            <a:r>
              <a:rPr lang="sr-Latn-RS" dirty="0" smtClean="0">
                <a:ea typeface="Times New Roman" pitchFamily="18" charset="0"/>
                <a:cs typeface="Calibri" pitchFamily="34" charset="0"/>
              </a:rPr>
              <a:t>    -t</a:t>
            </a:r>
            <a:r>
              <a:rPr lang="en-US" dirty="0" smtClean="0">
                <a:ea typeface="Times New Roman" pitchFamily="18" charset="0"/>
                <a:cs typeface="Calibri" pitchFamily="34" charset="0"/>
              </a:rPr>
              <a:t>he decrease in value of one criterion increases the value of other</a:t>
            </a:r>
            <a:endParaRPr lang="sr-Latn-RS" dirty="0" smtClean="0">
              <a:ea typeface="Times New Roman" pitchFamily="18" charset="0"/>
              <a:cs typeface="Calibri" pitchFamily="34" charset="0"/>
            </a:endParaRPr>
          </a:p>
          <a:p>
            <a:pPr marL="0" marR="0" lvl="0" indent="180975" algn="l" defTabSz="914400" rtl="0" eaLnBrk="0" fontAlgn="base" latinLnBrk="0" hangingPunct="0">
              <a:lnSpc>
                <a:spcPct val="100000"/>
              </a:lnSpc>
              <a:spcBef>
                <a:spcPct val="0"/>
              </a:spcBef>
              <a:spcAft>
                <a:spcPct val="0"/>
              </a:spcAft>
              <a:buClrTx/>
              <a:buSzTx/>
              <a:buFontTx/>
              <a:buNone/>
              <a:tabLst/>
            </a:pPr>
            <a:r>
              <a:rPr kumimoji="0" lang="sr-Latn-RS" sz="1800" b="0" i="0" u="none" strike="noStrike" cap="none" normalizeH="0" baseline="0" dirty="0" smtClean="0">
                <a:ln>
                  <a:noFill/>
                </a:ln>
                <a:solidFill>
                  <a:schemeClr val="tx1"/>
                </a:solidFill>
                <a:effectLst/>
                <a:latin typeface="Arial" pitchFamily="34" charset="0"/>
                <a:cs typeface="Arial" pitchFamily="34" charset="0"/>
              </a:rPr>
              <a:t>  </a:t>
            </a: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Rectangle 2"/>
          <p:cNvSpPr/>
          <p:nvPr/>
        </p:nvSpPr>
        <p:spPr>
          <a:xfrm>
            <a:off x="533400" y="1524000"/>
            <a:ext cx="6858000" cy="923330"/>
          </a:xfrm>
          <a:prstGeom prst="rect">
            <a:avLst/>
          </a:prstGeom>
        </p:spPr>
        <p:txBody>
          <a:bodyPr wrap="square">
            <a:spAutoFit/>
          </a:bodyPr>
          <a:lstStyle/>
          <a:p>
            <a:endParaRPr lang="sr-Latn-RS" dirty="0" smtClean="0">
              <a:solidFill>
                <a:srgbClr val="0033CC"/>
              </a:solidFill>
            </a:endParaRPr>
          </a:p>
          <a:p>
            <a:pPr indent="252000">
              <a:buFont typeface="Arial" pitchFamily="34" charset="0"/>
              <a:buChar char="•"/>
            </a:pPr>
            <a:r>
              <a:rPr lang="sr-Latn-RS" dirty="0" smtClean="0">
                <a:solidFill>
                  <a:srgbClr val="0033CC"/>
                </a:solidFill>
              </a:rPr>
              <a:t>We defined/determined:</a:t>
            </a:r>
            <a:endParaRPr lang="sr-Latn-RS" b="1" dirty="0" smtClean="0">
              <a:solidFill>
                <a:srgbClr val="0033CC"/>
              </a:solidFill>
            </a:endParaRPr>
          </a:p>
          <a:p>
            <a:pPr indent="252000">
              <a:buFont typeface="Arial" pitchFamily="34" charset="0"/>
              <a:buChar char="•"/>
            </a:pPr>
            <a:endParaRPr lang="en-GB" dirty="0" smtClean="0">
              <a:solidFill>
                <a:srgbClr val="0033CC"/>
              </a:solidFill>
            </a:endParaRPr>
          </a:p>
        </p:txBody>
      </p:sp>
      <p:sp>
        <p:nvSpPr>
          <p:cNvPr id="4" name="TextBox 3"/>
          <p:cNvSpPr txBox="1"/>
          <p:nvPr/>
        </p:nvSpPr>
        <p:spPr>
          <a:xfrm>
            <a:off x="533400" y="609600"/>
            <a:ext cx="8077200" cy="461665"/>
          </a:xfrm>
          <a:prstGeom prst="rect">
            <a:avLst/>
          </a:prstGeom>
          <a:noFill/>
        </p:spPr>
        <p:txBody>
          <a:bodyPr wrap="square" rtlCol="0">
            <a:spAutoFit/>
          </a:bodyPr>
          <a:lstStyle/>
          <a:p>
            <a:r>
              <a:rPr lang="sr-Latn-RS" sz="2400" b="1" dirty="0" smtClean="0">
                <a:solidFill>
                  <a:srgbClr val="FF0000"/>
                </a:solidFill>
              </a:rPr>
              <a:t>RESULTS of the application of the PROMETHEE II </a:t>
            </a:r>
            <a:endParaRPr lang="en-GB" sz="2400" b="1" dirty="0">
              <a:solidFill>
                <a:srgbClr val="FF00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09600" y="609600"/>
            <a:ext cx="8001000" cy="461665"/>
          </a:xfrm>
          <a:prstGeom prst="rect">
            <a:avLst/>
          </a:prstGeom>
        </p:spPr>
        <p:txBody>
          <a:bodyPr wrap="square">
            <a:spAutoFit/>
          </a:bodyPr>
          <a:lstStyle/>
          <a:p>
            <a:pPr lvl="0" fontAlgn="base">
              <a:spcBef>
                <a:spcPct val="0"/>
              </a:spcBef>
              <a:spcAft>
                <a:spcPct val="0"/>
              </a:spcAft>
            </a:pPr>
            <a:r>
              <a:rPr lang="sr-Latn-RS" sz="2400" dirty="0" smtClean="0">
                <a:solidFill>
                  <a:srgbClr val="0033CC"/>
                </a:solidFill>
                <a:ea typeface="Times New Roman" pitchFamily="18" charset="0"/>
                <a:cs typeface="Calibri" pitchFamily="34" charset="0"/>
              </a:rPr>
              <a:t>3. P</a:t>
            </a:r>
            <a:r>
              <a:rPr lang="en-US" sz="2400" dirty="0" smtClean="0">
                <a:solidFill>
                  <a:srgbClr val="0033CC"/>
                </a:solidFill>
                <a:ea typeface="Times New Roman" pitchFamily="18" charset="0"/>
                <a:cs typeface="Calibri" pitchFamily="34" charset="0"/>
              </a:rPr>
              <a:t>reference function and thresholds</a:t>
            </a:r>
            <a:endParaRPr lang="sr-Latn-RS" sz="2000" dirty="0" smtClean="0">
              <a:solidFill>
                <a:srgbClr val="0033CC"/>
              </a:solidFill>
              <a:ea typeface="Times New Roman" pitchFamily="18" charset="0"/>
              <a:cs typeface="Calibri" pitchFamily="34" charset="0"/>
            </a:endParaRPr>
          </a:p>
        </p:txBody>
      </p:sp>
      <p:sp>
        <p:nvSpPr>
          <p:cNvPr id="8" name="Rectangle 7"/>
          <p:cNvSpPr/>
          <p:nvPr/>
        </p:nvSpPr>
        <p:spPr>
          <a:xfrm>
            <a:off x="3962400" y="5715000"/>
            <a:ext cx="5181600" cy="923330"/>
          </a:xfrm>
          <a:prstGeom prst="rect">
            <a:avLst/>
          </a:prstGeom>
        </p:spPr>
        <p:txBody>
          <a:bodyPr wrap="square">
            <a:spAutoFit/>
          </a:bodyPr>
          <a:lstStyle/>
          <a:p>
            <a:pPr lvl="0" indent="180975" fontAlgn="base">
              <a:spcBef>
                <a:spcPct val="0"/>
              </a:spcBef>
              <a:spcAft>
                <a:spcPct val="0"/>
              </a:spcAft>
              <a:buFontTx/>
              <a:buAutoNum type="arabicPeriod"/>
            </a:pPr>
            <a:endParaRPr lang="sr-Latn-RS" b="1" dirty="0" smtClean="0">
              <a:ea typeface="Times New Roman" pitchFamily="18" charset="0"/>
              <a:cs typeface="Calibri" pitchFamily="34" charset="0"/>
            </a:endParaRPr>
          </a:p>
          <a:p>
            <a:pPr lvl="0" indent="180975" eaLnBrk="0" fontAlgn="base" hangingPunct="0">
              <a:spcBef>
                <a:spcPct val="0"/>
              </a:spcBef>
              <a:spcAft>
                <a:spcPct val="0"/>
              </a:spcAft>
            </a:pPr>
            <a:r>
              <a:rPr lang="sr-Latn-RS" dirty="0" smtClean="0">
                <a:ea typeface="Times New Roman" pitchFamily="18" charset="0"/>
                <a:cs typeface="Calibri" pitchFamily="34" charset="0"/>
              </a:rPr>
              <a:t>P</a:t>
            </a:r>
            <a:r>
              <a:rPr lang="en-US" dirty="0" smtClean="0">
                <a:ea typeface="Times New Roman" pitchFamily="18" charset="0"/>
                <a:cs typeface="Calibri" pitchFamily="34" charset="0"/>
              </a:rPr>
              <a:t>reference functions</a:t>
            </a:r>
            <a:r>
              <a:rPr lang="sr-Latn-RS" dirty="0" smtClean="0">
                <a:ea typeface="Times New Roman" pitchFamily="18" charset="0"/>
                <a:cs typeface="Calibri" pitchFamily="34" charset="0"/>
              </a:rPr>
              <a:t> </a:t>
            </a:r>
            <a:r>
              <a:rPr lang="en-US" dirty="0" smtClean="0">
                <a:ea typeface="Times New Roman" pitchFamily="18" charset="0"/>
                <a:cs typeface="Calibri" pitchFamily="34" charset="0"/>
              </a:rPr>
              <a:t>(</a:t>
            </a:r>
            <a:r>
              <a:rPr lang="en-US" dirty="0" err="1" smtClean="0">
                <a:ea typeface="Times New Roman" pitchFamily="18" charset="0"/>
                <a:cs typeface="Calibri" pitchFamily="34" charset="0"/>
              </a:rPr>
              <a:t>Brans</a:t>
            </a:r>
            <a:r>
              <a:rPr lang="en-US" dirty="0" smtClean="0">
                <a:ea typeface="Times New Roman" pitchFamily="18" charset="0"/>
                <a:cs typeface="Calibri" pitchFamily="34" charset="0"/>
              </a:rPr>
              <a:t>, 1986)</a:t>
            </a:r>
            <a:endParaRPr lang="sr-Latn-RS" dirty="0" smtClean="0">
              <a:ea typeface="Times New Roman" pitchFamily="18" charset="0"/>
              <a:cs typeface="Calibri" pitchFamily="34" charset="0"/>
            </a:endParaRPr>
          </a:p>
          <a:p>
            <a:pPr lvl="0" indent="180975" eaLnBrk="0" fontAlgn="base" hangingPunct="0">
              <a:spcBef>
                <a:spcPct val="0"/>
              </a:spcBef>
              <a:spcAft>
                <a:spcPct val="0"/>
              </a:spcAft>
              <a:buFont typeface="Wingdings" pitchFamily="2" charset="2"/>
              <a:buChar char="§"/>
            </a:pPr>
            <a:r>
              <a:rPr lang="en-US" dirty="0" smtClean="0">
                <a:ea typeface="Times New Roman" pitchFamily="18" charset="0"/>
                <a:cs typeface="Calibri" pitchFamily="34" charset="0"/>
              </a:rPr>
              <a:t>linear preference (</a:t>
            </a:r>
            <a:r>
              <a:rPr lang="sr-Latn-RS" dirty="0" smtClean="0">
                <a:ea typeface="Times New Roman" pitchFamily="18" charset="0"/>
                <a:cs typeface="Calibri" pitchFamily="34" charset="0"/>
              </a:rPr>
              <a:t>V shape </a:t>
            </a:r>
            <a:r>
              <a:rPr lang="en-US" dirty="0" smtClean="0">
                <a:ea typeface="Times New Roman" pitchFamily="18" charset="0"/>
                <a:cs typeface="Calibri" pitchFamily="34" charset="0"/>
              </a:rPr>
              <a:t>) for all criterion </a:t>
            </a:r>
            <a:endParaRPr lang="en-GB" dirty="0" smtClean="0">
              <a:cs typeface="Arial" pitchFamily="34" charset="0"/>
            </a:endParaRPr>
          </a:p>
        </p:txBody>
      </p:sp>
      <p:sp>
        <p:nvSpPr>
          <p:cNvPr id="9" name="TextBox 8"/>
          <p:cNvSpPr txBox="1"/>
          <p:nvPr/>
        </p:nvSpPr>
        <p:spPr>
          <a:xfrm>
            <a:off x="381000" y="1447800"/>
            <a:ext cx="8153400" cy="2031325"/>
          </a:xfrm>
          <a:prstGeom prst="rect">
            <a:avLst/>
          </a:prstGeom>
          <a:noFill/>
        </p:spPr>
        <p:txBody>
          <a:bodyPr wrap="square" rtlCol="0">
            <a:spAutoFit/>
          </a:bodyPr>
          <a:lstStyle/>
          <a:p>
            <a:r>
              <a:rPr lang="sr-Latn-RS" dirty="0" smtClean="0"/>
              <a:t>When we compared two actions a and b, we must be able to express the results of comparison in terms of preference = </a:t>
            </a:r>
            <a:r>
              <a:rPr lang="sr-Latn-RS" dirty="0" smtClean="0">
                <a:solidFill>
                  <a:srgbClr val="0033CC"/>
                </a:solidFill>
              </a:rPr>
              <a:t>preference function  </a:t>
            </a:r>
            <a:r>
              <a:rPr lang="sr-Latn-RS" dirty="0" smtClean="0"/>
              <a:t>Pj(a,b)</a:t>
            </a:r>
          </a:p>
          <a:p>
            <a:pPr indent="-252000"/>
            <a:r>
              <a:rPr lang="sr-Latn-RS" dirty="0" smtClean="0"/>
              <a:t>    </a:t>
            </a:r>
          </a:p>
          <a:p>
            <a:pPr indent="-72000">
              <a:buClr>
                <a:srgbClr val="FF0000"/>
              </a:buClr>
              <a:buFont typeface="Arial" pitchFamily="34" charset="0"/>
              <a:buChar char="•"/>
            </a:pPr>
            <a:r>
              <a:rPr lang="sr-Latn-RS" dirty="0" smtClean="0"/>
              <a:t>   Pj(a,b)=0 indifference</a:t>
            </a:r>
          </a:p>
          <a:p>
            <a:pPr indent="-72000">
              <a:buClr>
                <a:srgbClr val="FF0000"/>
              </a:buClr>
              <a:buFont typeface="Arial" pitchFamily="34" charset="0"/>
              <a:buChar char="•"/>
            </a:pPr>
            <a:r>
              <a:rPr lang="sr-Latn-RS" dirty="0" smtClean="0"/>
              <a:t>   Pj(a,b)</a:t>
            </a:r>
            <a:r>
              <a:rPr lang="sr-Latn-RS" dirty="0" smtClean="0">
                <a:latin typeface="Calibri"/>
              </a:rPr>
              <a:t>~0 weak preference a over b</a:t>
            </a:r>
          </a:p>
          <a:p>
            <a:pPr indent="-72000">
              <a:buClr>
                <a:srgbClr val="FF0000"/>
              </a:buClr>
              <a:buFont typeface="Arial" pitchFamily="34" charset="0"/>
              <a:buChar char="•"/>
            </a:pPr>
            <a:r>
              <a:rPr lang="sr-Latn-RS" dirty="0" smtClean="0">
                <a:latin typeface="Calibri"/>
              </a:rPr>
              <a:t>     Pj(a,b)~1 strong preference a over b</a:t>
            </a:r>
          </a:p>
          <a:p>
            <a:pPr indent="-72000">
              <a:buClr>
                <a:srgbClr val="FF0000"/>
              </a:buClr>
              <a:buFont typeface="Arial" pitchFamily="34" charset="0"/>
              <a:buChar char="•"/>
            </a:pPr>
            <a:r>
              <a:rPr lang="sr-Latn-RS" dirty="0" smtClean="0">
                <a:latin typeface="Calibri"/>
              </a:rPr>
              <a:t>     Pj(a,b)=1 strict preference a over b</a:t>
            </a:r>
            <a:endParaRPr lang="en-GB" dirty="0"/>
          </a:p>
        </p:txBody>
      </p:sp>
      <p:grpSp>
        <p:nvGrpSpPr>
          <p:cNvPr id="30" name="Group 57"/>
          <p:cNvGrpSpPr>
            <a:grpSpLocks/>
          </p:cNvGrpSpPr>
          <p:nvPr/>
        </p:nvGrpSpPr>
        <p:grpSpPr bwMode="auto">
          <a:xfrm>
            <a:off x="4267200" y="3429000"/>
            <a:ext cx="1368000" cy="838200"/>
            <a:chOff x="528" y="1152"/>
            <a:chExt cx="1536" cy="1248"/>
          </a:xfrm>
        </p:grpSpPr>
        <p:sp>
          <p:nvSpPr>
            <p:cNvPr id="31" name="Rectangle 4"/>
            <p:cNvSpPr>
              <a:spLocks noChangeArrowheads="1"/>
            </p:cNvSpPr>
            <p:nvPr/>
          </p:nvSpPr>
          <p:spPr bwMode="auto">
            <a:xfrm>
              <a:off x="528" y="1152"/>
              <a:ext cx="1536" cy="960"/>
            </a:xfrm>
            <a:prstGeom prst="rect">
              <a:avLst/>
            </a:prstGeom>
            <a:solidFill>
              <a:srgbClr val="DDDDDD"/>
            </a:solidFill>
            <a:ln w="9525">
              <a:solidFill>
                <a:schemeClr val="tx1"/>
              </a:solidFill>
              <a:miter lim="800000"/>
              <a:headEnd/>
              <a:tailEnd/>
            </a:ln>
            <a:effectLst/>
          </p:spPr>
          <p:txBody>
            <a:bodyPr wrap="none" anchor="ctr"/>
            <a:lstStyle/>
            <a:p>
              <a:endParaRPr lang="en-GB"/>
            </a:p>
          </p:txBody>
        </p:sp>
        <p:sp>
          <p:nvSpPr>
            <p:cNvPr id="32" name="Line 10"/>
            <p:cNvSpPr>
              <a:spLocks noChangeShapeType="1"/>
            </p:cNvSpPr>
            <p:nvPr/>
          </p:nvSpPr>
          <p:spPr bwMode="auto">
            <a:xfrm>
              <a:off x="624" y="1920"/>
              <a:ext cx="1344" cy="0"/>
            </a:xfrm>
            <a:prstGeom prst="line">
              <a:avLst/>
            </a:prstGeom>
            <a:noFill/>
            <a:ln w="9525">
              <a:solidFill>
                <a:schemeClr val="tx1"/>
              </a:solidFill>
              <a:miter lim="800000"/>
              <a:headEnd/>
              <a:tailEnd type="triangle" w="med" len="med"/>
            </a:ln>
            <a:effectLst/>
          </p:spPr>
          <p:txBody>
            <a:bodyPr wrap="none"/>
            <a:lstStyle/>
            <a:p>
              <a:endParaRPr lang="en-GB"/>
            </a:p>
          </p:txBody>
        </p:sp>
        <p:sp>
          <p:nvSpPr>
            <p:cNvPr id="33" name="Line 11"/>
            <p:cNvSpPr>
              <a:spLocks noChangeShapeType="1"/>
            </p:cNvSpPr>
            <p:nvPr/>
          </p:nvSpPr>
          <p:spPr bwMode="auto">
            <a:xfrm flipV="1">
              <a:off x="624" y="1200"/>
              <a:ext cx="0" cy="672"/>
            </a:xfrm>
            <a:prstGeom prst="line">
              <a:avLst/>
            </a:prstGeom>
            <a:noFill/>
            <a:ln w="9525">
              <a:solidFill>
                <a:schemeClr val="tx1"/>
              </a:solidFill>
              <a:miter lim="800000"/>
              <a:headEnd/>
              <a:tailEnd type="triangle" w="med" len="med"/>
            </a:ln>
            <a:effectLst/>
          </p:spPr>
          <p:txBody>
            <a:bodyPr wrap="none"/>
            <a:lstStyle/>
            <a:p>
              <a:endParaRPr lang="en-GB"/>
            </a:p>
          </p:txBody>
        </p:sp>
        <p:sp>
          <p:nvSpPr>
            <p:cNvPr id="34" name="Line 15"/>
            <p:cNvSpPr>
              <a:spLocks noChangeShapeType="1"/>
            </p:cNvSpPr>
            <p:nvPr/>
          </p:nvSpPr>
          <p:spPr bwMode="auto">
            <a:xfrm flipV="1">
              <a:off x="624" y="1344"/>
              <a:ext cx="0" cy="576"/>
            </a:xfrm>
            <a:prstGeom prst="line">
              <a:avLst/>
            </a:prstGeom>
            <a:noFill/>
            <a:ln w="38100">
              <a:solidFill>
                <a:srgbClr val="FF0000"/>
              </a:solidFill>
              <a:miter lim="800000"/>
              <a:headEnd/>
              <a:tailEnd/>
            </a:ln>
            <a:effectLst/>
          </p:spPr>
          <p:txBody>
            <a:bodyPr wrap="none"/>
            <a:lstStyle/>
            <a:p>
              <a:endParaRPr lang="en-GB"/>
            </a:p>
          </p:txBody>
        </p:sp>
        <p:sp>
          <p:nvSpPr>
            <p:cNvPr id="35" name="Line 16"/>
            <p:cNvSpPr>
              <a:spLocks noChangeShapeType="1"/>
            </p:cNvSpPr>
            <p:nvPr/>
          </p:nvSpPr>
          <p:spPr bwMode="auto">
            <a:xfrm>
              <a:off x="624" y="1344"/>
              <a:ext cx="1296" cy="0"/>
            </a:xfrm>
            <a:prstGeom prst="line">
              <a:avLst/>
            </a:prstGeom>
            <a:noFill/>
            <a:ln w="38100">
              <a:solidFill>
                <a:srgbClr val="FF0000"/>
              </a:solidFill>
              <a:miter lim="800000"/>
              <a:headEnd/>
              <a:tailEnd/>
            </a:ln>
            <a:effectLst/>
          </p:spPr>
          <p:txBody>
            <a:bodyPr wrap="none"/>
            <a:lstStyle/>
            <a:p>
              <a:endParaRPr lang="en-GB"/>
            </a:p>
          </p:txBody>
        </p:sp>
        <p:sp>
          <p:nvSpPr>
            <p:cNvPr id="36" name="Text Box 43"/>
            <p:cNvSpPr txBox="1">
              <a:spLocks noChangeArrowheads="1"/>
            </p:cNvSpPr>
            <p:nvPr/>
          </p:nvSpPr>
          <p:spPr bwMode="auto">
            <a:xfrm>
              <a:off x="576" y="2112"/>
              <a:ext cx="1440" cy="288"/>
            </a:xfrm>
            <a:prstGeom prst="rect">
              <a:avLst/>
            </a:prstGeom>
            <a:noFill/>
            <a:ln w="9525">
              <a:noFill/>
              <a:miter lim="800000"/>
              <a:headEnd/>
              <a:tailEnd/>
            </a:ln>
            <a:effectLst/>
          </p:spPr>
          <p:txBody>
            <a:bodyPr>
              <a:spAutoFit/>
            </a:bodyPr>
            <a:lstStyle/>
            <a:p>
              <a:pPr algn="ctr">
                <a:spcBef>
                  <a:spcPct val="50000"/>
                </a:spcBef>
              </a:pPr>
              <a:r>
                <a:rPr lang="fr-BE" dirty="0" err="1"/>
                <a:t>Usual</a:t>
              </a:r>
              <a:endParaRPr lang="en-GB" dirty="0"/>
            </a:p>
          </p:txBody>
        </p:sp>
      </p:grpSp>
      <p:grpSp>
        <p:nvGrpSpPr>
          <p:cNvPr id="37" name="Group 58"/>
          <p:cNvGrpSpPr>
            <a:grpSpLocks/>
          </p:cNvGrpSpPr>
          <p:nvPr/>
        </p:nvGrpSpPr>
        <p:grpSpPr bwMode="auto">
          <a:xfrm>
            <a:off x="5709420" y="3429000"/>
            <a:ext cx="1440000" cy="838200"/>
            <a:chOff x="2160" y="1152"/>
            <a:chExt cx="1632" cy="1248"/>
          </a:xfrm>
        </p:grpSpPr>
        <p:sp>
          <p:nvSpPr>
            <p:cNvPr id="38" name="Rectangle 9"/>
            <p:cNvSpPr>
              <a:spLocks noChangeArrowheads="1"/>
            </p:cNvSpPr>
            <p:nvPr/>
          </p:nvSpPr>
          <p:spPr bwMode="auto">
            <a:xfrm>
              <a:off x="2208" y="1152"/>
              <a:ext cx="1536" cy="960"/>
            </a:xfrm>
            <a:prstGeom prst="rect">
              <a:avLst/>
            </a:prstGeom>
            <a:solidFill>
              <a:srgbClr val="DDDDDD"/>
            </a:solidFill>
            <a:ln w="9525">
              <a:solidFill>
                <a:schemeClr val="tx1"/>
              </a:solidFill>
              <a:miter lim="800000"/>
              <a:headEnd/>
              <a:tailEnd/>
            </a:ln>
            <a:effectLst/>
          </p:spPr>
          <p:txBody>
            <a:bodyPr wrap="none" anchor="ctr"/>
            <a:lstStyle/>
            <a:p>
              <a:pPr algn="ctr"/>
              <a:endParaRPr lang="en-GB" sz="1800"/>
            </a:p>
            <a:p>
              <a:pPr algn="ctr"/>
              <a:endParaRPr lang="en-GB" sz="1800"/>
            </a:p>
          </p:txBody>
        </p:sp>
        <p:sp>
          <p:nvSpPr>
            <p:cNvPr id="39" name="Line 17"/>
            <p:cNvSpPr>
              <a:spLocks noChangeShapeType="1"/>
            </p:cNvSpPr>
            <p:nvPr/>
          </p:nvSpPr>
          <p:spPr bwMode="auto">
            <a:xfrm>
              <a:off x="2304" y="1920"/>
              <a:ext cx="1344" cy="0"/>
            </a:xfrm>
            <a:prstGeom prst="line">
              <a:avLst/>
            </a:prstGeom>
            <a:noFill/>
            <a:ln w="9525">
              <a:solidFill>
                <a:schemeClr val="tx1"/>
              </a:solidFill>
              <a:miter lim="800000"/>
              <a:headEnd/>
              <a:tailEnd type="triangle" w="med" len="med"/>
            </a:ln>
            <a:effectLst/>
          </p:spPr>
          <p:txBody>
            <a:bodyPr wrap="none"/>
            <a:lstStyle/>
            <a:p>
              <a:endParaRPr lang="en-GB"/>
            </a:p>
          </p:txBody>
        </p:sp>
        <p:sp>
          <p:nvSpPr>
            <p:cNvPr id="40" name="Line 18"/>
            <p:cNvSpPr>
              <a:spLocks noChangeShapeType="1"/>
            </p:cNvSpPr>
            <p:nvPr/>
          </p:nvSpPr>
          <p:spPr bwMode="auto">
            <a:xfrm flipV="1">
              <a:off x="2304" y="1200"/>
              <a:ext cx="0" cy="720"/>
            </a:xfrm>
            <a:prstGeom prst="line">
              <a:avLst/>
            </a:prstGeom>
            <a:noFill/>
            <a:ln w="9525">
              <a:solidFill>
                <a:schemeClr val="tx1"/>
              </a:solidFill>
              <a:miter lim="800000"/>
              <a:headEnd/>
              <a:tailEnd type="triangle" w="med" len="med"/>
            </a:ln>
            <a:effectLst/>
          </p:spPr>
          <p:txBody>
            <a:bodyPr wrap="none"/>
            <a:lstStyle/>
            <a:p>
              <a:endParaRPr lang="en-GB"/>
            </a:p>
          </p:txBody>
        </p:sp>
        <p:sp>
          <p:nvSpPr>
            <p:cNvPr id="41" name="Line 19"/>
            <p:cNvSpPr>
              <a:spLocks noChangeShapeType="1"/>
            </p:cNvSpPr>
            <p:nvPr/>
          </p:nvSpPr>
          <p:spPr bwMode="auto">
            <a:xfrm flipV="1">
              <a:off x="2832" y="1344"/>
              <a:ext cx="0" cy="576"/>
            </a:xfrm>
            <a:prstGeom prst="line">
              <a:avLst/>
            </a:prstGeom>
            <a:noFill/>
            <a:ln w="38100">
              <a:solidFill>
                <a:srgbClr val="FF0000"/>
              </a:solidFill>
              <a:miter lim="800000"/>
              <a:headEnd/>
              <a:tailEnd/>
            </a:ln>
            <a:effectLst/>
          </p:spPr>
          <p:txBody>
            <a:bodyPr wrap="none"/>
            <a:lstStyle/>
            <a:p>
              <a:endParaRPr lang="en-GB"/>
            </a:p>
          </p:txBody>
        </p:sp>
        <p:sp>
          <p:nvSpPr>
            <p:cNvPr id="42" name="Line 20"/>
            <p:cNvSpPr>
              <a:spLocks noChangeShapeType="1"/>
            </p:cNvSpPr>
            <p:nvPr/>
          </p:nvSpPr>
          <p:spPr bwMode="auto">
            <a:xfrm>
              <a:off x="2832" y="1344"/>
              <a:ext cx="768" cy="0"/>
            </a:xfrm>
            <a:prstGeom prst="line">
              <a:avLst/>
            </a:prstGeom>
            <a:noFill/>
            <a:ln w="38100">
              <a:solidFill>
                <a:srgbClr val="FF0000"/>
              </a:solidFill>
              <a:miter lim="800000"/>
              <a:headEnd/>
              <a:tailEnd/>
            </a:ln>
            <a:effectLst/>
          </p:spPr>
          <p:txBody>
            <a:bodyPr wrap="none"/>
            <a:lstStyle/>
            <a:p>
              <a:endParaRPr lang="en-GB"/>
            </a:p>
          </p:txBody>
        </p:sp>
        <p:sp>
          <p:nvSpPr>
            <p:cNvPr id="43" name="Line 37"/>
            <p:cNvSpPr>
              <a:spLocks noChangeShapeType="1"/>
            </p:cNvSpPr>
            <p:nvPr/>
          </p:nvSpPr>
          <p:spPr bwMode="auto">
            <a:xfrm>
              <a:off x="2304" y="1920"/>
              <a:ext cx="528" cy="0"/>
            </a:xfrm>
            <a:prstGeom prst="line">
              <a:avLst/>
            </a:prstGeom>
            <a:noFill/>
            <a:ln w="38100">
              <a:solidFill>
                <a:srgbClr val="FF0000"/>
              </a:solidFill>
              <a:miter lim="800000"/>
              <a:headEnd/>
              <a:tailEnd/>
            </a:ln>
            <a:effectLst/>
          </p:spPr>
          <p:txBody>
            <a:bodyPr wrap="none"/>
            <a:lstStyle/>
            <a:p>
              <a:endParaRPr lang="en-GB"/>
            </a:p>
          </p:txBody>
        </p:sp>
        <p:sp>
          <p:nvSpPr>
            <p:cNvPr id="44" name="Text Box 44"/>
            <p:cNvSpPr txBox="1">
              <a:spLocks noChangeArrowheads="1"/>
            </p:cNvSpPr>
            <p:nvPr/>
          </p:nvSpPr>
          <p:spPr bwMode="auto">
            <a:xfrm>
              <a:off x="2160" y="2112"/>
              <a:ext cx="1632" cy="288"/>
            </a:xfrm>
            <a:prstGeom prst="rect">
              <a:avLst/>
            </a:prstGeom>
            <a:noFill/>
            <a:ln w="9525">
              <a:noFill/>
              <a:miter lim="800000"/>
              <a:headEnd/>
              <a:tailEnd/>
            </a:ln>
            <a:effectLst/>
          </p:spPr>
          <p:txBody>
            <a:bodyPr>
              <a:spAutoFit/>
            </a:bodyPr>
            <a:lstStyle/>
            <a:p>
              <a:pPr algn="ctr">
                <a:spcBef>
                  <a:spcPct val="50000"/>
                </a:spcBef>
              </a:pPr>
              <a:r>
                <a:rPr lang="fr-BE" dirty="0"/>
                <a:t>« U » </a:t>
              </a:r>
              <a:r>
                <a:rPr lang="fr-BE" dirty="0" err="1"/>
                <a:t>shape</a:t>
              </a:r>
              <a:endParaRPr lang="en-GB" dirty="0"/>
            </a:p>
          </p:txBody>
        </p:sp>
        <p:sp>
          <p:nvSpPr>
            <p:cNvPr id="45" name="Text Box 51"/>
            <p:cNvSpPr txBox="1">
              <a:spLocks noChangeArrowheads="1"/>
            </p:cNvSpPr>
            <p:nvPr/>
          </p:nvSpPr>
          <p:spPr bwMode="auto">
            <a:xfrm>
              <a:off x="2736" y="1872"/>
              <a:ext cx="218" cy="231"/>
            </a:xfrm>
            <a:prstGeom prst="rect">
              <a:avLst/>
            </a:prstGeom>
            <a:noFill/>
            <a:ln w="9525">
              <a:noFill/>
              <a:miter lim="800000"/>
              <a:headEnd/>
              <a:tailEnd/>
            </a:ln>
            <a:effectLst/>
          </p:spPr>
          <p:txBody>
            <a:bodyPr wrap="none">
              <a:spAutoFit/>
            </a:bodyPr>
            <a:lstStyle/>
            <a:p>
              <a:r>
                <a:rPr lang="fr-BE" sz="1800" dirty="0"/>
                <a:t>Q</a:t>
              </a:r>
              <a:endParaRPr lang="en-GB" sz="1800" dirty="0"/>
            </a:p>
          </p:txBody>
        </p:sp>
      </p:grpSp>
      <p:grpSp>
        <p:nvGrpSpPr>
          <p:cNvPr id="46" name="Group 59"/>
          <p:cNvGrpSpPr>
            <a:grpSpLocks/>
          </p:cNvGrpSpPr>
          <p:nvPr/>
        </p:nvGrpSpPr>
        <p:grpSpPr bwMode="auto">
          <a:xfrm>
            <a:off x="7239000" y="3429000"/>
            <a:ext cx="1454624" cy="838200"/>
            <a:chOff x="3840" y="1152"/>
            <a:chExt cx="1632" cy="1248"/>
          </a:xfrm>
        </p:grpSpPr>
        <p:sp>
          <p:nvSpPr>
            <p:cNvPr id="47" name="Rectangle 8"/>
            <p:cNvSpPr>
              <a:spLocks noChangeArrowheads="1"/>
            </p:cNvSpPr>
            <p:nvPr/>
          </p:nvSpPr>
          <p:spPr bwMode="auto">
            <a:xfrm>
              <a:off x="3888" y="1152"/>
              <a:ext cx="1536" cy="960"/>
            </a:xfrm>
            <a:prstGeom prst="rect">
              <a:avLst/>
            </a:prstGeom>
            <a:solidFill>
              <a:srgbClr val="DDDDDD"/>
            </a:solidFill>
            <a:ln w="9525">
              <a:solidFill>
                <a:schemeClr val="tx1"/>
              </a:solidFill>
              <a:miter lim="800000"/>
              <a:headEnd/>
              <a:tailEnd/>
            </a:ln>
            <a:effectLst/>
          </p:spPr>
          <p:txBody>
            <a:bodyPr wrap="none" anchor="ctr"/>
            <a:lstStyle/>
            <a:p>
              <a:endParaRPr lang="en-GB"/>
            </a:p>
          </p:txBody>
        </p:sp>
        <p:sp>
          <p:nvSpPr>
            <p:cNvPr id="48" name="Line 21"/>
            <p:cNvSpPr>
              <a:spLocks noChangeShapeType="1"/>
            </p:cNvSpPr>
            <p:nvPr/>
          </p:nvSpPr>
          <p:spPr bwMode="auto">
            <a:xfrm>
              <a:off x="3984" y="1920"/>
              <a:ext cx="1344" cy="0"/>
            </a:xfrm>
            <a:prstGeom prst="line">
              <a:avLst/>
            </a:prstGeom>
            <a:noFill/>
            <a:ln w="9525">
              <a:solidFill>
                <a:schemeClr val="tx1"/>
              </a:solidFill>
              <a:miter lim="800000"/>
              <a:headEnd/>
              <a:tailEnd type="triangle" w="med" len="med"/>
            </a:ln>
            <a:effectLst/>
          </p:spPr>
          <p:txBody>
            <a:bodyPr wrap="none"/>
            <a:lstStyle/>
            <a:p>
              <a:endParaRPr lang="en-GB"/>
            </a:p>
          </p:txBody>
        </p:sp>
        <p:sp>
          <p:nvSpPr>
            <p:cNvPr id="49" name="Line 22"/>
            <p:cNvSpPr>
              <a:spLocks noChangeShapeType="1"/>
            </p:cNvSpPr>
            <p:nvPr/>
          </p:nvSpPr>
          <p:spPr bwMode="auto">
            <a:xfrm flipV="1">
              <a:off x="3984" y="1200"/>
              <a:ext cx="0" cy="720"/>
            </a:xfrm>
            <a:prstGeom prst="line">
              <a:avLst/>
            </a:prstGeom>
            <a:noFill/>
            <a:ln w="9525">
              <a:solidFill>
                <a:schemeClr val="tx1"/>
              </a:solidFill>
              <a:miter lim="800000"/>
              <a:headEnd/>
              <a:tailEnd type="triangle" w="med" len="med"/>
            </a:ln>
            <a:effectLst/>
          </p:spPr>
          <p:txBody>
            <a:bodyPr wrap="none"/>
            <a:lstStyle/>
            <a:p>
              <a:endParaRPr lang="en-GB"/>
            </a:p>
          </p:txBody>
        </p:sp>
        <p:sp>
          <p:nvSpPr>
            <p:cNvPr id="50" name="Line 23"/>
            <p:cNvSpPr>
              <a:spLocks noChangeShapeType="1"/>
            </p:cNvSpPr>
            <p:nvPr/>
          </p:nvSpPr>
          <p:spPr bwMode="auto">
            <a:xfrm flipV="1">
              <a:off x="3984" y="1344"/>
              <a:ext cx="720" cy="576"/>
            </a:xfrm>
            <a:prstGeom prst="line">
              <a:avLst/>
            </a:prstGeom>
            <a:noFill/>
            <a:ln w="38100">
              <a:solidFill>
                <a:srgbClr val="FF0000"/>
              </a:solidFill>
              <a:miter lim="800000"/>
              <a:headEnd/>
              <a:tailEnd/>
            </a:ln>
            <a:effectLst/>
          </p:spPr>
          <p:txBody>
            <a:bodyPr wrap="none"/>
            <a:lstStyle/>
            <a:p>
              <a:endParaRPr lang="en-GB"/>
            </a:p>
          </p:txBody>
        </p:sp>
        <p:sp>
          <p:nvSpPr>
            <p:cNvPr id="51" name="Line 24"/>
            <p:cNvSpPr>
              <a:spLocks noChangeShapeType="1"/>
            </p:cNvSpPr>
            <p:nvPr/>
          </p:nvSpPr>
          <p:spPr bwMode="auto">
            <a:xfrm>
              <a:off x="4704" y="1344"/>
              <a:ext cx="576" cy="0"/>
            </a:xfrm>
            <a:prstGeom prst="line">
              <a:avLst/>
            </a:prstGeom>
            <a:noFill/>
            <a:ln w="38100">
              <a:solidFill>
                <a:srgbClr val="FF0000"/>
              </a:solidFill>
              <a:miter lim="800000"/>
              <a:headEnd/>
              <a:tailEnd/>
            </a:ln>
            <a:effectLst/>
          </p:spPr>
          <p:txBody>
            <a:bodyPr wrap="none"/>
            <a:lstStyle/>
            <a:p>
              <a:endParaRPr lang="en-GB"/>
            </a:p>
          </p:txBody>
        </p:sp>
        <p:sp>
          <p:nvSpPr>
            <p:cNvPr id="52" name="Text Box 45"/>
            <p:cNvSpPr txBox="1">
              <a:spLocks noChangeArrowheads="1"/>
            </p:cNvSpPr>
            <p:nvPr/>
          </p:nvSpPr>
          <p:spPr bwMode="auto">
            <a:xfrm>
              <a:off x="3840" y="2112"/>
              <a:ext cx="1632" cy="288"/>
            </a:xfrm>
            <a:prstGeom prst="rect">
              <a:avLst/>
            </a:prstGeom>
            <a:noFill/>
            <a:ln w="9525">
              <a:noFill/>
              <a:miter lim="800000"/>
              <a:headEnd/>
              <a:tailEnd/>
            </a:ln>
            <a:effectLst/>
          </p:spPr>
          <p:txBody>
            <a:bodyPr>
              <a:spAutoFit/>
            </a:bodyPr>
            <a:lstStyle/>
            <a:p>
              <a:pPr algn="ctr">
                <a:spcBef>
                  <a:spcPct val="50000"/>
                </a:spcBef>
              </a:pPr>
              <a:r>
                <a:rPr lang="fr-BE" dirty="0"/>
                <a:t>« V » </a:t>
              </a:r>
              <a:r>
                <a:rPr lang="fr-BE" dirty="0" err="1"/>
                <a:t>shape</a:t>
              </a:r>
              <a:endParaRPr lang="en-GB" dirty="0"/>
            </a:p>
          </p:txBody>
        </p:sp>
        <p:sp>
          <p:nvSpPr>
            <p:cNvPr id="53" name="Text Box 54"/>
            <p:cNvSpPr txBox="1">
              <a:spLocks noChangeArrowheads="1"/>
            </p:cNvSpPr>
            <p:nvPr/>
          </p:nvSpPr>
          <p:spPr bwMode="auto">
            <a:xfrm>
              <a:off x="4608" y="1881"/>
              <a:ext cx="195" cy="231"/>
            </a:xfrm>
            <a:prstGeom prst="rect">
              <a:avLst/>
            </a:prstGeom>
            <a:noFill/>
            <a:ln w="9525">
              <a:noFill/>
              <a:miter lim="800000"/>
              <a:headEnd/>
              <a:tailEnd/>
            </a:ln>
            <a:effectLst/>
          </p:spPr>
          <p:txBody>
            <a:bodyPr wrap="none">
              <a:spAutoFit/>
            </a:bodyPr>
            <a:lstStyle/>
            <a:p>
              <a:r>
                <a:rPr lang="fr-BE" sz="1800" dirty="0"/>
                <a:t>P</a:t>
              </a:r>
              <a:endParaRPr lang="en-GB" sz="1800" dirty="0"/>
            </a:p>
          </p:txBody>
        </p:sp>
      </p:grpSp>
      <p:grpSp>
        <p:nvGrpSpPr>
          <p:cNvPr id="54" name="Group 60"/>
          <p:cNvGrpSpPr>
            <a:grpSpLocks/>
          </p:cNvGrpSpPr>
          <p:nvPr/>
        </p:nvGrpSpPr>
        <p:grpSpPr bwMode="auto">
          <a:xfrm>
            <a:off x="4277822" y="4747847"/>
            <a:ext cx="1404000" cy="838200"/>
            <a:chOff x="528" y="2688"/>
            <a:chExt cx="1536" cy="1248"/>
          </a:xfrm>
        </p:grpSpPr>
        <p:sp>
          <p:nvSpPr>
            <p:cNvPr id="55" name="Rectangle 5"/>
            <p:cNvSpPr>
              <a:spLocks noChangeArrowheads="1"/>
            </p:cNvSpPr>
            <p:nvPr/>
          </p:nvSpPr>
          <p:spPr bwMode="auto">
            <a:xfrm>
              <a:off x="528" y="2688"/>
              <a:ext cx="1536" cy="960"/>
            </a:xfrm>
            <a:prstGeom prst="rect">
              <a:avLst/>
            </a:prstGeom>
            <a:solidFill>
              <a:srgbClr val="DDDDDD"/>
            </a:solidFill>
            <a:ln w="9525">
              <a:solidFill>
                <a:schemeClr val="tx1"/>
              </a:solidFill>
              <a:miter lim="800000"/>
              <a:headEnd/>
              <a:tailEnd/>
            </a:ln>
            <a:effectLst/>
          </p:spPr>
          <p:txBody>
            <a:bodyPr wrap="none" anchor="ctr"/>
            <a:lstStyle/>
            <a:p>
              <a:endParaRPr lang="en-GB"/>
            </a:p>
          </p:txBody>
        </p:sp>
        <p:sp>
          <p:nvSpPr>
            <p:cNvPr id="56" name="Line 25"/>
            <p:cNvSpPr>
              <a:spLocks noChangeShapeType="1"/>
            </p:cNvSpPr>
            <p:nvPr/>
          </p:nvSpPr>
          <p:spPr bwMode="auto">
            <a:xfrm>
              <a:off x="624" y="3456"/>
              <a:ext cx="1344" cy="0"/>
            </a:xfrm>
            <a:prstGeom prst="line">
              <a:avLst/>
            </a:prstGeom>
            <a:noFill/>
            <a:ln w="9525">
              <a:solidFill>
                <a:schemeClr val="tx1"/>
              </a:solidFill>
              <a:miter lim="800000"/>
              <a:headEnd/>
              <a:tailEnd type="triangle" w="med" len="med"/>
            </a:ln>
            <a:effectLst/>
          </p:spPr>
          <p:txBody>
            <a:bodyPr wrap="none"/>
            <a:lstStyle/>
            <a:p>
              <a:endParaRPr lang="en-GB"/>
            </a:p>
          </p:txBody>
        </p:sp>
        <p:sp>
          <p:nvSpPr>
            <p:cNvPr id="57" name="Line 26"/>
            <p:cNvSpPr>
              <a:spLocks noChangeShapeType="1"/>
            </p:cNvSpPr>
            <p:nvPr/>
          </p:nvSpPr>
          <p:spPr bwMode="auto">
            <a:xfrm flipV="1">
              <a:off x="624" y="2784"/>
              <a:ext cx="0" cy="672"/>
            </a:xfrm>
            <a:prstGeom prst="line">
              <a:avLst/>
            </a:prstGeom>
            <a:noFill/>
            <a:ln w="9525">
              <a:solidFill>
                <a:schemeClr val="tx1"/>
              </a:solidFill>
              <a:miter lim="800000"/>
              <a:headEnd/>
              <a:tailEnd type="triangle" w="med" len="med"/>
            </a:ln>
            <a:effectLst/>
          </p:spPr>
          <p:txBody>
            <a:bodyPr wrap="none"/>
            <a:lstStyle/>
            <a:p>
              <a:endParaRPr lang="en-GB"/>
            </a:p>
          </p:txBody>
        </p:sp>
        <p:sp>
          <p:nvSpPr>
            <p:cNvPr id="58" name="Line 27"/>
            <p:cNvSpPr>
              <a:spLocks noChangeShapeType="1"/>
            </p:cNvSpPr>
            <p:nvPr/>
          </p:nvSpPr>
          <p:spPr bwMode="auto">
            <a:xfrm flipV="1">
              <a:off x="912" y="3168"/>
              <a:ext cx="0" cy="288"/>
            </a:xfrm>
            <a:prstGeom prst="line">
              <a:avLst/>
            </a:prstGeom>
            <a:noFill/>
            <a:ln w="38100">
              <a:solidFill>
                <a:srgbClr val="FF0000"/>
              </a:solidFill>
              <a:miter lim="800000"/>
              <a:headEnd/>
              <a:tailEnd/>
            </a:ln>
            <a:effectLst/>
          </p:spPr>
          <p:txBody>
            <a:bodyPr wrap="none"/>
            <a:lstStyle/>
            <a:p>
              <a:endParaRPr lang="en-GB"/>
            </a:p>
          </p:txBody>
        </p:sp>
        <p:sp>
          <p:nvSpPr>
            <p:cNvPr id="59" name="Line 28"/>
            <p:cNvSpPr>
              <a:spLocks noChangeShapeType="1"/>
            </p:cNvSpPr>
            <p:nvPr/>
          </p:nvSpPr>
          <p:spPr bwMode="auto">
            <a:xfrm>
              <a:off x="1392" y="2880"/>
              <a:ext cx="528" cy="0"/>
            </a:xfrm>
            <a:prstGeom prst="line">
              <a:avLst/>
            </a:prstGeom>
            <a:noFill/>
            <a:ln w="38100">
              <a:solidFill>
                <a:srgbClr val="FF0000"/>
              </a:solidFill>
              <a:miter lim="800000"/>
              <a:headEnd/>
              <a:tailEnd/>
            </a:ln>
            <a:effectLst/>
          </p:spPr>
          <p:txBody>
            <a:bodyPr wrap="none"/>
            <a:lstStyle/>
            <a:p>
              <a:endParaRPr lang="en-GB"/>
            </a:p>
          </p:txBody>
        </p:sp>
        <p:sp>
          <p:nvSpPr>
            <p:cNvPr id="60" name="Line 38"/>
            <p:cNvSpPr>
              <a:spLocks noChangeShapeType="1"/>
            </p:cNvSpPr>
            <p:nvPr/>
          </p:nvSpPr>
          <p:spPr bwMode="auto">
            <a:xfrm flipV="1">
              <a:off x="1392" y="2880"/>
              <a:ext cx="0" cy="288"/>
            </a:xfrm>
            <a:prstGeom prst="line">
              <a:avLst/>
            </a:prstGeom>
            <a:noFill/>
            <a:ln w="38100">
              <a:solidFill>
                <a:srgbClr val="FF0000"/>
              </a:solidFill>
              <a:miter lim="800000"/>
              <a:headEnd/>
              <a:tailEnd/>
            </a:ln>
            <a:effectLst/>
          </p:spPr>
          <p:txBody>
            <a:bodyPr wrap="none"/>
            <a:lstStyle/>
            <a:p>
              <a:endParaRPr lang="en-GB"/>
            </a:p>
          </p:txBody>
        </p:sp>
        <p:sp>
          <p:nvSpPr>
            <p:cNvPr id="61" name="Line 39"/>
            <p:cNvSpPr>
              <a:spLocks noChangeShapeType="1"/>
            </p:cNvSpPr>
            <p:nvPr/>
          </p:nvSpPr>
          <p:spPr bwMode="auto">
            <a:xfrm flipV="1">
              <a:off x="912" y="3168"/>
              <a:ext cx="480" cy="0"/>
            </a:xfrm>
            <a:prstGeom prst="line">
              <a:avLst/>
            </a:prstGeom>
            <a:noFill/>
            <a:ln w="38100">
              <a:solidFill>
                <a:srgbClr val="FF0000"/>
              </a:solidFill>
              <a:miter lim="800000"/>
              <a:headEnd/>
              <a:tailEnd/>
            </a:ln>
            <a:effectLst/>
          </p:spPr>
          <p:txBody>
            <a:bodyPr wrap="none"/>
            <a:lstStyle/>
            <a:p>
              <a:endParaRPr lang="en-GB"/>
            </a:p>
          </p:txBody>
        </p:sp>
        <p:sp>
          <p:nvSpPr>
            <p:cNvPr id="62" name="Line 40"/>
            <p:cNvSpPr>
              <a:spLocks noChangeShapeType="1"/>
            </p:cNvSpPr>
            <p:nvPr/>
          </p:nvSpPr>
          <p:spPr bwMode="auto">
            <a:xfrm flipV="1">
              <a:off x="624" y="3456"/>
              <a:ext cx="288" cy="0"/>
            </a:xfrm>
            <a:prstGeom prst="line">
              <a:avLst/>
            </a:prstGeom>
            <a:noFill/>
            <a:ln w="38100">
              <a:solidFill>
                <a:srgbClr val="FF0000"/>
              </a:solidFill>
              <a:miter lim="800000"/>
              <a:headEnd/>
              <a:tailEnd/>
            </a:ln>
            <a:effectLst/>
          </p:spPr>
          <p:txBody>
            <a:bodyPr wrap="none"/>
            <a:lstStyle/>
            <a:p>
              <a:endParaRPr lang="en-GB"/>
            </a:p>
          </p:txBody>
        </p:sp>
        <p:sp>
          <p:nvSpPr>
            <p:cNvPr id="63" name="Text Box 48"/>
            <p:cNvSpPr txBox="1">
              <a:spLocks noChangeArrowheads="1"/>
            </p:cNvSpPr>
            <p:nvPr/>
          </p:nvSpPr>
          <p:spPr bwMode="auto">
            <a:xfrm>
              <a:off x="576" y="3648"/>
              <a:ext cx="1440" cy="288"/>
            </a:xfrm>
            <a:prstGeom prst="rect">
              <a:avLst/>
            </a:prstGeom>
            <a:noFill/>
            <a:ln w="9525">
              <a:noFill/>
              <a:miter lim="800000"/>
              <a:headEnd/>
              <a:tailEnd/>
            </a:ln>
            <a:effectLst/>
          </p:spPr>
          <p:txBody>
            <a:bodyPr>
              <a:spAutoFit/>
            </a:bodyPr>
            <a:lstStyle/>
            <a:p>
              <a:pPr algn="ctr">
                <a:spcBef>
                  <a:spcPct val="50000"/>
                </a:spcBef>
              </a:pPr>
              <a:r>
                <a:rPr lang="fr-BE"/>
                <a:t>Level</a:t>
              </a:r>
              <a:endParaRPr lang="en-GB"/>
            </a:p>
          </p:txBody>
        </p:sp>
        <p:sp>
          <p:nvSpPr>
            <p:cNvPr id="64" name="Text Box 52"/>
            <p:cNvSpPr txBox="1">
              <a:spLocks noChangeArrowheads="1"/>
            </p:cNvSpPr>
            <p:nvPr/>
          </p:nvSpPr>
          <p:spPr bwMode="auto">
            <a:xfrm>
              <a:off x="816" y="3417"/>
              <a:ext cx="386" cy="231"/>
            </a:xfrm>
            <a:prstGeom prst="rect">
              <a:avLst/>
            </a:prstGeom>
            <a:noFill/>
            <a:ln w="9525">
              <a:noFill/>
              <a:miter lim="800000"/>
              <a:headEnd/>
              <a:tailEnd/>
            </a:ln>
            <a:effectLst/>
          </p:spPr>
          <p:txBody>
            <a:bodyPr wrap="none">
              <a:spAutoFit/>
            </a:bodyPr>
            <a:lstStyle/>
            <a:p>
              <a:r>
                <a:rPr lang="fr-BE" sz="1800" dirty="0"/>
                <a:t>Q</a:t>
              </a:r>
              <a:endParaRPr lang="en-GB" sz="1800" dirty="0"/>
            </a:p>
          </p:txBody>
        </p:sp>
        <p:sp>
          <p:nvSpPr>
            <p:cNvPr id="65" name="Text Box 55"/>
            <p:cNvSpPr txBox="1">
              <a:spLocks noChangeArrowheads="1"/>
            </p:cNvSpPr>
            <p:nvPr/>
          </p:nvSpPr>
          <p:spPr bwMode="auto">
            <a:xfrm>
              <a:off x="1296" y="3417"/>
              <a:ext cx="195" cy="231"/>
            </a:xfrm>
            <a:prstGeom prst="rect">
              <a:avLst/>
            </a:prstGeom>
            <a:noFill/>
            <a:ln w="9525">
              <a:noFill/>
              <a:miter lim="800000"/>
              <a:headEnd/>
              <a:tailEnd/>
            </a:ln>
            <a:effectLst/>
          </p:spPr>
          <p:txBody>
            <a:bodyPr wrap="none">
              <a:spAutoFit/>
            </a:bodyPr>
            <a:lstStyle/>
            <a:p>
              <a:r>
                <a:rPr lang="fr-BE" sz="1800"/>
                <a:t>P</a:t>
              </a:r>
              <a:endParaRPr lang="en-GB" sz="1800"/>
            </a:p>
          </p:txBody>
        </p:sp>
      </p:grpSp>
      <p:grpSp>
        <p:nvGrpSpPr>
          <p:cNvPr id="66" name="Group 61"/>
          <p:cNvGrpSpPr>
            <a:grpSpLocks/>
          </p:cNvGrpSpPr>
          <p:nvPr/>
        </p:nvGrpSpPr>
        <p:grpSpPr bwMode="auto">
          <a:xfrm>
            <a:off x="5772684" y="4740519"/>
            <a:ext cx="1368000" cy="838200"/>
            <a:chOff x="2208" y="2688"/>
            <a:chExt cx="1536" cy="1248"/>
          </a:xfrm>
        </p:grpSpPr>
        <p:sp>
          <p:nvSpPr>
            <p:cNvPr id="67" name="Rectangle 6"/>
            <p:cNvSpPr>
              <a:spLocks noChangeArrowheads="1"/>
            </p:cNvSpPr>
            <p:nvPr/>
          </p:nvSpPr>
          <p:spPr bwMode="auto">
            <a:xfrm>
              <a:off x="2208" y="2688"/>
              <a:ext cx="1536" cy="960"/>
            </a:xfrm>
            <a:prstGeom prst="rect">
              <a:avLst/>
            </a:prstGeom>
            <a:solidFill>
              <a:srgbClr val="DDDDDD"/>
            </a:solidFill>
            <a:ln w="9525">
              <a:solidFill>
                <a:schemeClr val="tx1"/>
              </a:solidFill>
              <a:miter lim="800000"/>
              <a:headEnd/>
              <a:tailEnd/>
            </a:ln>
            <a:effectLst/>
          </p:spPr>
          <p:txBody>
            <a:bodyPr wrap="none" anchor="ctr"/>
            <a:lstStyle/>
            <a:p>
              <a:endParaRPr lang="en-GB"/>
            </a:p>
          </p:txBody>
        </p:sp>
        <p:sp>
          <p:nvSpPr>
            <p:cNvPr id="68" name="Line 29"/>
            <p:cNvSpPr>
              <a:spLocks noChangeShapeType="1"/>
            </p:cNvSpPr>
            <p:nvPr/>
          </p:nvSpPr>
          <p:spPr bwMode="auto">
            <a:xfrm>
              <a:off x="2304" y="3456"/>
              <a:ext cx="1344" cy="0"/>
            </a:xfrm>
            <a:prstGeom prst="line">
              <a:avLst/>
            </a:prstGeom>
            <a:noFill/>
            <a:ln w="9525">
              <a:solidFill>
                <a:schemeClr val="tx1"/>
              </a:solidFill>
              <a:miter lim="800000"/>
              <a:headEnd/>
              <a:tailEnd type="triangle" w="med" len="med"/>
            </a:ln>
            <a:effectLst/>
          </p:spPr>
          <p:txBody>
            <a:bodyPr wrap="none"/>
            <a:lstStyle/>
            <a:p>
              <a:endParaRPr lang="en-GB"/>
            </a:p>
          </p:txBody>
        </p:sp>
        <p:sp>
          <p:nvSpPr>
            <p:cNvPr id="69" name="Line 30"/>
            <p:cNvSpPr>
              <a:spLocks noChangeShapeType="1"/>
            </p:cNvSpPr>
            <p:nvPr/>
          </p:nvSpPr>
          <p:spPr bwMode="auto">
            <a:xfrm flipV="1">
              <a:off x="2304" y="2784"/>
              <a:ext cx="0" cy="672"/>
            </a:xfrm>
            <a:prstGeom prst="line">
              <a:avLst/>
            </a:prstGeom>
            <a:noFill/>
            <a:ln w="9525">
              <a:solidFill>
                <a:schemeClr val="tx1"/>
              </a:solidFill>
              <a:miter lim="800000"/>
              <a:headEnd/>
              <a:tailEnd type="triangle" w="med" len="med"/>
            </a:ln>
            <a:effectLst/>
          </p:spPr>
          <p:txBody>
            <a:bodyPr wrap="none"/>
            <a:lstStyle/>
            <a:p>
              <a:endParaRPr lang="en-GB"/>
            </a:p>
          </p:txBody>
        </p:sp>
        <p:sp>
          <p:nvSpPr>
            <p:cNvPr id="70" name="Line 31"/>
            <p:cNvSpPr>
              <a:spLocks noChangeShapeType="1"/>
            </p:cNvSpPr>
            <p:nvPr/>
          </p:nvSpPr>
          <p:spPr bwMode="auto">
            <a:xfrm flipV="1">
              <a:off x="2592" y="2880"/>
              <a:ext cx="480" cy="576"/>
            </a:xfrm>
            <a:prstGeom prst="line">
              <a:avLst/>
            </a:prstGeom>
            <a:noFill/>
            <a:ln w="38100">
              <a:solidFill>
                <a:srgbClr val="FF0000"/>
              </a:solidFill>
              <a:miter lim="800000"/>
              <a:headEnd/>
              <a:tailEnd/>
            </a:ln>
            <a:effectLst/>
          </p:spPr>
          <p:txBody>
            <a:bodyPr wrap="none"/>
            <a:lstStyle/>
            <a:p>
              <a:endParaRPr lang="en-GB"/>
            </a:p>
          </p:txBody>
        </p:sp>
        <p:sp>
          <p:nvSpPr>
            <p:cNvPr id="71" name="Line 32"/>
            <p:cNvSpPr>
              <a:spLocks noChangeShapeType="1"/>
            </p:cNvSpPr>
            <p:nvPr/>
          </p:nvSpPr>
          <p:spPr bwMode="auto">
            <a:xfrm>
              <a:off x="3072" y="2880"/>
              <a:ext cx="528" cy="0"/>
            </a:xfrm>
            <a:prstGeom prst="line">
              <a:avLst/>
            </a:prstGeom>
            <a:noFill/>
            <a:ln w="38100">
              <a:solidFill>
                <a:srgbClr val="FF0000"/>
              </a:solidFill>
              <a:miter lim="800000"/>
              <a:headEnd/>
              <a:tailEnd/>
            </a:ln>
            <a:effectLst/>
          </p:spPr>
          <p:txBody>
            <a:bodyPr wrap="none"/>
            <a:lstStyle/>
            <a:p>
              <a:endParaRPr lang="en-GB"/>
            </a:p>
          </p:txBody>
        </p:sp>
        <p:sp>
          <p:nvSpPr>
            <p:cNvPr id="72" name="Line 41"/>
            <p:cNvSpPr>
              <a:spLocks noChangeShapeType="1"/>
            </p:cNvSpPr>
            <p:nvPr/>
          </p:nvSpPr>
          <p:spPr bwMode="auto">
            <a:xfrm flipV="1">
              <a:off x="2304" y="3456"/>
              <a:ext cx="288" cy="0"/>
            </a:xfrm>
            <a:prstGeom prst="line">
              <a:avLst/>
            </a:prstGeom>
            <a:noFill/>
            <a:ln w="38100">
              <a:solidFill>
                <a:srgbClr val="FF0000"/>
              </a:solidFill>
              <a:miter lim="800000"/>
              <a:headEnd/>
              <a:tailEnd/>
            </a:ln>
            <a:effectLst/>
          </p:spPr>
          <p:txBody>
            <a:bodyPr wrap="none"/>
            <a:lstStyle/>
            <a:p>
              <a:endParaRPr lang="en-GB"/>
            </a:p>
          </p:txBody>
        </p:sp>
        <p:sp>
          <p:nvSpPr>
            <p:cNvPr id="73" name="Text Box 47"/>
            <p:cNvSpPr txBox="1">
              <a:spLocks noChangeArrowheads="1"/>
            </p:cNvSpPr>
            <p:nvPr/>
          </p:nvSpPr>
          <p:spPr bwMode="auto">
            <a:xfrm>
              <a:off x="2256" y="3648"/>
              <a:ext cx="1440" cy="288"/>
            </a:xfrm>
            <a:prstGeom prst="rect">
              <a:avLst/>
            </a:prstGeom>
            <a:noFill/>
            <a:ln w="9525">
              <a:noFill/>
              <a:miter lim="800000"/>
              <a:headEnd/>
              <a:tailEnd/>
            </a:ln>
            <a:effectLst/>
          </p:spPr>
          <p:txBody>
            <a:bodyPr>
              <a:spAutoFit/>
            </a:bodyPr>
            <a:lstStyle/>
            <a:p>
              <a:pPr algn="ctr">
                <a:spcBef>
                  <a:spcPct val="50000"/>
                </a:spcBef>
              </a:pPr>
              <a:r>
                <a:rPr lang="fr-BE" dirty="0" err="1"/>
                <a:t>Linear</a:t>
              </a:r>
              <a:endParaRPr lang="en-GB" dirty="0"/>
            </a:p>
          </p:txBody>
        </p:sp>
        <p:sp>
          <p:nvSpPr>
            <p:cNvPr id="74" name="Text Box 53"/>
            <p:cNvSpPr txBox="1">
              <a:spLocks noChangeArrowheads="1"/>
            </p:cNvSpPr>
            <p:nvPr/>
          </p:nvSpPr>
          <p:spPr bwMode="auto">
            <a:xfrm>
              <a:off x="2496" y="3417"/>
              <a:ext cx="218" cy="231"/>
            </a:xfrm>
            <a:prstGeom prst="rect">
              <a:avLst/>
            </a:prstGeom>
            <a:noFill/>
            <a:ln w="9525">
              <a:noFill/>
              <a:miter lim="800000"/>
              <a:headEnd/>
              <a:tailEnd/>
            </a:ln>
            <a:effectLst/>
          </p:spPr>
          <p:txBody>
            <a:bodyPr wrap="none">
              <a:spAutoFit/>
            </a:bodyPr>
            <a:lstStyle/>
            <a:p>
              <a:r>
                <a:rPr lang="fr-BE" sz="1800"/>
                <a:t>Q</a:t>
              </a:r>
              <a:endParaRPr lang="en-GB" sz="1800"/>
            </a:p>
          </p:txBody>
        </p:sp>
        <p:sp>
          <p:nvSpPr>
            <p:cNvPr id="75" name="Text Box 56"/>
            <p:cNvSpPr txBox="1">
              <a:spLocks noChangeArrowheads="1"/>
            </p:cNvSpPr>
            <p:nvPr/>
          </p:nvSpPr>
          <p:spPr bwMode="auto">
            <a:xfrm>
              <a:off x="2976" y="3417"/>
              <a:ext cx="195" cy="231"/>
            </a:xfrm>
            <a:prstGeom prst="rect">
              <a:avLst/>
            </a:prstGeom>
            <a:noFill/>
            <a:ln w="9525">
              <a:noFill/>
              <a:miter lim="800000"/>
              <a:headEnd/>
              <a:tailEnd/>
            </a:ln>
            <a:effectLst/>
          </p:spPr>
          <p:txBody>
            <a:bodyPr wrap="none">
              <a:spAutoFit/>
            </a:bodyPr>
            <a:lstStyle/>
            <a:p>
              <a:r>
                <a:rPr lang="fr-BE" sz="1800"/>
                <a:t>P</a:t>
              </a:r>
              <a:endParaRPr lang="en-GB" sz="1800"/>
            </a:p>
          </p:txBody>
        </p:sp>
      </p:grpSp>
      <p:grpSp>
        <p:nvGrpSpPr>
          <p:cNvPr id="76" name="Group 66"/>
          <p:cNvGrpSpPr>
            <a:grpSpLocks/>
          </p:cNvGrpSpPr>
          <p:nvPr/>
        </p:nvGrpSpPr>
        <p:grpSpPr bwMode="auto">
          <a:xfrm>
            <a:off x="7300494" y="4740519"/>
            <a:ext cx="1371600" cy="838200"/>
            <a:chOff x="3840" y="2688"/>
            <a:chExt cx="1632" cy="1248"/>
          </a:xfrm>
        </p:grpSpPr>
        <p:sp>
          <p:nvSpPr>
            <p:cNvPr id="77" name="Rectangle 7"/>
            <p:cNvSpPr>
              <a:spLocks noChangeArrowheads="1"/>
            </p:cNvSpPr>
            <p:nvPr/>
          </p:nvSpPr>
          <p:spPr bwMode="auto">
            <a:xfrm>
              <a:off x="3888" y="2688"/>
              <a:ext cx="1536" cy="960"/>
            </a:xfrm>
            <a:prstGeom prst="rect">
              <a:avLst/>
            </a:prstGeom>
            <a:solidFill>
              <a:srgbClr val="DDDDDD"/>
            </a:solidFill>
            <a:ln w="9525">
              <a:solidFill>
                <a:schemeClr val="tx1"/>
              </a:solidFill>
              <a:miter lim="800000"/>
              <a:headEnd/>
              <a:tailEnd/>
            </a:ln>
            <a:effectLst/>
          </p:spPr>
          <p:txBody>
            <a:bodyPr wrap="none" anchor="ctr"/>
            <a:lstStyle/>
            <a:p>
              <a:endParaRPr lang="en-GB"/>
            </a:p>
          </p:txBody>
        </p:sp>
        <p:sp>
          <p:nvSpPr>
            <p:cNvPr id="78" name="Line 33"/>
            <p:cNvSpPr>
              <a:spLocks noChangeShapeType="1"/>
            </p:cNvSpPr>
            <p:nvPr/>
          </p:nvSpPr>
          <p:spPr bwMode="auto">
            <a:xfrm>
              <a:off x="3984" y="3456"/>
              <a:ext cx="1344" cy="0"/>
            </a:xfrm>
            <a:prstGeom prst="line">
              <a:avLst/>
            </a:prstGeom>
            <a:noFill/>
            <a:ln w="9525">
              <a:solidFill>
                <a:schemeClr val="tx1"/>
              </a:solidFill>
              <a:miter lim="800000"/>
              <a:headEnd/>
              <a:tailEnd type="triangle" w="med" len="med"/>
            </a:ln>
            <a:effectLst/>
          </p:spPr>
          <p:txBody>
            <a:bodyPr wrap="none"/>
            <a:lstStyle/>
            <a:p>
              <a:endParaRPr lang="en-GB"/>
            </a:p>
          </p:txBody>
        </p:sp>
        <p:sp>
          <p:nvSpPr>
            <p:cNvPr id="79" name="Line 34"/>
            <p:cNvSpPr>
              <a:spLocks noChangeShapeType="1"/>
            </p:cNvSpPr>
            <p:nvPr/>
          </p:nvSpPr>
          <p:spPr bwMode="auto">
            <a:xfrm flipV="1">
              <a:off x="3984" y="2784"/>
              <a:ext cx="0" cy="672"/>
            </a:xfrm>
            <a:prstGeom prst="line">
              <a:avLst/>
            </a:prstGeom>
            <a:noFill/>
            <a:ln w="9525">
              <a:solidFill>
                <a:schemeClr val="tx1"/>
              </a:solidFill>
              <a:miter lim="800000"/>
              <a:headEnd/>
              <a:tailEnd type="triangle" w="med" len="med"/>
            </a:ln>
            <a:effectLst/>
          </p:spPr>
          <p:txBody>
            <a:bodyPr wrap="none"/>
            <a:lstStyle/>
            <a:p>
              <a:endParaRPr lang="en-GB"/>
            </a:p>
          </p:txBody>
        </p:sp>
        <p:sp>
          <p:nvSpPr>
            <p:cNvPr id="80" name="Text Box 46"/>
            <p:cNvSpPr txBox="1">
              <a:spLocks noChangeArrowheads="1"/>
            </p:cNvSpPr>
            <p:nvPr/>
          </p:nvSpPr>
          <p:spPr bwMode="auto">
            <a:xfrm>
              <a:off x="3840" y="3648"/>
              <a:ext cx="1632" cy="288"/>
            </a:xfrm>
            <a:prstGeom prst="rect">
              <a:avLst/>
            </a:prstGeom>
            <a:noFill/>
            <a:ln w="9525">
              <a:noFill/>
              <a:miter lim="800000"/>
              <a:headEnd/>
              <a:tailEnd/>
            </a:ln>
            <a:effectLst/>
          </p:spPr>
          <p:txBody>
            <a:bodyPr>
              <a:spAutoFit/>
            </a:bodyPr>
            <a:lstStyle/>
            <a:p>
              <a:pPr algn="ctr">
                <a:spcBef>
                  <a:spcPct val="50000"/>
                </a:spcBef>
              </a:pPr>
              <a:r>
                <a:rPr lang="fr-BE"/>
                <a:t>Gaussian</a:t>
              </a:r>
              <a:endParaRPr lang="en-GB"/>
            </a:p>
          </p:txBody>
        </p:sp>
        <p:sp>
          <p:nvSpPr>
            <p:cNvPr id="81" name="Arc 62"/>
            <p:cNvSpPr>
              <a:spLocks/>
            </p:cNvSpPr>
            <p:nvPr/>
          </p:nvSpPr>
          <p:spPr bwMode="auto">
            <a:xfrm flipV="1">
              <a:off x="3984" y="3216"/>
              <a:ext cx="550" cy="240"/>
            </a:xfrm>
            <a:custGeom>
              <a:avLst/>
              <a:gdLst>
                <a:gd name="G0" fmla="+- 854 0 0"/>
                <a:gd name="G1" fmla="+- 21600 0 0"/>
                <a:gd name="G2" fmla="+- 21600 0 0"/>
                <a:gd name="T0" fmla="*/ 0 w 22454"/>
                <a:gd name="T1" fmla="*/ 17 h 21600"/>
                <a:gd name="T2" fmla="*/ 22454 w 22454"/>
                <a:gd name="T3" fmla="*/ 21600 h 21600"/>
                <a:gd name="T4" fmla="*/ 854 w 22454"/>
                <a:gd name="T5" fmla="*/ 21600 h 21600"/>
              </a:gdLst>
              <a:ahLst/>
              <a:cxnLst>
                <a:cxn ang="0">
                  <a:pos x="T0" y="T1"/>
                </a:cxn>
                <a:cxn ang="0">
                  <a:pos x="T2" y="T3"/>
                </a:cxn>
                <a:cxn ang="0">
                  <a:pos x="T4" y="T5"/>
                </a:cxn>
              </a:cxnLst>
              <a:rect l="0" t="0" r="r" b="b"/>
              <a:pathLst>
                <a:path w="22454" h="21600" fill="none" extrusionOk="0">
                  <a:moveTo>
                    <a:pt x="-1" y="16"/>
                  </a:moveTo>
                  <a:cubicBezTo>
                    <a:pt x="284" y="5"/>
                    <a:pt x="569" y="-1"/>
                    <a:pt x="854" y="0"/>
                  </a:cubicBezTo>
                  <a:cubicBezTo>
                    <a:pt x="12783" y="0"/>
                    <a:pt x="22454" y="9670"/>
                    <a:pt x="22454" y="21600"/>
                  </a:cubicBezTo>
                </a:path>
                <a:path w="22454" h="21600" stroke="0" extrusionOk="0">
                  <a:moveTo>
                    <a:pt x="-1" y="16"/>
                  </a:moveTo>
                  <a:cubicBezTo>
                    <a:pt x="284" y="5"/>
                    <a:pt x="569" y="-1"/>
                    <a:pt x="854" y="0"/>
                  </a:cubicBezTo>
                  <a:cubicBezTo>
                    <a:pt x="12783" y="0"/>
                    <a:pt x="22454" y="9670"/>
                    <a:pt x="22454" y="21600"/>
                  </a:cubicBezTo>
                  <a:lnTo>
                    <a:pt x="854" y="21600"/>
                  </a:lnTo>
                  <a:close/>
                </a:path>
              </a:pathLst>
            </a:custGeom>
            <a:noFill/>
            <a:ln w="31750">
              <a:solidFill>
                <a:srgbClr val="FF0000"/>
              </a:solidFill>
              <a:miter lim="800000"/>
              <a:headEnd/>
              <a:tailEnd/>
            </a:ln>
            <a:effectLst/>
          </p:spPr>
          <p:txBody>
            <a:bodyPr wrap="none" anchor="ctr"/>
            <a:lstStyle/>
            <a:p>
              <a:endParaRPr lang="en-GB"/>
            </a:p>
          </p:txBody>
        </p:sp>
        <p:sp>
          <p:nvSpPr>
            <p:cNvPr id="82" name="Arc 63"/>
            <p:cNvSpPr>
              <a:spLocks/>
            </p:cNvSpPr>
            <p:nvPr/>
          </p:nvSpPr>
          <p:spPr bwMode="auto">
            <a:xfrm flipH="1">
              <a:off x="4535" y="2880"/>
              <a:ext cx="721" cy="336"/>
            </a:xfrm>
            <a:custGeom>
              <a:avLst/>
              <a:gdLst>
                <a:gd name="G0" fmla="+- 321 0 0"/>
                <a:gd name="G1" fmla="+- 21600 0 0"/>
                <a:gd name="G2" fmla="+- 21600 0 0"/>
                <a:gd name="T0" fmla="*/ 0 w 21921"/>
                <a:gd name="T1" fmla="*/ 2 h 21600"/>
                <a:gd name="T2" fmla="*/ 21921 w 21921"/>
                <a:gd name="T3" fmla="*/ 21600 h 21600"/>
                <a:gd name="T4" fmla="*/ 321 w 21921"/>
                <a:gd name="T5" fmla="*/ 21600 h 21600"/>
              </a:gdLst>
              <a:ahLst/>
              <a:cxnLst>
                <a:cxn ang="0">
                  <a:pos x="T0" y="T1"/>
                </a:cxn>
                <a:cxn ang="0">
                  <a:pos x="T2" y="T3"/>
                </a:cxn>
                <a:cxn ang="0">
                  <a:pos x="T4" y="T5"/>
                </a:cxn>
              </a:cxnLst>
              <a:rect l="0" t="0" r="r" b="b"/>
              <a:pathLst>
                <a:path w="21921" h="21600" fill="none" extrusionOk="0">
                  <a:moveTo>
                    <a:pt x="0" y="2"/>
                  </a:moveTo>
                  <a:cubicBezTo>
                    <a:pt x="106" y="0"/>
                    <a:pt x="213" y="-1"/>
                    <a:pt x="321" y="0"/>
                  </a:cubicBezTo>
                  <a:cubicBezTo>
                    <a:pt x="12250" y="0"/>
                    <a:pt x="21921" y="9670"/>
                    <a:pt x="21921" y="21600"/>
                  </a:cubicBezTo>
                </a:path>
                <a:path w="21921" h="21600" stroke="0" extrusionOk="0">
                  <a:moveTo>
                    <a:pt x="0" y="2"/>
                  </a:moveTo>
                  <a:cubicBezTo>
                    <a:pt x="106" y="0"/>
                    <a:pt x="213" y="-1"/>
                    <a:pt x="321" y="0"/>
                  </a:cubicBezTo>
                  <a:cubicBezTo>
                    <a:pt x="12250" y="0"/>
                    <a:pt x="21921" y="9670"/>
                    <a:pt x="21921" y="21600"/>
                  </a:cubicBezTo>
                  <a:lnTo>
                    <a:pt x="321" y="21600"/>
                  </a:lnTo>
                  <a:close/>
                </a:path>
              </a:pathLst>
            </a:custGeom>
            <a:noFill/>
            <a:ln w="31750">
              <a:solidFill>
                <a:srgbClr val="FF0000"/>
              </a:solidFill>
              <a:miter lim="800000"/>
              <a:headEnd/>
              <a:tailEnd/>
            </a:ln>
            <a:effectLst/>
          </p:spPr>
          <p:txBody>
            <a:bodyPr wrap="none" anchor="ctr"/>
            <a:lstStyle/>
            <a:p>
              <a:endParaRPr lang="en-GB"/>
            </a:p>
          </p:txBody>
        </p:sp>
        <p:sp>
          <p:nvSpPr>
            <p:cNvPr id="83" name="Text Box 64"/>
            <p:cNvSpPr txBox="1">
              <a:spLocks noChangeArrowheads="1"/>
            </p:cNvSpPr>
            <p:nvPr/>
          </p:nvSpPr>
          <p:spPr bwMode="auto">
            <a:xfrm>
              <a:off x="4460" y="3408"/>
              <a:ext cx="196" cy="231"/>
            </a:xfrm>
            <a:prstGeom prst="rect">
              <a:avLst/>
            </a:prstGeom>
            <a:noFill/>
            <a:ln w="9525">
              <a:noFill/>
              <a:miter lim="800000"/>
              <a:headEnd/>
              <a:tailEnd/>
            </a:ln>
            <a:effectLst/>
          </p:spPr>
          <p:txBody>
            <a:bodyPr wrap="none">
              <a:spAutoFit/>
            </a:bodyPr>
            <a:lstStyle/>
            <a:p>
              <a:r>
                <a:rPr lang="fr-BE" sz="1800"/>
                <a:t>S</a:t>
              </a:r>
              <a:endParaRPr lang="en-GB" sz="180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ppt_x"/>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500" fill="hold"/>
                                        <p:tgtEl>
                                          <p:spTgt spid="37"/>
                                        </p:tgtEl>
                                        <p:attrNameLst>
                                          <p:attrName>ppt_x</p:attrName>
                                        </p:attrNameLst>
                                      </p:cBhvr>
                                      <p:tavLst>
                                        <p:tav tm="0">
                                          <p:val>
                                            <p:strVal val="#ppt_x"/>
                                          </p:val>
                                        </p:tav>
                                        <p:tav tm="100000">
                                          <p:val>
                                            <p:strVal val="#ppt_x"/>
                                          </p:val>
                                        </p:tav>
                                      </p:tavLst>
                                    </p:anim>
                                    <p:anim calcmode="lin" valueType="num">
                                      <p:cBhvr additive="base">
                                        <p:cTn id="13" dur="500" fill="hold"/>
                                        <p:tgtEl>
                                          <p:spTgt spid="37"/>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ppt_x"/>
                                          </p:val>
                                        </p:tav>
                                        <p:tav tm="100000">
                                          <p:val>
                                            <p:strVal val="#ppt_x"/>
                                          </p:val>
                                        </p:tav>
                                      </p:tavLst>
                                    </p:anim>
                                    <p:anim calcmode="lin" valueType="num">
                                      <p:cBhvr additive="base">
                                        <p:cTn id="18" dur="500" fill="hold"/>
                                        <p:tgtEl>
                                          <p:spTgt spid="46"/>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66"/>
                                        </p:tgtEl>
                                        <p:attrNameLst>
                                          <p:attrName>style.visibility</p:attrName>
                                        </p:attrNameLst>
                                      </p:cBhvr>
                                      <p:to>
                                        <p:strVal val="visible"/>
                                      </p:to>
                                    </p:set>
                                    <p:anim calcmode="lin" valueType="num">
                                      <p:cBhvr additive="base">
                                        <p:cTn id="27" dur="500" fill="hold"/>
                                        <p:tgtEl>
                                          <p:spTgt spid="66"/>
                                        </p:tgtEl>
                                        <p:attrNameLst>
                                          <p:attrName>ppt_x</p:attrName>
                                        </p:attrNameLst>
                                      </p:cBhvr>
                                      <p:tavLst>
                                        <p:tav tm="0">
                                          <p:val>
                                            <p:strVal val="#ppt_x"/>
                                          </p:val>
                                        </p:tav>
                                        <p:tav tm="100000">
                                          <p:val>
                                            <p:strVal val="#ppt_x"/>
                                          </p:val>
                                        </p:tav>
                                      </p:tavLst>
                                    </p:anim>
                                    <p:anim calcmode="lin" valueType="num">
                                      <p:cBhvr additive="base">
                                        <p:cTn id="28" dur="500" fill="hold"/>
                                        <p:tgtEl>
                                          <p:spTgt spid="66"/>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nodeType="afterEffect">
                                  <p:stCondLst>
                                    <p:cond delay="0"/>
                                  </p:stCondLst>
                                  <p:childTnLst>
                                    <p:set>
                                      <p:cBhvr>
                                        <p:cTn id="31" dur="1" fill="hold">
                                          <p:stCondLst>
                                            <p:cond delay="0"/>
                                          </p:stCondLst>
                                        </p:cTn>
                                        <p:tgtEl>
                                          <p:spTgt spid="76"/>
                                        </p:tgtEl>
                                        <p:attrNameLst>
                                          <p:attrName>style.visibility</p:attrName>
                                        </p:attrNameLst>
                                      </p:cBhvr>
                                      <p:to>
                                        <p:strVal val="visible"/>
                                      </p:to>
                                    </p:set>
                                    <p:anim calcmode="lin" valueType="num">
                                      <p:cBhvr additive="base">
                                        <p:cTn id="32" dur="500" fill="hold"/>
                                        <p:tgtEl>
                                          <p:spTgt spid="76"/>
                                        </p:tgtEl>
                                        <p:attrNameLst>
                                          <p:attrName>ppt_x</p:attrName>
                                        </p:attrNameLst>
                                      </p:cBhvr>
                                      <p:tavLst>
                                        <p:tav tm="0">
                                          <p:val>
                                            <p:strVal val="#ppt_x"/>
                                          </p:val>
                                        </p:tav>
                                        <p:tav tm="100000">
                                          <p:val>
                                            <p:strVal val="#ppt_x"/>
                                          </p:val>
                                        </p:tav>
                                      </p:tavLst>
                                    </p:anim>
                                    <p:anim calcmode="lin" valueType="num">
                                      <p:cBhvr additive="base">
                                        <p:cTn id="33" dur="50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TextBox 60"/>
          <p:cNvSpPr txBox="1"/>
          <p:nvPr/>
        </p:nvSpPr>
        <p:spPr>
          <a:xfrm>
            <a:off x="1447800" y="838200"/>
            <a:ext cx="5562600" cy="523220"/>
          </a:xfrm>
          <a:prstGeom prst="rect">
            <a:avLst/>
          </a:prstGeom>
          <a:noFill/>
        </p:spPr>
        <p:txBody>
          <a:bodyPr wrap="square" rtlCol="0">
            <a:spAutoFit/>
          </a:bodyPr>
          <a:lstStyle/>
          <a:p>
            <a:pPr algn="ctr"/>
            <a:r>
              <a:rPr lang="sr-Latn-RS" sz="2800" b="1" dirty="0" smtClean="0">
                <a:solidFill>
                  <a:srgbClr val="0033CC"/>
                </a:solidFill>
              </a:rPr>
              <a:t>Linear preference function</a:t>
            </a:r>
            <a:endParaRPr lang="en-GB" sz="2800" b="1" dirty="0">
              <a:solidFill>
                <a:srgbClr val="0033CC"/>
              </a:solidFill>
            </a:endParaRPr>
          </a:p>
        </p:txBody>
      </p:sp>
      <p:sp>
        <p:nvSpPr>
          <p:cNvPr id="68" name="Rectangle 67"/>
          <p:cNvSpPr/>
          <p:nvPr/>
        </p:nvSpPr>
        <p:spPr>
          <a:xfrm>
            <a:off x="1676400" y="5410200"/>
            <a:ext cx="6019800" cy="646331"/>
          </a:xfrm>
          <a:prstGeom prst="rect">
            <a:avLst/>
          </a:prstGeom>
        </p:spPr>
        <p:txBody>
          <a:bodyPr wrap="square">
            <a:spAutoFit/>
          </a:bodyPr>
          <a:lstStyle/>
          <a:p>
            <a:pPr lvl="0" algn="just" fontAlgn="base">
              <a:spcBef>
                <a:spcPct val="0"/>
              </a:spcBef>
              <a:spcAft>
                <a:spcPct val="0"/>
              </a:spcAft>
            </a:pPr>
            <a:r>
              <a:rPr lang="en-US" dirty="0" smtClean="0">
                <a:latin typeface="Calibri" pitchFamily="34" charset="0"/>
                <a:ea typeface="Times New Roman" pitchFamily="18" charset="0"/>
                <a:cs typeface="Calibri" pitchFamily="34" charset="0"/>
              </a:rPr>
              <a:t>This preference function serves to transform deviations into preference score between 0 and 1</a:t>
            </a:r>
            <a:r>
              <a:rPr lang="sr-Latn-RS" dirty="0" smtClean="0">
                <a:latin typeface="Calibri" pitchFamily="34" charset="0"/>
                <a:ea typeface="Times New Roman" pitchFamily="18" charset="0"/>
                <a:cs typeface="Calibri" pitchFamily="34" charset="0"/>
              </a:rPr>
              <a:t>.</a:t>
            </a:r>
          </a:p>
        </p:txBody>
      </p:sp>
      <p:sp>
        <p:nvSpPr>
          <p:cNvPr id="70" name="Rectangle 69"/>
          <p:cNvSpPr/>
          <p:nvPr/>
        </p:nvSpPr>
        <p:spPr>
          <a:xfrm>
            <a:off x="2085728" y="4784451"/>
            <a:ext cx="300082" cy="369332"/>
          </a:xfrm>
          <a:prstGeom prst="rect">
            <a:avLst/>
          </a:prstGeom>
        </p:spPr>
        <p:txBody>
          <a:bodyPr wrap="none">
            <a:spAutoFit/>
          </a:bodyPr>
          <a:lstStyle/>
          <a:p>
            <a:r>
              <a:rPr lang="sr-Latn-RS" b="1" dirty="0" smtClean="0">
                <a:solidFill>
                  <a:schemeClr val="hlink"/>
                </a:solidFill>
                <a:latin typeface="Times New Roman" pitchFamily="18" charset="0"/>
              </a:rPr>
              <a:t>0</a:t>
            </a:r>
            <a:endParaRPr lang="en-GB" b="1" dirty="0">
              <a:solidFill>
                <a:schemeClr val="hlink"/>
              </a:solidFill>
              <a:latin typeface="Times New Roman" pitchFamily="18" charset="0"/>
            </a:endParaRPr>
          </a:p>
        </p:txBody>
      </p:sp>
      <p:grpSp>
        <p:nvGrpSpPr>
          <p:cNvPr id="20" name="Group 61"/>
          <p:cNvGrpSpPr>
            <a:grpSpLocks/>
          </p:cNvGrpSpPr>
          <p:nvPr/>
        </p:nvGrpSpPr>
        <p:grpSpPr bwMode="auto">
          <a:xfrm>
            <a:off x="2191284" y="1524001"/>
            <a:ext cx="4209516" cy="4231326"/>
            <a:chOff x="2208" y="2688"/>
            <a:chExt cx="1536" cy="1248"/>
          </a:xfrm>
        </p:grpSpPr>
        <p:sp>
          <p:nvSpPr>
            <p:cNvPr id="21" name="Rectangle 6"/>
            <p:cNvSpPr>
              <a:spLocks noChangeArrowheads="1"/>
            </p:cNvSpPr>
            <p:nvPr/>
          </p:nvSpPr>
          <p:spPr bwMode="auto">
            <a:xfrm>
              <a:off x="2208" y="2688"/>
              <a:ext cx="1536" cy="960"/>
            </a:xfrm>
            <a:prstGeom prst="rect">
              <a:avLst/>
            </a:prstGeom>
            <a:solidFill>
              <a:srgbClr val="DDDDDD"/>
            </a:solidFill>
            <a:ln w="9525">
              <a:solidFill>
                <a:schemeClr val="tx1"/>
              </a:solidFill>
              <a:miter lim="800000"/>
              <a:headEnd/>
              <a:tailEnd/>
            </a:ln>
            <a:effectLst/>
          </p:spPr>
          <p:txBody>
            <a:bodyPr wrap="none" anchor="ctr"/>
            <a:lstStyle/>
            <a:p>
              <a:endParaRPr lang="en-GB"/>
            </a:p>
          </p:txBody>
        </p:sp>
        <p:sp>
          <p:nvSpPr>
            <p:cNvPr id="22" name="Line 29"/>
            <p:cNvSpPr>
              <a:spLocks noChangeShapeType="1"/>
            </p:cNvSpPr>
            <p:nvPr/>
          </p:nvSpPr>
          <p:spPr bwMode="auto">
            <a:xfrm>
              <a:off x="2304" y="3456"/>
              <a:ext cx="1344" cy="0"/>
            </a:xfrm>
            <a:prstGeom prst="line">
              <a:avLst/>
            </a:prstGeom>
            <a:noFill/>
            <a:ln w="9525">
              <a:solidFill>
                <a:schemeClr val="tx1"/>
              </a:solidFill>
              <a:miter lim="800000"/>
              <a:headEnd/>
              <a:tailEnd type="triangle" w="med" len="med"/>
            </a:ln>
            <a:effectLst/>
          </p:spPr>
          <p:txBody>
            <a:bodyPr wrap="none"/>
            <a:lstStyle/>
            <a:p>
              <a:endParaRPr lang="en-GB"/>
            </a:p>
          </p:txBody>
        </p:sp>
        <p:sp>
          <p:nvSpPr>
            <p:cNvPr id="31" name="Line 30"/>
            <p:cNvSpPr>
              <a:spLocks noChangeShapeType="1"/>
            </p:cNvSpPr>
            <p:nvPr/>
          </p:nvSpPr>
          <p:spPr bwMode="auto">
            <a:xfrm flipV="1">
              <a:off x="2304" y="2784"/>
              <a:ext cx="0" cy="672"/>
            </a:xfrm>
            <a:prstGeom prst="line">
              <a:avLst/>
            </a:prstGeom>
            <a:noFill/>
            <a:ln w="9525">
              <a:solidFill>
                <a:schemeClr val="tx1"/>
              </a:solidFill>
              <a:miter lim="800000"/>
              <a:headEnd/>
              <a:tailEnd type="triangle" w="med" len="med"/>
            </a:ln>
            <a:effectLst/>
          </p:spPr>
          <p:txBody>
            <a:bodyPr wrap="none"/>
            <a:lstStyle/>
            <a:p>
              <a:endParaRPr lang="en-GB"/>
            </a:p>
          </p:txBody>
        </p:sp>
        <p:sp>
          <p:nvSpPr>
            <p:cNvPr id="32" name="Line 31"/>
            <p:cNvSpPr>
              <a:spLocks noChangeShapeType="1"/>
            </p:cNvSpPr>
            <p:nvPr/>
          </p:nvSpPr>
          <p:spPr bwMode="auto">
            <a:xfrm flipV="1">
              <a:off x="2592" y="2880"/>
              <a:ext cx="480" cy="576"/>
            </a:xfrm>
            <a:prstGeom prst="line">
              <a:avLst/>
            </a:prstGeom>
            <a:noFill/>
            <a:ln w="38100">
              <a:solidFill>
                <a:srgbClr val="FF0000"/>
              </a:solidFill>
              <a:miter lim="800000"/>
              <a:headEnd/>
              <a:tailEnd/>
            </a:ln>
            <a:effectLst/>
          </p:spPr>
          <p:txBody>
            <a:bodyPr wrap="none"/>
            <a:lstStyle/>
            <a:p>
              <a:endParaRPr lang="en-GB"/>
            </a:p>
          </p:txBody>
        </p:sp>
        <p:sp>
          <p:nvSpPr>
            <p:cNvPr id="33" name="Line 32"/>
            <p:cNvSpPr>
              <a:spLocks noChangeShapeType="1"/>
            </p:cNvSpPr>
            <p:nvPr/>
          </p:nvSpPr>
          <p:spPr bwMode="auto">
            <a:xfrm>
              <a:off x="3072" y="2880"/>
              <a:ext cx="528" cy="0"/>
            </a:xfrm>
            <a:prstGeom prst="line">
              <a:avLst/>
            </a:prstGeom>
            <a:noFill/>
            <a:ln w="38100">
              <a:solidFill>
                <a:srgbClr val="FF0000"/>
              </a:solidFill>
              <a:miter lim="800000"/>
              <a:headEnd/>
              <a:tailEnd/>
            </a:ln>
            <a:effectLst/>
          </p:spPr>
          <p:txBody>
            <a:bodyPr wrap="none"/>
            <a:lstStyle/>
            <a:p>
              <a:endParaRPr lang="en-GB"/>
            </a:p>
          </p:txBody>
        </p:sp>
        <p:sp>
          <p:nvSpPr>
            <p:cNvPr id="34" name="Line 41"/>
            <p:cNvSpPr>
              <a:spLocks noChangeShapeType="1"/>
            </p:cNvSpPr>
            <p:nvPr/>
          </p:nvSpPr>
          <p:spPr bwMode="auto">
            <a:xfrm flipV="1">
              <a:off x="2304" y="3456"/>
              <a:ext cx="288" cy="0"/>
            </a:xfrm>
            <a:prstGeom prst="line">
              <a:avLst/>
            </a:prstGeom>
            <a:noFill/>
            <a:ln w="38100">
              <a:solidFill>
                <a:srgbClr val="FF0000"/>
              </a:solidFill>
              <a:miter lim="800000"/>
              <a:headEnd/>
              <a:tailEnd/>
            </a:ln>
            <a:effectLst/>
          </p:spPr>
          <p:txBody>
            <a:bodyPr wrap="none"/>
            <a:lstStyle/>
            <a:p>
              <a:endParaRPr lang="en-GB"/>
            </a:p>
          </p:txBody>
        </p:sp>
        <p:sp>
          <p:nvSpPr>
            <p:cNvPr id="35" name="Text Box 47"/>
            <p:cNvSpPr txBox="1">
              <a:spLocks noChangeArrowheads="1"/>
            </p:cNvSpPr>
            <p:nvPr/>
          </p:nvSpPr>
          <p:spPr bwMode="auto">
            <a:xfrm>
              <a:off x="2256" y="3648"/>
              <a:ext cx="1440" cy="288"/>
            </a:xfrm>
            <a:prstGeom prst="rect">
              <a:avLst/>
            </a:prstGeom>
            <a:noFill/>
            <a:ln w="9525">
              <a:noFill/>
              <a:miter lim="800000"/>
              <a:headEnd/>
              <a:tailEnd/>
            </a:ln>
            <a:effectLst/>
          </p:spPr>
          <p:txBody>
            <a:bodyPr>
              <a:spAutoFit/>
            </a:bodyPr>
            <a:lstStyle/>
            <a:p>
              <a:pPr algn="ctr">
                <a:spcBef>
                  <a:spcPct val="50000"/>
                </a:spcBef>
              </a:pPr>
              <a:r>
                <a:rPr lang="fr-BE"/>
                <a:t>Linear</a:t>
              </a:r>
              <a:endParaRPr lang="en-GB"/>
            </a:p>
          </p:txBody>
        </p:sp>
        <p:sp>
          <p:nvSpPr>
            <p:cNvPr id="36" name="Text Box 53"/>
            <p:cNvSpPr txBox="1">
              <a:spLocks noChangeArrowheads="1"/>
            </p:cNvSpPr>
            <p:nvPr/>
          </p:nvSpPr>
          <p:spPr bwMode="auto">
            <a:xfrm>
              <a:off x="2521" y="3497"/>
              <a:ext cx="164" cy="109"/>
            </a:xfrm>
            <a:prstGeom prst="rect">
              <a:avLst/>
            </a:prstGeom>
            <a:noFill/>
            <a:ln w="9525">
              <a:noFill/>
              <a:miter lim="800000"/>
              <a:headEnd/>
              <a:tailEnd/>
            </a:ln>
            <a:effectLst/>
          </p:spPr>
          <p:txBody>
            <a:bodyPr wrap="square">
              <a:spAutoFit/>
            </a:bodyPr>
            <a:lstStyle/>
            <a:p>
              <a:r>
                <a:rPr lang="fr-BE" sz="1800" dirty="0"/>
                <a:t>Q</a:t>
              </a:r>
              <a:endParaRPr lang="en-GB" sz="1800" dirty="0"/>
            </a:p>
          </p:txBody>
        </p:sp>
        <p:sp>
          <p:nvSpPr>
            <p:cNvPr id="37" name="Text Box 56"/>
            <p:cNvSpPr txBox="1">
              <a:spLocks noChangeArrowheads="1"/>
            </p:cNvSpPr>
            <p:nvPr/>
          </p:nvSpPr>
          <p:spPr bwMode="auto">
            <a:xfrm>
              <a:off x="2993" y="3497"/>
              <a:ext cx="101" cy="109"/>
            </a:xfrm>
            <a:prstGeom prst="rect">
              <a:avLst/>
            </a:prstGeom>
            <a:noFill/>
            <a:ln w="9525">
              <a:noFill/>
              <a:miter lim="800000"/>
              <a:headEnd/>
              <a:tailEnd/>
            </a:ln>
            <a:effectLst/>
          </p:spPr>
          <p:txBody>
            <a:bodyPr wrap="square">
              <a:spAutoFit/>
            </a:bodyPr>
            <a:lstStyle/>
            <a:p>
              <a:r>
                <a:rPr lang="fr-BE" sz="1800" dirty="0"/>
                <a:t>P</a:t>
              </a:r>
              <a:endParaRPr lang="en-GB" sz="1800" dirty="0"/>
            </a:p>
          </p:txBody>
        </p:sp>
      </p:grpSp>
      <p:sp>
        <p:nvSpPr>
          <p:cNvPr id="39" name="TextBox 38"/>
          <p:cNvSpPr txBox="1"/>
          <p:nvPr/>
        </p:nvSpPr>
        <p:spPr>
          <a:xfrm>
            <a:off x="2743200" y="1676400"/>
            <a:ext cx="1524000" cy="646331"/>
          </a:xfrm>
          <a:prstGeom prst="rect">
            <a:avLst/>
          </a:prstGeom>
          <a:noFill/>
        </p:spPr>
        <p:txBody>
          <a:bodyPr wrap="square" rtlCol="0">
            <a:spAutoFit/>
          </a:bodyPr>
          <a:lstStyle/>
          <a:p>
            <a:r>
              <a:rPr lang="en-GB" dirty="0" smtClean="0"/>
              <a:t>P</a:t>
            </a:r>
            <a:r>
              <a:rPr lang="sr-Latn-RS" dirty="0" smtClean="0"/>
              <a:t>reference score</a:t>
            </a:r>
            <a:endParaRPr lang="en-GB" dirty="0"/>
          </a:p>
        </p:txBody>
      </p:sp>
      <p:sp>
        <p:nvSpPr>
          <p:cNvPr id="40" name="Line 21"/>
          <p:cNvSpPr>
            <a:spLocks noChangeShapeType="1"/>
          </p:cNvSpPr>
          <p:nvPr/>
        </p:nvSpPr>
        <p:spPr bwMode="auto">
          <a:xfrm flipV="1">
            <a:off x="3962400" y="3072207"/>
            <a:ext cx="0" cy="1066800"/>
          </a:xfrm>
          <a:prstGeom prst="line">
            <a:avLst/>
          </a:prstGeom>
          <a:noFill/>
          <a:ln w="38100">
            <a:solidFill>
              <a:schemeClr val="hlink"/>
            </a:solidFill>
            <a:prstDash val="dash"/>
            <a:round/>
            <a:headEnd/>
            <a:tailEnd type="triangle" w="med" len="med"/>
          </a:ln>
          <a:effectLst/>
        </p:spPr>
        <p:txBody>
          <a:bodyPr wrap="none"/>
          <a:lstStyle/>
          <a:p>
            <a:endParaRPr lang="en-GB"/>
          </a:p>
        </p:txBody>
      </p:sp>
      <p:sp>
        <p:nvSpPr>
          <p:cNvPr id="42" name="Line 22"/>
          <p:cNvSpPr>
            <a:spLocks noChangeShapeType="1"/>
          </p:cNvSpPr>
          <p:nvPr/>
        </p:nvSpPr>
        <p:spPr bwMode="auto">
          <a:xfrm flipH="1" flipV="1">
            <a:off x="2392991" y="3034857"/>
            <a:ext cx="1533999" cy="37350"/>
          </a:xfrm>
          <a:prstGeom prst="line">
            <a:avLst/>
          </a:prstGeom>
          <a:noFill/>
          <a:ln w="38100">
            <a:solidFill>
              <a:schemeClr val="hlink"/>
            </a:solidFill>
            <a:prstDash val="dash"/>
            <a:round/>
            <a:headEnd/>
            <a:tailEnd type="triangle" w="med" len="med"/>
          </a:ln>
          <a:effectLst/>
        </p:spPr>
        <p:txBody>
          <a:bodyPr wrap="none"/>
          <a:lstStyle/>
          <a:p>
            <a:endParaRPr lang="en-GB"/>
          </a:p>
        </p:txBody>
      </p:sp>
      <p:sp>
        <p:nvSpPr>
          <p:cNvPr id="43" name="Rectangle 42"/>
          <p:cNvSpPr/>
          <p:nvPr/>
        </p:nvSpPr>
        <p:spPr>
          <a:xfrm>
            <a:off x="2434500" y="1976816"/>
            <a:ext cx="291117" cy="369332"/>
          </a:xfrm>
          <a:prstGeom prst="rect">
            <a:avLst/>
          </a:prstGeom>
        </p:spPr>
        <p:txBody>
          <a:bodyPr wrap="square">
            <a:spAutoFit/>
          </a:bodyPr>
          <a:lstStyle/>
          <a:p>
            <a:r>
              <a:rPr lang="sr-Latn-RS" b="1" dirty="0" smtClean="0">
                <a:solidFill>
                  <a:schemeClr val="hlink"/>
                </a:solidFill>
                <a:latin typeface="Times New Roman" pitchFamily="18" charset="0"/>
              </a:rPr>
              <a:t>1</a:t>
            </a:r>
            <a:endParaRPr lang="en-GB" b="1" dirty="0">
              <a:solidFill>
                <a:schemeClr val="hlink"/>
              </a:solidFill>
              <a:latin typeface="Times New Roman" pitchFamily="18" charset="0"/>
            </a:endParaRPr>
          </a:p>
        </p:txBody>
      </p:sp>
      <p:sp>
        <p:nvSpPr>
          <p:cNvPr id="47" name="Text Box 23"/>
          <p:cNvSpPr txBox="1">
            <a:spLocks noChangeArrowheads="1"/>
          </p:cNvSpPr>
          <p:nvPr/>
        </p:nvSpPr>
        <p:spPr bwMode="auto">
          <a:xfrm>
            <a:off x="3683568" y="4268675"/>
            <a:ext cx="768159" cy="369332"/>
          </a:xfrm>
          <a:prstGeom prst="rect">
            <a:avLst/>
          </a:prstGeom>
          <a:noFill/>
          <a:ln w="9525">
            <a:noFill/>
            <a:miter lim="800000"/>
            <a:headEnd/>
            <a:tailEnd/>
          </a:ln>
          <a:effectLst/>
        </p:spPr>
        <p:txBody>
          <a:bodyPr wrap="none">
            <a:spAutoFit/>
          </a:bodyPr>
          <a:lstStyle/>
          <a:p>
            <a:r>
              <a:rPr lang="sr-Latn-RS" b="1" dirty="0">
                <a:solidFill>
                  <a:schemeClr val="hlink"/>
                </a:solidFill>
                <a:latin typeface="Times New Roman" pitchFamily="18" charset="0"/>
              </a:rPr>
              <a:t>d</a:t>
            </a:r>
            <a:r>
              <a:rPr lang="sr-Latn-RS" b="1" dirty="0" smtClean="0">
                <a:solidFill>
                  <a:schemeClr val="hlink"/>
                </a:solidFill>
                <a:latin typeface="Times New Roman" pitchFamily="18" charset="0"/>
              </a:rPr>
              <a:t>(a,b)</a:t>
            </a:r>
            <a:endParaRPr lang="en-GB" b="1" dirty="0">
              <a:solidFill>
                <a:schemeClr val="hlink"/>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wipe(down)">
                                      <p:cBhvr>
                                        <p:cTn id="13" dur="500"/>
                                        <p:tgtEl>
                                          <p:spTgt spid="40"/>
                                        </p:tgtEl>
                                      </p:cBhvr>
                                    </p:animEffect>
                                  </p:childTnLst>
                                </p:cTn>
                              </p:par>
                            </p:childTnLst>
                          </p:cTn>
                        </p:par>
                        <p:par>
                          <p:cTn id="14" fill="hold">
                            <p:stCondLst>
                              <p:cond delay="500"/>
                            </p:stCondLst>
                            <p:childTnLst>
                              <p:par>
                                <p:cTn id="15" presetID="22" presetClass="entr" presetSubtype="2" fill="hold" grpId="0" nodeType="after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wipe(right)">
                                      <p:cBhvr>
                                        <p:cTn id="17" dur="500"/>
                                        <p:tgtEl>
                                          <p:spTgt spid="42"/>
                                        </p:tgtEl>
                                      </p:cBhvr>
                                    </p:animEffect>
                                  </p:childTnLst>
                                </p:cTn>
                              </p:par>
                            </p:childTnLst>
                          </p:cTn>
                        </p:par>
                      </p:childTnLst>
                    </p:cTn>
                  </p:par>
                  <p:par>
                    <p:cTn id="18" fill="hold">
                      <p:stCondLst>
                        <p:cond delay="indefinite"/>
                      </p:stCondLst>
                      <p:childTnLst>
                        <p:par>
                          <p:cTn id="19" fill="hold">
                            <p:stCondLst>
                              <p:cond delay="0"/>
                            </p:stCondLst>
                            <p:childTnLst>
                              <p:par>
                                <p:cTn id="20" presetID="15" presetClass="entr" presetSubtype="0" fill="hold" grpId="0" nodeType="click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000" fill="hold"/>
                                        <p:tgtEl>
                                          <p:spTgt spid="47"/>
                                        </p:tgtEl>
                                        <p:attrNameLst>
                                          <p:attrName>ppt_w</p:attrName>
                                        </p:attrNameLst>
                                      </p:cBhvr>
                                      <p:tavLst>
                                        <p:tav tm="0">
                                          <p:val>
                                            <p:fltVal val="0"/>
                                          </p:val>
                                        </p:tav>
                                        <p:tav tm="100000">
                                          <p:val>
                                            <p:strVal val="#ppt_w"/>
                                          </p:val>
                                        </p:tav>
                                      </p:tavLst>
                                    </p:anim>
                                    <p:anim calcmode="lin" valueType="num">
                                      <p:cBhvr>
                                        <p:cTn id="23" dur="1000" fill="hold"/>
                                        <p:tgtEl>
                                          <p:spTgt spid="47"/>
                                        </p:tgtEl>
                                        <p:attrNameLst>
                                          <p:attrName>ppt_h</p:attrName>
                                        </p:attrNameLst>
                                      </p:cBhvr>
                                      <p:tavLst>
                                        <p:tav tm="0">
                                          <p:val>
                                            <p:fltVal val="0"/>
                                          </p:val>
                                        </p:tav>
                                        <p:tav tm="100000">
                                          <p:val>
                                            <p:strVal val="#ppt_h"/>
                                          </p:val>
                                        </p:tav>
                                      </p:tavLst>
                                    </p:anim>
                                    <p:anim calcmode="lin" valueType="num">
                                      <p:cBhvr>
                                        <p:cTn id="24" dur="1000" fill="hold"/>
                                        <p:tgtEl>
                                          <p:spTgt spid="47"/>
                                        </p:tgtEl>
                                        <p:attrNameLst>
                                          <p:attrName>ppt_x</p:attrName>
                                        </p:attrNameLst>
                                      </p:cBhvr>
                                      <p:tavLst>
                                        <p:tav tm="0" fmla="#ppt_x+(cos(-2*pi*(1-$))*-#ppt_x-sin(-2*pi*(1-$))*(1-#ppt_y))*(1-$)">
                                          <p:val>
                                            <p:fltVal val="0"/>
                                          </p:val>
                                        </p:tav>
                                        <p:tav tm="100000">
                                          <p:val>
                                            <p:fltVal val="1"/>
                                          </p:val>
                                        </p:tav>
                                      </p:tavLst>
                                    </p:anim>
                                    <p:anim calcmode="lin" valueType="num">
                                      <p:cBhvr>
                                        <p:cTn id="25" dur="1000" fill="hold"/>
                                        <p:tgtEl>
                                          <p:spTgt spid="4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2" grpId="0" animBg="1"/>
      <p:bldP spid="47"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066800" y="914400"/>
            <a:ext cx="7772400" cy="5632311"/>
          </a:xfrm>
          <a:prstGeom prst="rect">
            <a:avLst/>
          </a:prstGeom>
        </p:spPr>
        <p:txBody>
          <a:bodyPr wrap="square">
            <a:spAutoFit/>
          </a:bodyPr>
          <a:lstStyle/>
          <a:p>
            <a:pPr lvl="0" algn="just" eaLnBrk="0" fontAlgn="base" hangingPunct="0">
              <a:spcBef>
                <a:spcPct val="0"/>
              </a:spcBef>
              <a:spcAft>
                <a:spcPct val="0"/>
              </a:spcAft>
            </a:pPr>
            <a:r>
              <a:rPr lang="sr-Latn-RS" sz="2000" dirty="0" smtClean="0"/>
              <a:t>4. </a:t>
            </a:r>
            <a:r>
              <a:rPr lang="en-US" sz="2000" dirty="0" smtClean="0"/>
              <a:t>Calculate </a:t>
            </a:r>
            <a:r>
              <a:rPr lang="en-US" sz="2000" dirty="0"/>
              <a:t>global preference index </a:t>
            </a:r>
            <a:r>
              <a:rPr lang="el-GR" sz="2000" dirty="0">
                <a:solidFill>
                  <a:srgbClr val="0033CC"/>
                </a:solidFill>
              </a:rPr>
              <a:t>π</a:t>
            </a:r>
            <a:r>
              <a:rPr lang="sr-Latn-RS" sz="2000" dirty="0">
                <a:solidFill>
                  <a:srgbClr val="0033CC"/>
                </a:solidFill>
              </a:rPr>
              <a:t>(a,b</a:t>
            </a:r>
            <a:r>
              <a:rPr lang="sr-Latn-RS" sz="2000" dirty="0" smtClean="0">
                <a:solidFill>
                  <a:srgbClr val="0033CC"/>
                </a:solidFill>
              </a:rPr>
              <a:t>)</a:t>
            </a:r>
          </a:p>
          <a:p>
            <a:pPr marL="342900" lvl="0" indent="-342900" algn="just" eaLnBrk="0" fontAlgn="base" hangingPunct="0">
              <a:spcBef>
                <a:spcPct val="0"/>
              </a:spcBef>
              <a:spcAft>
                <a:spcPct val="0"/>
              </a:spcAft>
              <a:buFont typeface="Arial" panose="020B0604020202020204" pitchFamily="34" charset="0"/>
              <a:buChar char="•"/>
            </a:pPr>
            <a:r>
              <a:rPr lang="sr-Latn-RS" sz="2000" dirty="0">
                <a:solidFill>
                  <a:srgbClr val="0033CC"/>
                </a:solidFill>
              </a:rPr>
              <a:t>u</a:t>
            </a:r>
            <a:r>
              <a:rPr lang="sr-Latn-RS" sz="2000" dirty="0" smtClean="0">
                <a:solidFill>
                  <a:srgbClr val="0033CC"/>
                </a:solidFill>
              </a:rPr>
              <a:t>sing criterion weights and preference function</a:t>
            </a:r>
          </a:p>
          <a:p>
            <a:pPr marL="342900" lvl="0" indent="-342900" algn="just" eaLnBrk="0" fontAlgn="base" hangingPunct="0">
              <a:spcBef>
                <a:spcPct val="0"/>
              </a:spcBef>
              <a:spcAft>
                <a:spcPct val="0"/>
              </a:spcAft>
              <a:buFont typeface="Arial" panose="020B0604020202020204" pitchFamily="34" charset="0"/>
              <a:buChar char="•"/>
            </a:pPr>
            <a:r>
              <a:rPr lang="sr-Latn-RS" sz="2000" dirty="0">
                <a:solidFill>
                  <a:srgbClr val="0033CC"/>
                </a:solidFill>
              </a:rPr>
              <a:t>h</a:t>
            </a:r>
            <a:r>
              <a:rPr lang="sr-Latn-RS" sz="2000" dirty="0" smtClean="0">
                <a:solidFill>
                  <a:srgbClr val="0033CC"/>
                </a:solidFill>
              </a:rPr>
              <a:t>igher preference index=higher the strenght of the preference a over b</a:t>
            </a:r>
          </a:p>
          <a:p>
            <a:pPr lvl="0" algn="just" eaLnBrk="0" fontAlgn="base" hangingPunct="0">
              <a:spcBef>
                <a:spcPct val="0"/>
              </a:spcBef>
              <a:spcAft>
                <a:spcPct val="0"/>
              </a:spcAft>
            </a:pPr>
            <a:endParaRPr lang="sr-Latn-RS" sz="2000" dirty="0">
              <a:solidFill>
                <a:srgbClr val="0033CC"/>
              </a:solidFill>
            </a:endParaRPr>
          </a:p>
          <a:p>
            <a:pPr lvl="0" algn="just" eaLnBrk="0" fontAlgn="base" hangingPunct="0">
              <a:spcBef>
                <a:spcPct val="0"/>
              </a:spcBef>
              <a:spcAft>
                <a:spcPct val="0"/>
              </a:spcAft>
            </a:pPr>
            <a:r>
              <a:rPr lang="sr-Latn-RS" sz="2000" dirty="0" smtClean="0"/>
              <a:t>5. </a:t>
            </a:r>
            <a:r>
              <a:rPr lang="en-US" sz="2000" dirty="0" smtClean="0"/>
              <a:t>Calculate </a:t>
            </a:r>
            <a:r>
              <a:rPr lang="en-US" sz="2000" dirty="0"/>
              <a:t>positive outranking flow </a:t>
            </a:r>
            <a:r>
              <a:rPr lang="en-US" sz="2000" dirty="0">
                <a:solidFill>
                  <a:srgbClr val="0033CC"/>
                </a:solidFill>
              </a:rPr>
              <a:t>ϕ</a:t>
            </a:r>
            <a:r>
              <a:rPr lang="en-US" sz="2000" baseline="30000" dirty="0">
                <a:solidFill>
                  <a:srgbClr val="0033CC"/>
                </a:solidFill>
              </a:rPr>
              <a:t>+</a:t>
            </a:r>
            <a:r>
              <a:rPr lang="en-US" sz="2000" dirty="0">
                <a:solidFill>
                  <a:srgbClr val="0033CC"/>
                </a:solidFill>
              </a:rPr>
              <a:t>(a) </a:t>
            </a:r>
            <a:r>
              <a:rPr lang="en-US" sz="2000" dirty="0"/>
              <a:t>and</a:t>
            </a:r>
            <a:r>
              <a:rPr lang="sr-Latn-RS" sz="2000" dirty="0"/>
              <a:t> </a:t>
            </a:r>
            <a:r>
              <a:rPr lang="en-US" sz="2000" dirty="0"/>
              <a:t>negative outranking flow</a:t>
            </a:r>
            <a:r>
              <a:rPr lang="en-US" sz="2000" dirty="0">
                <a:solidFill>
                  <a:srgbClr val="0033CC"/>
                </a:solidFill>
              </a:rPr>
              <a:t> ϕ</a:t>
            </a:r>
            <a:r>
              <a:rPr lang="en-US" sz="2000" baseline="30000" dirty="0">
                <a:solidFill>
                  <a:srgbClr val="0033CC"/>
                </a:solidFill>
              </a:rPr>
              <a:t>-</a:t>
            </a:r>
            <a:r>
              <a:rPr lang="en-US" sz="2000" dirty="0">
                <a:solidFill>
                  <a:srgbClr val="0033CC"/>
                </a:solidFill>
              </a:rPr>
              <a:t>(a</a:t>
            </a:r>
            <a:r>
              <a:rPr lang="en-US" sz="2000" dirty="0"/>
              <a:t>)</a:t>
            </a:r>
            <a:r>
              <a:rPr lang="sr-Latn-RS" sz="2000" dirty="0"/>
              <a:t> </a:t>
            </a:r>
            <a:endParaRPr lang="sr-Latn-RS" sz="2000" dirty="0" smtClean="0"/>
          </a:p>
          <a:p>
            <a:pPr lvl="0" algn="just" eaLnBrk="0" fontAlgn="base" hangingPunct="0">
              <a:spcBef>
                <a:spcPct val="0"/>
              </a:spcBef>
              <a:spcAft>
                <a:spcPct val="0"/>
              </a:spcAft>
            </a:pPr>
            <a:endParaRPr lang="sr-Latn-RS" sz="2000" dirty="0"/>
          </a:p>
          <a:p>
            <a:pPr lvl="0" algn="just" eaLnBrk="0" fontAlgn="base" hangingPunct="0">
              <a:spcBef>
                <a:spcPct val="0"/>
              </a:spcBef>
              <a:spcAft>
                <a:spcPct val="0"/>
              </a:spcAft>
            </a:pPr>
            <a:endParaRPr lang="sr-Latn-RS" sz="2000" dirty="0" smtClean="0"/>
          </a:p>
          <a:p>
            <a:pPr lvl="0" algn="just" eaLnBrk="0" fontAlgn="base" hangingPunct="0">
              <a:spcBef>
                <a:spcPct val="0"/>
              </a:spcBef>
              <a:spcAft>
                <a:spcPct val="0"/>
              </a:spcAft>
            </a:pPr>
            <a:endParaRPr lang="sr-Latn-RS" sz="2000" dirty="0"/>
          </a:p>
          <a:p>
            <a:pPr lvl="0" algn="just" eaLnBrk="0" fontAlgn="base" hangingPunct="0">
              <a:spcBef>
                <a:spcPct val="0"/>
              </a:spcBef>
              <a:spcAft>
                <a:spcPct val="0"/>
              </a:spcAft>
            </a:pPr>
            <a:endParaRPr lang="sr-Latn-RS" sz="2000" dirty="0" smtClean="0"/>
          </a:p>
          <a:p>
            <a:pPr lvl="0" algn="just" eaLnBrk="0" fontAlgn="base" hangingPunct="0">
              <a:spcBef>
                <a:spcPct val="0"/>
              </a:spcBef>
              <a:spcAft>
                <a:spcPct val="0"/>
              </a:spcAft>
            </a:pPr>
            <a:endParaRPr lang="sr-Latn-RS" sz="2000" dirty="0" smtClean="0"/>
          </a:p>
          <a:p>
            <a:pPr lvl="0" algn="just" eaLnBrk="0" fontAlgn="base" hangingPunct="0">
              <a:spcBef>
                <a:spcPct val="0"/>
              </a:spcBef>
              <a:spcAft>
                <a:spcPct val="0"/>
              </a:spcAft>
            </a:pPr>
            <a:endParaRPr lang="sr-Latn-RS" sz="2000" dirty="0"/>
          </a:p>
          <a:p>
            <a:pPr lvl="0" algn="just" eaLnBrk="0" fontAlgn="base" hangingPunct="0">
              <a:spcBef>
                <a:spcPct val="0"/>
              </a:spcBef>
              <a:spcAft>
                <a:spcPct val="0"/>
              </a:spcAft>
            </a:pPr>
            <a:endParaRPr lang="sr-Latn-RS" sz="2000" dirty="0" smtClean="0"/>
          </a:p>
          <a:p>
            <a:pPr lvl="0" algn="just" eaLnBrk="0" fontAlgn="base" hangingPunct="0">
              <a:spcBef>
                <a:spcPct val="0"/>
              </a:spcBef>
              <a:spcAft>
                <a:spcPct val="0"/>
              </a:spcAft>
            </a:pPr>
            <a:endParaRPr lang="sr-Latn-RS" sz="2000" dirty="0"/>
          </a:p>
          <a:p>
            <a:pPr lvl="0" algn="just" eaLnBrk="0" fontAlgn="base" hangingPunct="0">
              <a:spcBef>
                <a:spcPct val="0"/>
              </a:spcBef>
              <a:spcAft>
                <a:spcPct val="0"/>
              </a:spcAft>
            </a:pPr>
            <a:endParaRPr lang="sr-Latn-RS" sz="2000" dirty="0"/>
          </a:p>
          <a:p>
            <a:pPr algn="just" eaLnBrk="0" fontAlgn="base" hangingPunct="0">
              <a:spcBef>
                <a:spcPct val="0"/>
              </a:spcBef>
              <a:spcAft>
                <a:spcPct val="0"/>
              </a:spcAft>
            </a:pPr>
            <a:r>
              <a:rPr lang="sr-Latn-RS" sz="2000" dirty="0" smtClean="0"/>
              <a:t>6. </a:t>
            </a:r>
            <a:r>
              <a:rPr lang="en-US" sz="2000" dirty="0" smtClean="0"/>
              <a:t>Calculate </a:t>
            </a:r>
            <a:r>
              <a:rPr lang="en-US" sz="2000" dirty="0"/>
              <a:t>net outranking flow </a:t>
            </a:r>
            <a:r>
              <a:rPr lang="en-US" sz="2000" dirty="0">
                <a:solidFill>
                  <a:srgbClr val="0033CC"/>
                </a:solidFill>
              </a:rPr>
              <a:t>ϕ(a</a:t>
            </a:r>
            <a:r>
              <a:rPr lang="en-US" sz="2000" dirty="0" smtClean="0">
                <a:solidFill>
                  <a:srgbClr val="0033CC"/>
                </a:solidFill>
              </a:rPr>
              <a:t>)</a:t>
            </a:r>
            <a:endParaRPr lang="sr-Latn-RS" sz="2000" dirty="0" smtClean="0">
              <a:solidFill>
                <a:srgbClr val="0033CC"/>
              </a:solidFill>
            </a:endParaRPr>
          </a:p>
          <a:p>
            <a:pPr algn="just" eaLnBrk="0" fontAlgn="base" hangingPunct="0">
              <a:spcBef>
                <a:spcPct val="0"/>
              </a:spcBef>
              <a:spcAft>
                <a:spcPct val="0"/>
              </a:spcAft>
            </a:pPr>
            <a:r>
              <a:rPr lang="sr-Latn-RS" sz="2000" dirty="0">
                <a:solidFill>
                  <a:srgbClr val="0033CC"/>
                </a:solidFill>
              </a:rPr>
              <a:t>d</a:t>
            </a:r>
            <a:r>
              <a:rPr lang="sr-Latn-RS" sz="2000" dirty="0" smtClean="0">
                <a:solidFill>
                  <a:srgbClr val="0033CC"/>
                </a:solidFill>
              </a:rPr>
              <a:t>ifference between positive and negative outranking flow</a:t>
            </a:r>
            <a:endParaRPr lang="sr-Latn-RS" sz="2000" dirty="0">
              <a:solidFill>
                <a:srgbClr val="0033CC"/>
              </a:solidFill>
            </a:endParaRPr>
          </a:p>
        </p:txBody>
      </p:sp>
      <p:grpSp>
        <p:nvGrpSpPr>
          <p:cNvPr id="8" name="Group 16"/>
          <p:cNvGrpSpPr>
            <a:grpSpLocks/>
          </p:cNvGrpSpPr>
          <p:nvPr/>
        </p:nvGrpSpPr>
        <p:grpSpPr bwMode="auto">
          <a:xfrm>
            <a:off x="2667000" y="3505200"/>
            <a:ext cx="457200" cy="474663"/>
            <a:chOff x="5088" y="277"/>
            <a:chExt cx="288" cy="299"/>
          </a:xfrm>
        </p:grpSpPr>
        <p:sp>
          <p:nvSpPr>
            <p:cNvPr id="9" name="Oval 14"/>
            <p:cNvSpPr>
              <a:spLocks noChangeArrowheads="1"/>
            </p:cNvSpPr>
            <p:nvPr/>
          </p:nvSpPr>
          <p:spPr bwMode="auto">
            <a:xfrm>
              <a:off x="5088" y="288"/>
              <a:ext cx="288" cy="288"/>
            </a:xfrm>
            <a:prstGeom prst="ellipse">
              <a:avLst/>
            </a:prstGeom>
            <a:solidFill>
              <a:schemeClr val="bg1"/>
            </a:solidFill>
            <a:ln w="31750">
              <a:solidFill>
                <a:schemeClr val="tx1"/>
              </a:solidFill>
              <a:miter lim="800000"/>
              <a:headEnd/>
              <a:tailEnd/>
            </a:ln>
            <a:effectLst/>
          </p:spPr>
          <p:txBody>
            <a:bodyPr wrap="none" anchor="ctr"/>
            <a:lstStyle/>
            <a:p>
              <a:endParaRPr lang="en-GB"/>
            </a:p>
          </p:txBody>
        </p:sp>
        <p:sp>
          <p:nvSpPr>
            <p:cNvPr id="10" name="Text Box 12"/>
            <p:cNvSpPr txBox="1">
              <a:spLocks noChangeArrowheads="1"/>
            </p:cNvSpPr>
            <p:nvPr/>
          </p:nvSpPr>
          <p:spPr bwMode="auto">
            <a:xfrm>
              <a:off x="5110" y="277"/>
              <a:ext cx="250" cy="288"/>
            </a:xfrm>
            <a:prstGeom prst="rect">
              <a:avLst/>
            </a:prstGeom>
            <a:noFill/>
            <a:ln w="9525">
              <a:noFill/>
              <a:miter lim="800000"/>
              <a:headEnd/>
              <a:tailEnd/>
            </a:ln>
            <a:effectLst/>
          </p:spPr>
          <p:txBody>
            <a:bodyPr>
              <a:spAutoFit/>
            </a:bodyPr>
            <a:lstStyle/>
            <a:p>
              <a:r>
                <a:rPr lang="fr-BE" i="1">
                  <a:latin typeface="Times New Roman" pitchFamily="18" charset="0"/>
                </a:rPr>
                <a:t>b</a:t>
              </a:r>
              <a:endParaRPr lang="en-GB" i="1">
                <a:latin typeface="Times New Roman" pitchFamily="18" charset="0"/>
              </a:endParaRPr>
            </a:p>
          </p:txBody>
        </p:sp>
      </p:grpSp>
      <p:sp>
        <p:nvSpPr>
          <p:cNvPr id="11" name="Line 17"/>
          <p:cNvSpPr>
            <a:spLocks noChangeShapeType="1"/>
          </p:cNvSpPr>
          <p:nvPr/>
        </p:nvSpPr>
        <p:spPr bwMode="auto">
          <a:xfrm flipV="1">
            <a:off x="1676400" y="3962400"/>
            <a:ext cx="914400" cy="762000"/>
          </a:xfrm>
          <a:prstGeom prst="line">
            <a:avLst/>
          </a:prstGeom>
          <a:noFill/>
          <a:ln w="63500">
            <a:solidFill>
              <a:schemeClr val="tx1"/>
            </a:solidFill>
            <a:miter lim="800000"/>
            <a:headEnd/>
            <a:tailEnd type="triangle" w="med" len="med"/>
          </a:ln>
          <a:effectLst/>
        </p:spPr>
        <p:txBody>
          <a:bodyPr wrap="none"/>
          <a:lstStyle/>
          <a:p>
            <a:endParaRPr lang="en-GB"/>
          </a:p>
        </p:txBody>
      </p:sp>
      <p:sp>
        <p:nvSpPr>
          <p:cNvPr id="12" name="Line 18"/>
          <p:cNvSpPr>
            <a:spLocks noChangeShapeType="1"/>
          </p:cNvSpPr>
          <p:nvPr/>
        </p:nvSpPr>
        <p:spPr bwMode="auto">
          <a:xfrm flipV="1">
            <a:off x="1752600" y="4343400"/>
            <a:ext cx="1066800" cy="533400"/>
          </a:xfrm>
          <a:prstGeom prst="line">
            <a:avLst/>
          </a:prstGeom>
          <a:noFill/>
          <a:ln w="63500">
            <a:solidFill>
              <a:schemeClr val="tx1"/>
            </a:solidFill>
            <a:miter lim="800000"/>
            <a:headEnd/>
            <a:tailEnd type="triangle" w="med" len="med"/>
          </a:ln>
          <a:effectLst/>
        </p:spPr>
        <p:txBody>
          <a:bodyPr wrap="none"/>
          <a:lstStyle/>
          <a:p>
            <a:endParaRPr lang="en-GB"/>
          </a:p>
        </p:txBody>
      </p:sp>
      <p:sp>
        <p:nvSpPr>
          <p:cNvPr id="13" name="Line 20"/>
          <p:cNvSpPr>
            <a:spLocks noChangeShapeType="1"/>
          </p:cNvSpPr>
          <p:nvPr/>
        </p:nvSpPr>
        <p:spPr bwMode="auto">
          <a:xfrm flipV="1">
            <a:off x="1524000" y="3657600"/>
            <a:ext cx="685800" cy="990600"/>
          </a:xfrm>
          <a:prstGeom prst="line">
            <a:avLst/>
          </a:prstGeom>
          <a:noFill/>
          <a:ln w="63500">
            <a:solidFill>
              <a:schemeClr val="tx1"/>
            </a:solidFill>
            <a:miter lim="800000"/>
            <a:headEnd/>
            <a:tailEnd type="triangle" w="med" len="med"/>
          </a:ln>
          <a:effectLst/>
        </p:spPr>
        <p:txBody>
          <a:bodyPr wrap="none"/>
          <a:lstStyle/>
          <a:p>
            <a:endParaRPr lang="en-GB"/>
          </a:p>
        </p:txBody>
      </p:sp>
      <p:sp>
        <p:nvSpPr>
          <p:cNvPr id="14" name="Line 21"/>
          <p:cNvSpPr>
            <a:spLocks noChangeShapeType="1"/>
          </p:cNvSpPr>
          <p:nvPr/>
        </p:nvSpPr>
        <p:spPr bwMode="auto">
          <a:xfrm flipV="1">
            <a:off x="1371600" y="3505200"/>
            <a:ext cx="457200" cy="1066800"/>
          </a:xfrm>
          <a:prstGeom prst="line">
            <a:avLst/>
          </a:prstGeom>
          <a:noFill/>
          <a:ln w="63500">
            <a:solidFill>
              <a:schemeClr val="tx1"/>
            </a:solidFill>
            <a:miter lim="800000"/>
            <a:headEnd/>
            <a:tailEnd type="triangle" w="med" len="med"/>
          </a:ln>
          <a:effectLst/>
        </p:spPr>
        <p:txBody>
          <a:bodyPr wrap="none"/>
          <a:lstStyle/>
          <a:p>
            <a:endParaRPr lang="en-GB"/>
          </a:p>
        </p:txBody>
      </p:sp>
      <p:graphicFrame>
        <p:nvGraphicFramePr>
          <p:cNvPr id="15" name="Object 24"/>
          <p:cNvGraphicFramePr>
            <a:graphicFrameLocks noChangeAspect="1"/>
          </p:cNvGraphicFramePr>
          <p:nvPr>
            <p:extLst>
              <p:ext uri="{D42A27DB-BD31-4B8C-83A1-F6EECF244321}">
                <p14:modId xmlns:p14="http://schemas.microsoft.com/office/powerpoint/2010/main" val="468568301"/>
              </p:ext>
            </p:extLst>
          </p:nvPr>
        </p:nvGraphicFramePr>
        <p:xfrm>
          <a:off x="3517900" y="4038600"/>
          <a:ext cx="977900" cy="558800"/>
        </p:xfrm>
        <a:graphic>
          <a:graphicData uri="http://schemas.openxmlformats.org/presentationml/2006/ole">
            <mc:AlternateContent xmlns:mc="http://schemas.openxmlformats.org/markup-compatibility/2006">
              <mc:Choice xmlns:v="urn:schemas-microsoft-com:vml" Requires="v">
                <p:oleObj spid="_x0000_s3110" name="Equation" r:id="rId4" imgW="977900" imgH="558800" progId="">
                  <p:embed/>
                </p:oleObj>
              </mc:Choice>
              <mc:Fallback>
                <p:oleObj name="Equation" r:id="rId4" imgW="977900" imgH="558800" progId="">
                  <p:embed/>
                  <p:pic>
                    <p:nvPicPr>
                      <p:cNvPr id="0" name="Picture 2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17900" y="4038600"/>
                        <a:ext cx="977900" cy="558800"/>
                      </a:xfrm>
                      <a:prstGeom prst="rect">
                        <a:avLst/>
                      </a:prstGeom>
                      <a:solidFill>
                        <a:schemeClr val="bg1"/>
                      </a:solidFill>
                      <a:ln w="9525">
                        <a:solidFill>
                          <a:schemeClr val="tx1"/>
                        </a:solidFill>
                        <a:miter lim="800000"/>
                        <a:headEnd/>
                        <a:tailEnd/>
                      </a:ln>
                    </p:spPr>
                  </p:pic>
                </p:oleObj>
              </mc:Fallback>
            </mc:AlternateContent>
          </a:graphicData>
        </a:graphic>
      </p:graphicFrame>
      <p:grpSp>
        <p:nvGrpSpPr>
          <p:cNvPr id="16" name="Group 28"/>
          <p:cNvGrpSpPr>
            <a:grpSpLocks/>
          </p:cNvGrpSpPr>
          <p:nvPr/>
        </p:nvGrpSpPr>
        <p:grpSpPr bwMode="auto">
          <a:xfrm>
            <a:off x="6781800" y="3352800"/>
            <a:ext cx="457200" cy="474663"/>
            <a:chOff x="5088" y="277"/>
            <a:chExt cx="288" cy="299"/>
          </a:xfrm>
        </p:grpSpPr>
        <p:sp>
          <p:nvSpPr>
            <p:cNvPr id="17" name="Oval 29"/>
            <p:cNvSpPr>
              <a:spLocks noChangeArrowheads="1"/>
            </p:cNvSpPr>
            <p:nvPr/>
          </p:nvSpPr>
          <p:spPr bwMode="auto">
            <a:xfrm>
              <a:off x="5088" y="288"/>
              <a:ext cx="288" cy="288"/>
            </a:xfrm>
            <a:prstGeom prst="ellipse">
              <a:avLst/>
            </a:prstGeom>
            <a:solidFill>
              <a:schemeClr val="bg1"/>
            </a:solidFill>
            <a:ln w="31750">
              <a:solidFill>
                <a:schemeClr val="tx1"/>
              </a:solidFill>
              <a:miter lim="800000"/>
              <a:headEnd/>
              <a:tailEnd/>
            </a:ln>
            <a:effectLst/>
          </p:spPr>
          <p:txBody>
            <a:bodyPr wrap="none" anchor="ctr"/>
            <a:lstStyle/>
            <a:p>
              <a:endParaRPr lang="en-GB"/>
            </a:p>
          </p:txBody>
        </p:sp>
        <p:sp>
          <p:nvSpPr>
            <p:cNvPr id="18" name="Text Box 30"/>
            <p:cNvSpPr txBox="1">
              <a:spLocks noChangeArrowheads="1"/>
            </p:cNvSpPr>
            <p:nvPr/>
          </p:nvSpPr>
          <p:spPr bwMode="auto">
            <a:xfrm>
              <a:off x="5110" y="277"/>
              <a:ext cx="250" cy="288"/>
            </a:xfrm>
            <a:prstGeom prst="rect">
              <a:avLst/>
            </a:prstGeom>
            <a:noFill/>
            <a:ln w="9525">
              <a:noFill/>
              <a:miter lim="800000"/>
              <a:headEnd/>
              <a:tailEnd/>
            </a:ln>
            <a:effectLst/>
          </p:spPr>
          <p:txBody>
            <a:bodyPr>
              <a:spAutoFit/>
            </a:bodyPr>
            <a:lstStyle/>
            <a:p>
              <a:r>
                <a:rPr lang="fr-BE" i="1">
                  <a:latin typeface="Times New Roman" pitchFamily="18" charset="0"/>
                </a:rPr>
                <a:t>b</a:t>
              </a:r>
              <a:endParaRPr lang="en-GB" i="1">
                <a:latin typeface="Times New Roman" pitchFamily="18" charset="0"/>
              </a:endParaRPr>
            </a:p>
          </p:txBody>
        </p:sp>
      </p:grpSp>
      <p:sp>
        <p:nvSpPr>
          <p:cNvPr id="19" name="Line 31"/>
          <p:cNvSpPr>
            <a:spLocks noChangeShapeType="1"/>
          </p:cNvSpPr>
          <p:nvPr/>
        </p:nvSpPr>
        <p:spPr bwMode="auto">
          <a:xfrm flipV="1">
            <a:off x="5791200" y="3810000"/>
            <a:ext cx="914400" cy="762000"/>
          </a:xfrm>
          <a:prstGeom prst="line">
            <a:avLst/>
          </a:prstGeom>
          <a:noFill/>
          <a:ln w="63500">
            <a:solidFill>
              <a:schemeClr val="tx1"/>
            </a:solidFill>
            <a:miter lim="800000"/>
            <a:headEnd type="triangle" w="med" len="med"/>
            <a:tailEnd/>
          </a:ln>
          <a:effectLst/>
        </p:spPr>
        <p:txBody>
          <a:bodyPr wrap="none"/>
          <a:lstStyle/>
          <a:p>
            <a:endParaRPr lang="en-GB"/>
          </a:p>
        </p:txBody>
      </p:sp>
      <p:sp>
        <p:nvSpPr>
          <p:cNvPr id="20" name="Line 32"/>
          <p:cNvSpPr>
            <a:spLocks noChangeShapeType="1"/>
          </p:cNvSpPr>
          <p:nvPr/>
        </p:nvSpPr>
        <p:spPr bwMode="auto">
          <a:xfrm flipV="1">
            <a:off x="5867400" y="4191000"/>
            <a:ext cx="1066800" cy="533400"/>
          </a:xfrm>
          <a:prstGeom prst="line">
            <a:avLst/>
          </a:prstGeom>
          <a:noFill/>
          <a:ln w="63500">
            <a:solidFill>
              <a:schemeClr val="tx1"/>
            </a:solidFill>
            <a:miter lim="800000"/>
            <a:headEnd type="triangle" w="med" len="med"/>
            <a:tailEnd/>
          </a:ln>
          <a:effectLst/>
        </p:spPr>
        <p:txBody>
          <a:bodyPr wrap="none"/>
          <a:lstStyle/>
          <a:p>
            <a:endParaRPr lang="en-GB"/>
          </a:p>
        </p:txBody>
      </p:sp>
      <p:sp>
        <p:nvSpPr>
          <p:cNvPr id="21" name="Line 33"/>
          <p:cNvSpPr>
            <a:spLocks noChangeShapeType="1"/>
          </p:cNvSpPr>
          <p:nvPr/>
        </p:nvSpPr>
        <p:spPr bwMode="auto">
          <a:xfrm flipV="1">
            <a:off x="5867400" y="4572000"/>
            <a:ext cx="1219200" cy="304800"/>
          </a:xfrm>
          <a:prstGeom prst="line">
            <a:avLst/>
          </a:prstGeom>
          <a:noFill/>
          <a:ln w="63500">
            <a:solidFill>
              <a:schemeClr val="tx1"/>
            </a:solidFill>
            <a:miter lim="800000"/>
            <a:headEnd type="triangle" w="med" len="med"/>
            <a:tailEnd/>
          </a:ln>
          <a:effectLst/>
        </p:spPr>
        <p:txBody>
          <a:bodyPr wrap="none"/>
          <a:lstStyle/>
          <a:p>
            <a:endParaRPr lang="en-GB"/>
          </a:p>
        </p:txBody>
      </p:sp>
      <p:sp>
        <p:nvSpPr>
          <p:cNvPr id="22" name="Line 34"/>
          <p:cNvSpPr>
            <a:spLocks noChangeShapeType="1"/>
          </p:cNvSpPr>
          <p:nvPr/>
        </p:nvSpPr>
        <p:spPr bwMode="auto">
          <a:xfrm flipV="1">
            <a:off x="5638800" y="3505200"/>
            <a:ext cx="685800" cy="990600"/>
          </a:xfrm>
          <a:prstGeom prst="line">
            <a:avLst/>
          </a:prstGeom>
          <a:noFill/>
          <a:ln w="63500">
            <a:solidFill>
              <a:schemeClr val="tx1"/>
            </a:solidFill>
            <a:miter lim="800000"/>
            <a:headEnd type="triangle" w="med" len="med"/>
            <a:tailEnd/>
          </a:ln>
          <a:effectLst/>
        </p:spPr>
        <p:txBody>
          <a:bodyPr wrap="none"/>
          <a:lstStyle/>
          <a:p>
            <a:endParaRPr lang="en-GB"/>
          </a:p>
        </p:txBody>
      </p:sp>
      <p:sp>
        <p:nvSpPr>
          <p:cNvPr id="23" name="Line 35"/>
          <p:cNvSpPr>
            <a:spLocks noChangeShapeType="1"/>
          </p:cNvSpPr>
          <p:nvPr/>
        </p:nvSpPr>
        <p:spPr bwMode="auto">
          <a:xfrm flipV="1">
            <a:off x="5486400" y="3352800"/>
            <a:ext cx="457200" cy="1066800"/>
          </a:xfrm>
          <a:prstGeom prst="line">
            <a:avLst/>
          </a:prstGeom>
          <a:noFill/>
          <a:ln w="63500">
            <a:solidFill>
              <a:schemeClr val="tx1"/>
            </a:solidFill>
            <a:miter lim="800000"/>
            <a:headEnd type="triangle" w="med" len="med"/>
            <a:tailEnd/>
          </a:ln>
          <a:effectLst/>
        </p:spPr>
        <p:txBody>
          <a:bodyPr wrap="none"/>
          <a:lstStyle/>
          <a:p>
            <a:endParaRPr lang="en-GB"/>
          </a:p>
        </p:txBody>
      </p:sp>
      <p:graphicFrame>
        <p:nvGraphicFramePr>
          <p:cNvPr id="24" name="Object 36"/>
          <p:cNvGraphicFramePr>
            <a:graphicFrameLocks noChangeAspect="1"/>
          </p:cNvGraphicFramePr>
          <p:nvPr>
            <p:extLst>
              <p:ext uri="{D42A27DB-BD31-4B8C-83A1-F6EECF244321}">
                <p14:modId xmlns:p14="http://schemas.microsoft.com/office/powerpoint/2010/main" val="4168769840"/>
              </p:ext>
            </p:extLst>
          </p:nvPr>
        </p:nvGraphicFramePr>
        <p:xfrm>
          <a:off x="7632700" y="3886200"/>
          <a:ext cx="977900" cy="558800"/>
        </p:xfrm>
        <a:graphic>
          <a:graphicData uri="http://schemas.openxmlformats.org/presentationml/2006/ole">
            <mc:AlternateContent xmlns:mc="http://schemas.openxmlformats.org/markup-compatibility/2006">
              <mc:Choice xmlns:v="urn:schemas-microsoft-com:vml" Requires="v">
                <p:oleObj spid="_x0000_s3111" name="Equation" r:id="rId6" imgW="977900" imgH="558800" progId="">
                  <p:embed/>
                </p:oleObj>
              </mc:Choice>
              <mc:Fallback>
                <p:oleObj name="Equation" r:id="rId6" imgW="977900" imgH="558800" progId="">
                  <p:embed/>
                  <p:pic>
                    <p:nvPicPr>
                      <p:cNvPr id="0" name="Picture 2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32700" y="3886200"/>
                        <a:ext cx="977900" cy="558800"/>
                      </a:xfrm>
                      <a:prstGeom prst="rect">
                        <a:avLst/>
                      </a:prstGeom>
                      <a:solidFill>
                        <a:schemeClr val="bg1"/>
                      </a:solidFill>
                      <a:ln w="9525">
                        <a:solidFill>
                          <a:schemeClr val="tx1"/>
                        </a:solidFill>
                        <a:miter lim="800000"/>
                        <a:headEnd/>
                        <a:tailEnd/>
                      </a:ln>
                    </p:spPr>
                  </p:pic>
                </p:oleObj>
              </mc:Fallback>
            </mc:AlternateContent>
          </a:graphicData>
        </a:graphic>
      </p:graphicFrame>
      <p:grpSp>
        <p:nvGrpSpPr>
          <p:cNvPr id="25" name="Group 15"/>
          <p:cNvGrpSpPr>
            <a:grpSpLocks/>
          </p:cNvGrpSpPr>
          <p:nvPr/>
        </p:nvGrpSpPr>
        <p:grpSpPr bwMode="auto">
          <a:xfrm>
            <a:off x="1079916" y="4717256"/>
            <a:ext cx="457200" cy="487362"/>
            <a:chOff x="4416" y="173"/>
            <a:chExt cx="288" cy="307"/>
          </a:xfrm>
        </p:grpSpPr>
        <p:sp>
          <p:nvSpPr>
            <p:cNvPr id="26" name="Oval 13"/>
            <p:cNvSpPr>
              <a:spLocks noChangeArrowheads="1"/>
            </p:cNvSpPr>
            <p:nvPr/>
          </p:nvSpPr>
          <p:spPr bwMode="auto">
            <a:xfrm>
              <a:off x="4416" y="192"/>
              <a:ext cx="288" cy="288"/>
            </a:xfrm>
            <a:prstGeom prst="ellipse">
              <a:avLst/>
            </a:prstGeom>
            <a:solidFill>
              <a:schemeClr val="bg1"/>
            </a:solidFill>
            <a:ln w="31750">
              <a:solidFill>
                <a:schemeClr val="tx1"/>
              </a:solidFill>
              <a:miter lim="800000"/>
              <a:headEnd/>
              <a:tailEnd/>
            </a:ln>
            <a:effectLst/>
          </p:spPr>
          <p:txBody>
            <a:bodyPr wrap="none" anchor="ctr"/>
            <a:lstStyle/>
            <a:p>
              <a:endParaRPr lang="en-GB"/>
            </a:p>
          </p:txBody>
        </p:sp>
        <p:sp>
          <p:nvSpPr>
            <p:cNvPr id="27" name="Text Box 11"/>
            <p:cNvSpPr txBox="1">
              <a:spLocks noChangeArrowheads="1"/>
            </p:cNvSpPr>
            <p:nvPr/>
          </p:nvSpPr>
          <p:spPr bwMode="auto">
            <a:xfrm>
              <a:off x="4447" y="173"/>
              <a:ext cx="212" cy="288"/>
            </a:xfrm>
            <a:prstGeom prst="rect">
              <a:avLst/>
            </a:prstGeom>
            <a:noFill/>
            <a:ln w="9525">
              <a:noFill/>
              <a:miter lim="800000"/>
              <a:headEnd/>
              <a:tailEnd/>
            </a:ln>
            <a:effectLst/>
          </p:spPr>
          <p:txBody>
            <a:bodyPr wrap="none">
              <a:spAutoFit/>
            </a:bodyPr>
            <a:lstStyle/>
            <a:p>
              <a:r>
                <a:rPr lang="fr-BE" i="1">
                  <a:latin typeface="Times New Roman" pitchFamily="18" charset="0"/>
                </a:rPr>
                <a:t>a</a:t>
              </a:r>
              <a:endParaRPr lang="en-GB" i="1">
                <a:latin typeface="Times New Roman" pitchFamily="18" charset="0"/>
              </a:endParaRPr>
            </a:p>
          </p:txBody>
        </p:sp>
      </p:grpSp>
      <p:grpSp>
        <p:nvGrpSpPr>
          <p:cNvPr id="28" name="Group 25"/>
          <p:cNvGrpSpPr>
            <a:grpSpLocks/>
          </p:cNvGrpSpPr>
          <p:nvPr/>
        </p:nvGrpSpPr>
        <p:grpSpPr bwMode="auto">
          <a:xfrm>
            <a:off x="5194716" y="4564856"/>
            <a:ext cx="457200" cy="487362"/>
            <a:chOff x="4416" y="173"/>
            <a:chExt cx="288" cy="307"/>
          </a:xfrm>
        </p:grpSpPr>
        <p:sp>
          <p:nvSpPr>
            <p:cNvPr id="29" name="Oval 26"/>
            <p:cNvSpPr>
              <a:spLocks noChangeArrowheads="1"/>
            </p:cNvSpPr>
            <p:nvPr/>
          </p:nvSpPr>
          <p:spPr bwMode="auto">
            <a:xfrm>
              <a:off x="4416" y="192"/>
              <a:ext cx="288" cy="288"/>
            </a:xfrm>
            <a:prstGeom prst="ellipse">
              <a:avLst/>
            </a:prstGeom>
            <a:solidFill>
              <a:schemeClr val="bg1"/>
            </a:solidFill>
            <a:ln w="31750">
              <a:solidFill>
                <a:schemeClr val="tx1"/>
              </a:solidFill>
              <a:miter lim="800000"/>
              <a:headEnd/>
              <a:tailEnd/>
            </a:ln>
            <a:effectLst/>
          </p:spPr>
          <p:txBody>
            <a:bodyPr wrap="none" anchor="ctr"/>
            <a:lstStyle/>
            <a:p>
              <a:endParaRPr lang="en-GB"/>
            </a:p>
          </p:txBody>
        </p:sp>
        <p:sp>
          <p:nvSpPr>
            <p:cNvPr id="30" name="Text Box 27"/>
            <p:cNvSpPr txBox="1">
              <a:spLocks noChangeArrowheads="1"/>
            </p:cNvSpPr>
            <p:nvPr/>
          </p:nvSpPr>
          <p:spPr bwMode="auto">
            <a:xfrm>
              <a:off x="4447" y="173"/>
              <a:ext cx="212" cy="288"/>
            </a:xfrm>
            <a:prstGeom prst="rect">
              <a:avLst/>
            </a:prstGeom>
            <a:noFill/>
            <a:ln w="9525">
              <a:noFill/>
              <a:miter lim="800000"/>
              <a:headEnd/>
              <a:tailEnd/>
            </a:ln>
            <a:effectLst/>
          </p:spPr>
          <p:txBody>
            <a:bodyPr wrap="none">
              <a:spAutoFit/>
            </a:bodyPr>
            <a:lstStyle/>
            <a:p>
              <a:r>
                <a:rPr lang="fr-BE" i="1" dirty="0">
                  <a:latin typeface="Times New Roman" pitchFamily="18" charset="0"/>
                </a:rPr>
                <a:t>a</a:t>
              </a:r>
              <a:endParaRPr lang="en-GB" i="1" dirty="0">
                <a:latin typeface="Times New Roman" pitchFamily="18" charset="0"/>
              </a:endParaRPr>
            </a:p>
          </p:txBody>
        </p:sp>
      </p:grpSp>
    </p:spTree>
    <p:extLst>
      <p:ext uri="{BB962C8B-B14F-4D97-AF65-F5344CB8AC3E}">
        <p14:creationId xmlns:p14="http://schemas.microsoft.com/office/powerpoint/2010/main" val="4635548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2286000"/>
            <a:ext cx="8229600" cy="1371600"/>
          </a:xfrm>
        </p:spPr>
        <p:txBody>
          <a:bodyPr>
            <a:normAutofit/>
          </a:bodyPr>
          <a:lstStyle/>
          <a:p>
            <a:pPr marL="0">
              <a:spcBef>
                <a:spcPts val="0"/>
              </a:spcBef>
              <a:buNone/>
            </a:pPr>
            <a:r>
              <a:rPr lang="sr-Latn-RS" sz="2400" dirty="0" smtClean="0"/>
              <a:t>To rank delineated sub-watersheds in Topčiderska river </a:t>
            </a:r>
          </a:p>
          <a:p>
            <a:pPr marL="0">
              <a:spcBef>
                <a:spcPts val="0"/>
              </a:spcBef>
              <a:buNone/>
            </a:pPr>
            <a:r>
              <a:rPr lang="sr-Latn-RS" sz="2400" dirty="0" smtClean="0"/>
              <a:t>according to vulnerability to soil erosion using multi-</a:t>
            </a:r>
          </a:p>
          <a:p>
            <a:pPr marL="0">
              <a:spcBef>
                <a:spcPts val="0"/>
              </a:spcBef>
              <a:buNone/>
            </a:pPr>
            <a:r>
              <a:rPr lang="sr-Latn-RS" sz="2400" dirty="0" smtClean="0"/>
              <a:t>criteria decison </a:t>
            </a:r>
            <a:r>
              <a:rPr lang="sr-Latn-RS" sz="2400" dirty="0" smtClean="0"/>
              <a:t>analysis </a:t>
            </a:r>
            <a:r>
              <a:rPr lang="sr-Latn-RS" sz="2400" dirty="0" smtClean="0"/>
              <a:t>method – PROMETHEE II.</a:t>
            </a:r>
            <a:endParaRPr lang="en-GB" sz="2400" dirty="0"/>
          </a:p>
        </p:txBody>
      </p:sp>
      <p:sp>
        <p:nvSpPr>
          <p:cNvPr id="4" name="TextBox 3"/>
          <p:cNvSpPr txBox="1"/>
          <p:nvPr/>
        </p:nvSpPr>
        <p:spPr>
          <a:xfrm>
            <a:off x="685800" y="1219200"/>
            <a:ext cx="4114800" cy="707886"/>
          </a:xfrm>
          <a:prstGeom prst="rect">
            <a:avLst/>
          </a:prstGeom>
          <a:noFill/>
        </p:spPr>
        <p:txBody>
          <a:bodyPr wrap="square" rtlCol="0">
            <a:spAutoFit/>
          </a:bodyPr>
          <a:lstStyle/>
          <a:p>
            <a:pPr algn="ctr">
              <a:buNone/>
            </a:pPr>
            <a:r>
              <a:rPr lang="sr-Latn-RS" sz="4000" b="1" dirty="0" smtClean="0">
                <a:solidFill>
                  <a:srgbClr val="0033CC"/>
                </a:solidFill>
              </a:rPr>
              <a:t>Objective</a:t>
            </a:r>
            <a:endParaRPr lang="sr-Latn-RS" sz="4000"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cstate="print"/>
          <a:stretch>
            <a:fillRect/>
          </a:stretch>
        </p:blipFill>
        <p:spPr>
          <a:xfrm>
            <a:off x="304800" y="1352562"/>
            <a:ext cx="3962400" cy="5505438"/>
          </a:xfrm>
          <a:prstGeom prst="rect">
            <a:avLst/>
          </a:prstGeom>
        </p:spPr>
      </p:pic>
      <p:graphicFrame>
        <p:nvGraphicFramePr>
          <p:cNvPr id="13" name="Table 12"/>
          <p:cNvGraphicFramePr>
            <a:graphicFrameLocks noGrp="1"/>
          </p:cNvGraphicFramePr>
          <p:nvPr>
            <p:extLst>
              <p:ext uri="{D42A27DB-BD31-4B8C-83A1-F6EECF244321}">
                <p14:modId xmlns:p14="http://schemas.microsoft.com/office/powerpoint/2010/main" val="3908656083"/>
              </p:ext>
            </p:extLst>
          </p:nvPr>
        </p:nvGraphicFramePr>
        <p:xfrm>
          <a:off x="4419600" y="1828800"/>
          <a:ext cx="4121150" cy="3815461"/>
        </p:xfrm>
        <a:graphic>
          <a:graphicData uri="http://schemas.openxmlformats.org/drawingml/2006/table">
            <a:tbl>
              <a:tblPr firstRow="1" firstCol="1" bandRow="1">
                <a:tableStyleId>{5C22544A-7EE6-4342-B048-85BDC9FD1C3A}</a:tableStyleId>
              </a:tblPr>
              <a:tblGrid>
                <a:gridCol w="824230"/>
                <a:gridCol w="824230"/>
                <a:gridCol w="824230"/>
                <a:gridCol w="824230"/>
                <a:gridCol w="824230"/>
              </a:tblGrid>
              <a:tr h="0">
                <a:tc>
                  <a:txBody>
                    <a:bodyPr/>
                    <a:lstStyle/>
                    <a:p>
                      <a:pPr algn="ctr">
                        <a:lnSpc>
                          <a:spcPct val="107000"/>
                        </a:lnSpc>
                        <a:spcAft>
                          <a:spcPts val="0"/>
                        </a:spcAft>
                      </a:pPr>
                      <a:r>
                        <a:rPr lang="en-US" sz="1800" dirty="0">
                          <a:effectLst/>
                        </a:rPr>
                        <a:t>Rank</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800">
                          <a:effectLst/>
                        </a:rPr>
                        <a:t>action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800">
                          <a:effectLst/>
                        </a:rPr>
                        <a:t>Phi</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800">
                          <a:effectLst/>
                        </a:rPr>
                        <a:t>Phi+</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800">
                          <a:effectLst/>
                        </a:rPr>
                        <a:t>Phi-</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0">
                <a:tc>
                  <a:txBody>
                    <a:bodyPr/>
                    <a:lstStyle/>
                    <a:p>
                      <a:pPr algn="ctr">
                        <a:lnSpc>
                          <a:spcPct val="107000"/>
                        </a:lnSpc>
                        <a:spcAft>
                          <a:spcPts val="0"/>
                        </a:spcAft>
                      </a:pPr>
                      <a:r>
                        <a:rPr lang="en-US" sz="1800">
                          <a:effectLst/>
                        </a:rPr>
                        <a:t>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800" dirty="0">
                          <a:effectLst/>
                        </a:rPr>
                        <a:t>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800" dirty="0">
                          <a:effectLst/>
                        </a:rPr>
                        <a:t>0.4245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800" dirty="0">
                          <a:effectLst/>
                        </a:rPr>
                        <a:t>0.5129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800">
                          <a:effectLst/>
                        </a:rPr>
                        <a:t>0.0884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0">
                <a:tc>
                  <a:txBody>
                    <a:bodyPr/>
                    <a:lstStyle/>
                    <a:p>
                      <a:pPr algn="ctr">
                        <a:lnSpc>
                          <a:spcPct val="107000"/>
                        </a:lnSpc>
                        <a:spcAft>
                          <a:spcPts val="0"/>
                        </a:spcAft>
                      </a:pPr>
                      <a:r>
                        <a:rPr lang="en-US" sz="1800">
                          <a:effectLst/>
                        </a:rPr>
                        <a:t>2</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800" dirty="0">
                          <a:effectLst/>
                        </a:rPr>
                        <a:t>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800" dirty="0">
                          <a:effectLst/>
                        </a:rPr>
                        <a:t>0.3825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800" dirty="0">
                          <a:effectLst/>
                        </a:rPr>
                        <a:t>0.4515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800">
                          <a:effectLst/>
                        </a:rPr>
                        <a:t>0.0690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0">
                <a:tc>
                  <a:txBody>
                    <a:bodyPr/>
                    <a:lstStyle/>
                    <a:p>
                      <a:pPr algn="ctr">
                        <a:lnSpc>
                          <a:spcPct val="107000"/>
                        </a:lnSpc>
                        <a:spcAft>
                          <a:spcPts val="0"/>
                        </a:spcAft>
                      </a:pPr>
                      <a:r>
                        <a:rPr lang="en-US" sz="1800">
                          <a:effectLst/>
                        </a:rPr>
                        <a:t>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800">
                          <a:effectLst/>
                        </a:rPr>
                        <a:t>6</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800">
                          <a:effectLst/>
                        </a:rPr>
                        <a:t>0.2541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800" dirty="0">
                          <a:effectLst/>
                        </a:rPr>
                        <a:t>0.4120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800">
                          <a:effectLst/>
                        </a:rPr>
                        <a:t>0.1579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0">
                <a:tc>
                  <a:txBody>
                    <a:bodyPr/>
                    <a:lstStyle/>
                    <a:p>
                      <a:pPr algn="ctr">
                        <a:lnSpc>
                          <a:spcPct val="107000"/>
                        </a:lnSpc>
                        <a:spcAft>
                          <a:spcPts val="0"/>
                        </a:spcAft>
                      </a:pPr>
                      <a:r>
                        <a:rPr lang="en-US" sz="1800">
                          <a:effectLst/>
                        </a:rPr>
                        <a:t>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800">
                          <a:effectLst/>
                        </a:rPr>
                        <a:t>7</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800">
                          <a:effectLst/>
                        </a:rPr>
                        <a:t>0.2448</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800">
                          <a:effectLst/>
                        </a:rPr>
                        <a:t>0.4695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800" dirty="0">
                          <a:effectLst/>
                        </a:rPr>
                        <a:t>0.2248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0">
                <a:tc>
                  <a:txBody>
                    <a:bodyPr/>
                    <a:lstStyle/>
                    <a:p>
                      <a:pPr algn="ctr">
                        <a:lnSpc>
                          <a:spcPct val="107000"/>
                        </a:lnSpc>
                        <a:spcAft>
                          <a:spcPts val="0"/>
                        </a:spcAft>
                      </a:pPr>
                      <a:r>
                        <a:rPr lang="en-US" sz="1800">
                          <a:effectLst/>
                        </a:rPr>
                        <a:t>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800">
                          <a:effectLst/>
                        </a:rPr>
                        <a:t>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800">
                          <a:effectLst/>
                        </a:rPr>
                        <a:t>0.0948</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800">
                          <a:effectLst/>
                        </a:rPr>
                        <a:t>0.3262</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800" dirty="0">
                          <a:effectLst/>
                        </a:rPr>
                        <a:t>0.2314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0">
                <a:tc>
                  <a:txBody>
                    <a:bodyPr/>
                    <a:lstStyle/>
                    <a:p>
                      <a:pPr algn="ctr">
                        <a:lnSpc>
                          <a:spcPct val="107000"/>
                        </a:lnSpc>
                        <a:spcAft>
                          <a:spcPts val="0"/>
                        </a:spcAft>
                      </a:pPr>
                      <a:r>
                        <a:rPr lang="en-US" sz="1800">
                          <a:effectLst/>
                        </a:rPr>
                        <a:t>6</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800">
                          <a:effectLst/>
                        </a:rPr>
                        <a:t>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800">
                          <a:effectLst/>
                        </a:rPr>
                        <a:t>0.0614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800">
                          <a:effectLst/>
                        </a:rPr>
                        <a:t>0.2722</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800" dirty="0">
                          <a:effectLst/>
                        </a:rPr>
                        <a:t>0.2109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0">
                <a:tc>
                  <a:txBody>
                    <a:bodyPr/>
                    <a:lstStyle/>
                    <a:p>
                      <a:pPr algn="ctr">
                        <a:lnSpc>
                          <a:spcPct val="107000"/>
                        </a:lnSpc>
                        <a:spcAft>
                          <a:spcPts val="0"/>
                        </a:spcAft>
                      </a:pPr>
                      <a:r>
                        <a:rPr lang="en-US" sz="1800">
                          <a:effectLst/>
                        </a:rPr>
                        <a:t>7</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800">
                          <a:effectLst/>
                        </a:rPr>
                        <a:t>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800">
                          <a:effectLst/>
                        </a:rPr>
                        <a:t>-0.3571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800">
                          <a:effectLst/>
                        </a:rPr>
                        <a:t>0.1300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800" dirty="0">
                          <a:effectLst/>
                        </a:rPr>
                        <a:t>0.4871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0">
                <a:tc>
                  <a:txBody>
                    <a:bodyPr/>
                    <a:lstStyle/>
                    <a:p>
                      <a:pPr algn="ctr">
                        <a:lnSpc>
                          <a:spcPct val="107000"/>
                        </a:lnSpc>
                        <a:spcAft>
                          <a:spcPts val="0"/>
                        </a:spcAft>
                      </a:pPr>
                      <a:r>
                        <a:rPr lang="en-US" sz="1800">
                          <a:effectLst/>
                        </a:rPr>
                        <a:t>8</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800">
                          <a:effectLst/>
                        </a:rPr>
                        <a:t>2</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800">
                          <a:effectLst/>
                        </a:rPr>
                        <a:t>-0.4325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800">
                          <a:effectLst/>
                        </a:rPr>
                        <a:t>0.1464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800" dirty="0">
                          <a:effectLst/>
                        </a:rPr>
                        <a:t>0.5789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0">
                <a:tc>
                  <a:txBody>
                    <a:bodyPr/>
                    <a:lstStyle/>
                    <a:p>
                      <a:pPr algn="ctr">
                        <a:lnSpc>
                          <a:spcPct val="107000"/>
                        </a:lnSpc>
                        <a:spcAft>
                          <a:spcPts val="0"/>
                        </a:spcAft>
                      </a:pPr>
                      <a:r>
                        <a:rPr lang="en-US" sz="1800">
                          <a:effectLst/>
                        </a:rPr>
                        <a:t>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800">
                          <a:effectLst/>
                        </a:rPr>
                        <a:t>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800">
                          <a:effectLst/>
                        </a:rPr>
                        <a:t>-0.6725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800">
                          <a:effectLst/>
                        </a:rPr>
                        <a:t>0.0544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800" dirty="0">
                          <a:effectLst/>
                        </a:rPr>
                        <a:t>0.7269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
        <p:nvSpPr>
          <p:cNvPr id="14" name="TextBox 13"/>
          <p:cNvSpPr txBox="1"/>
          <p:nvPr/>
        </p:nvSpPr>
        <p:spPr>
          <a:xfrm>
            <a:off x="457200" y="762000"/>
            <a:ext cx="3104866" cy="400110"/>
          </a:xfrm>
          <a:prstGeom prst="rect">
            <a:avLst/>
          </a:prstGeom>
          <a:noFill/>
        </p:spPr>
        <p:txBody>
          <a:bodyPr wrap="square" rtlCol="0">
            <a:spAutoFit/>
          </a:bodyPr>
          <a:lstStyle/>
          <a:p>
            <a:r>
              <a:rPr lang="sr-Latn-RS" sz="2000" dirty="0" smtClean="0">
                <a:solidFill>
                  <a:srgbClr val="0033CC"/>
                </a:solidFill>
              </a:rPr>
              <a:t>PROMETHEE I network</a:t>
            </a:r>
            <a:endParaRPr lang="en-US" sz="2000" dirty="0">
              <a:solidFill>
                <a:srgbClr val="0033CC"/>
              </a:solidFill>
            </a:endParaRPr>
          </a:p>
        </p:txBody>
      </p:sp>
      <p:sp>
        <p:nvSpPr>
          <p:cNvPr id="15" name="TextBox 14"/>
          <p:cNvSpPr txBox="1"/>
          <p:nvPr/>
        </p:nvSpPr>
        <p:spPr>
          <a:xfrm>
            <a:off x="4648200" y="1295400"/>
            <a:ext cx="3810000" cy="400110"/>
          </a:xfrm>
          <a:prstGeom prst="rect">
            <a:avLst/>
          </a:prstGeom>
          <a:noFill/>
        </p:spPr>
        <p:txBody>
          <a:bodyPr wrap="square" rtlCol="0">
            <a:spAutoFit/>
          </a:bodyPr>
          <a:lstStyle/>
          <a:p>
            <a:r>
              <a:rPr lang="sr-Latn-RS" sz="2000" dirty="0" smtClean="0">
                <a:solidFill>
                  <a:srgbClr val="0033CC"/>
                </a:solidFill>
              </a:rPr>
              <a:t>PROMETHEE II Flow Table</a:t>
            </a:r>
            <a:endParaRPr lang="en-US" sz="2000" dirty="0">
              <a:solidFill>
                <a:srgbClr val="0033CC"/>
              </a:solidFill>
            </a:endParaRPr>
          </a:p>
        </p:txBody>
      </p:sp>
    </p:spTree>
    <p:extLst>
      <p:ext uri="{BB962C8B-B14F-4D97-AF65-F5344CB8AC3E}">
        <p14:creationId xmlns:p14="http://schemas.microsoft.com/office/powerpoint/2010/main" val="34712966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Users\Tijana Andrijanic\Desktop\rad WASWAC1\scenario1.tif"/>
          <p:cNvPicPr/>
          <p:nvPr/>
        </p:nvPicPr>
        <p:blipFill>
          <a:blip r:embed="rId3" cstate="print"/>
          <a:srcRect/>
          <a:stretch>
            <a:fillRect/>
          </a:stretch>
        </p:blipFill>
        <p:spPr bwMode="auto">
          <a:xfrm>
            <a:off x="4343400" y="2971800"/>
            <a:ext cx="4800600" cy="3652800"/>
          </a:xfrm>
          <a:prstGeom prst="rect">
            <a:avLst/>
          </a:prstGeom>
          <a:noFill/>
          <a:ln w="9525">
            <a:noFill/>
            <a:miter lim="800000"/>
            <a:headEnd/>
            <a:tailEnd/>
          </a:ln>
        </p:spPr>
      </p:pic>
      <p:sp>
        <p:nvSpPr>
          <p:cNvPr id="36865" name="Rectangle 1"/>
          <p:cNvSpPr>
            <a:spLocks noChangeArrowheads="1"/>
          </p:cNvSpPr>
          <p:nvPr/>
        </p:nvSpPr>
        <p:spPr bwMode="auto">
          <a:xfrm>
            <a:off x="381000" y="533400"/>
            <a:ext cx="8763000" cy="276998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80975" algn="just"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0033CC"/>
                </a:solidFill>
                <a:effectLst/>
                <a:ea typeface="Times New Roman" pitchFamily="18" charset="0"/>
                <a:cs typeface="Calibri" pitchFamily="34" charset="0"/>
              </a:rPr>
              <a:t>Sensitivity analysis</a:t>
            </a:r>
            <a:r>
              <a:rPr kumimoji="0" lang="en-US" sz="3200" b="0" i="0" u="none" strike="noStrike" cap="none" normalizeH="0" baseline="0" dirty="0" smtClean="0">
                <a:ln>
                  <a:noFill/>
                </a:ln>
                <a:solidFill>
                  <a:srgbClr val="0033CC"/>
                </a:solidFill>
                <a:effectLst/>
                <a:ea typeface="Times New Roman" pitchFamily="18" charset="0"/>
                <a:cs typeface="Calibri" pitchFamily="34" charset="0"/>
              </a:rPr>
              <a:t> </a:t>
            </a:r>
            <a:endParaRPr kumimoji="0" lang="sr-Latn-RS" sz="3200" b="0" i="0" u="none" strike="noStrike" cap="none" normalizeH="0" baseline="0" dirty="0" smtClean="0">
              <a:ln>
                <a:noFill/>
              </a:ln>
              <a:solidFill>
                <a:srgbClr val="0033CC"/>
              </a:solidFill>
              <a:effectLst/>
              <a:ea typeface="Times New Roman" pitchFamily="18" charset="0"/>
              <a:cs typeface="Calibri" pitchFamily="34" charset="0"/>
            </a:endParaRPr>
          </a:p>
          <a:p>
            <a:pPr marL="0" marR="0" lvl="0" indent="180975" algn="just" defTabSz="914400" rtl="0" eaLnBrk="1" fontAlgn="base" latinLnBrk="0" hangingPunct="1">
              <a:lnSpc>
                <a:spcPct val="100000"/>
              </a:lnSpc>
              <a:spcBef>
                <a:spcPct val="0"/>
              </a:spcBef>
              <a:spcAft>
                <a:spcPct val="0"/>
              </a:spcAft>
              <a:buClrTx/>
              <a:buSzTx/>
              <a:buFontTx/>
              <a:buNone/>
              <a:tabLst/>
            </a:pPr>
            <a:endParaRPr kumimoji="0" lang="sr-Latn-RS" b="0" i="0" u="none" strike="noStrike" cap="none" normalizeH="0" baseline="0" dirty="0" smtClean="0">
              <a:ln>
                <a:noFill/>
              </a:ln>
              <a:solidFill>
                <a:schemeClr val="tx1"/>
              </a:solidFill>
              <a:effectLst/>
              <a:ea typeface="Times New Roman" pitchFamily="18" charset="0"/>
              <a:cs typeface="Calibri" pitchFamily="34" charset="0"/>
            </a:endParaRPr>
          </a:p>
          <a:p>
            <a:pPr marL="0" marR="0" lvl="0" indent="180975" algn="just" defTabSz="914400" rtl="0" eaLnBrk="1" fontAlgn="base" latinLnBrk="0" hangingPunct="1">
              <a:lnSpc>
                <a:spcPct val="100000"/>
              </a:lnSpc>
              <a:spcBef>
                <a:spcPct val="0"/>
              </a:spcBef>
              <a:spcAft>
                <a:spcPct val="0"/>
              </a:spcAft>
              <a:buClrTx/>
              <a:buSzTx/>
              <a:buFontTx/>
              <a:buNone/>
              <a:tabLst/>
            </a:pPr>
            <a:r>
              <a:rPr lang="sr-Latn-RS" b="1" dirty="0" smtClean="0">
                <a:solidFill>
                  <a:srgbClr val="0033CC"/>
                </a:solidFill>
                <a:ea typeface="Times New Roman" pitchFamily="18" charset="0"/>
                <a:cs typeface="Calibri" pitchFamily="34" charset="0"/>
              </a:rPr>
              <a:t>Five</a:t>
            </a:r>
            <a:r>
              <a:rPr kumimoji="0" lang="en-US" b="1" i="0" u="none" strike="noStrike" cap="none" normalizeH="0" baseline="0" dirty="0" smtClean="0">
                <a:ln>
                  <a:noFill/>
                </a:ln>
                <a:solidFill>
                  <a:srgbClr val="0033CC"/>
                </a:solidFill>
                <a:effectLst/>
                <a:ea typeface="Times New Roman" pitchFamily="18" charset="0"/>
                <a:cs typeface="Calibri" pitchFamily="34" charset="0"/>
              </a:rPr>
              <a:t> scenarios: </a:t>
            </a:r>
            <a:endParaRPr kumimoji="0" lang="sr-Latn-RS" b="1" i="0" u="none" strike="noStrike" cap="none" normalizeH="0" baseline="0" dirty="0" smtClean="0">
              <a:ln>
                <a:noFill/>
              </a:ln>
              <a:solidFill>
                <a:srgbClr val="0033CC"/>
              </a:solidFill>
              <a:effectLst/>
              <a:ea typeface="Times New Roman" pitchFamily="18" charset="0"/>
              <a:cs typeface="Calibri" pitchFamily="34" charset="0"/>
            </a:endParaRPr>
          </a:p>
          <a:p>
            <a:pPr marL="0" marR="0" lvl="0" indent="180975" algn="just"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ea typeface="Times New Roman" pitchFamily="18" charset="0"/>
                <a:cs typeface="Calibri" pitchFamily="34" charset="0"/>
              </a:rPr>
              <a:t>1) equal weights of all factors, </a:t>
            </a:r>
            <a:endParaRPr kumimoji="0" lang="sr-Latn-RS" b="0" i="0" u="none" strike="noStrike" cap="none" normalizeH="0" baseline="0" dirty="0" smtClean="0">
              <a:ln>
                <a:noFill/>
              </a:ln>
              <a:solidFill>
                <a:schemeClr val="tx1"/>
              </a:solidFill>
              <a:effectLst/>
              <a:ea typeface="Times New Roman" pitchFamily="18" charset="0"/>
              <a:cs typeface="Calibri" pitchFamily="34" charset="0"/>
            </a:endParaRPr>
          </a:p>
          <a:p>
            <a:pPr marL="0" marR="0" lvl="0" indent="180975" algn="just"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ea typeface="Times New Roman" pitchFamily="18" charset="0"/>
                <a:cs typeface="Calibri" pitchFamily="34" charset="0"/>
              </a:rPr>
              <a:t>2) week preference given to K-factor</a:t>
            </a:r>
            <a:r>
              <a:rPr lang="sr-Latn-RS" dirty="0" smtClean="0">
                <a:ea typeface="Times New Roman" pitchFamily="18" charset="0"/>
                <a:cs typeface="Calibri" pitchFamily="34" charset="0"/>
              </a:rPr>
              <a:t> (wk=0.40, wls=wc=wr=0.20)</a:t>
            </a:r>
            <a:endParaRPr kumimoji="0" lang="sr-Latn-RS" b="0" i="0" u="none" strike="noStrike" cap="none" normalizeH="0" baseline="0" dirty="0" smtClean="0">
              <a:ln>
                <a:noFill/>
              </a:ln>
              <a:solidFill>
                <a:schemeClr val="tx1"/>
              </a:solidFill>
              <a:effectLst/>
              <a:ea typeface="Times New Roman" pitchFamily="18" charset="0"/>
              <a:cs typeface="Calibri" pitchFamily="34" charset="0"/>
            </a:endParaRPr>
          </a:p>
          <a:p>
            <a:pPr lvl="0" indent="180975" algn="just" fontAlgn="base">
              <a:spcBef>
                <a:spcPct val="0"/>
              </a:spcBef>
              <a:spcAft>
                <a:spcPct val="0"/>
              </a:spcAft>
            </a:pPr>
            <a:r>
              <a:rPr kumimoji="0" lang="en-US" b="0" i="0" u="none" strike="noStrike" cap="none" normalizeH="0" baseline="0" dirty="0" smtClean="0">
                <a:ln>
                  <a:noFill/>
                </a:ln>
                <a:solidFill>
                  <a:schemeClr val="tx1"/>
                </a:solidFill>
                <a:effectLst/>
                <a:ea typeface="Times New Roman" pitchFamily="18" charset="0"/>
                <a:cs typeface="Calibri" pitchFamily="34" charset="0"/>
              </a:rPr>
              <a:t>3) week preference given to the C – factor</a:t>
            </a:r>
            <a:r>
              <a:rPr lang="sr-Latn-RS" dirty="0" smtClean="0">
                <a:ea typeface="Times New Roman" pitchFamily="18" charset="0"/>
                <a:cs typeface="Calibri" pitchFamily="34" charset="0"/>
              </a:rPr>
              <a:t> (wc=0.40, wk=wls=wr=0.20)</a:t>
            </a:r>
            <a:endParaRPr kumimoji="0" lang="sr-Latn-RS" b="0" i="0" u="none" strike="noStrike" cap="none" normalizeH="0" baseline="0" dirty="0" smtClean="0">
              <a:ln>
                <a:noFill/>
              </a:ln>
              <a:solidFill>
                <a:schemeClr val="tx1"/>
              </a:solidFill>
              <a:effectLst/>
              <a:ea typeface="Times New Roman" pitchFamily="18" charset="0"/>
              <a:cs typeface="Calibri" pitchFamily="34" charset="0"/>
            </a:endParaRPr>
          </a:p>
          <a:p>
            <a:pPr lvl="0" indent="180975" algn="just" fontAlgn="base">
              <a:spcBef>
                <a:spcPct val="0"/>
              </a:spcBef>
              <a:spcAft>
                <a:spcPct val="0"/>
              </a:spcAft>
            </a:pPr>
            <a:r>
              <a:rPr kumimoji="0" lang="en-US" b="0" i="0" u="none" strike="noStrike" cap="none" normalizeH="0" baseline="0" dirty="0" smtClean="0">
                <a:ln>
                  <a:noFill/>
                </a:ln>
                <a:solidFill>
                  <a:schemeClr val="tx1"/>
                </a:solidFill>
                <a:effectLst/>
                <a:ea typeface="Times New Roman" pitchFamily="18" charset="0"/>
                <a:cs typeface="Calibri" pitchFamily="34" charset="0"/>
              </a:rPr>
              <a:t>4) week preference given to R-factor</a:t>
            </a:r>
            <a:r>
              <a:rPr lang="sr-Latn-RS" dirty="0" smtClean="0">
                <a:ea typeface="Times New Roman" pitchFamily="18" charset="0"/>
                <a:cs typeface="Calibri" pitchFamily="34" charset="0"/>
              </a:rPr>
              <a:t> (wr=0.40, wk=ls=wc=0,20)</a:t>
            </a:r>
            <a:endParaRPr kumimoji="0" lang="sr-Latn-RS" b="0" i="0" u="none" strike="noStrike" cap="none" normalizeH="0" baseline="0" dirty="0" smtClean="0">
              <a:ln>
                <a:noFill/>
              </a:ln>
              <a:solidFill>
                <a:schemeClr val="tx1"/>
              </a:solidFill>
              <a:effectLst/>
              <a:ea typeface="Times New Roman" pitchFamily="18" charset="0"/>
              <a:cs typeface="Calibri" pitchFamily="34" charset="0"/>
            </a:endParaRPr>
          </a:p>
          <a:p>
            <a:pPr lvl="0" indent="180975" algn="just" fontAlgn="base">
              <a:spcBef>
                <a:spcPct val="0"/>
              </a:spcBef>
              <a:spcAft>
                <a:spcPct val="0"/>
              </a:spcAft>
            </a:pPr>
            <a:r>
              <a:rPr kumimoji="0" lang="en-US" b="0" i="0" u="none" strike="noStrike" cap="none" normalizeH="0" baseline="0" dirty="0" smtClean="0">
                <a:ln>
                  <a:noFill/>
                </a:ln>
                <a:solidFill>
                  <a:schemeClr val="tx1"/>
                </a:solidFill>
                <a:effectLst/>
                <a:ea typeface="Times New Roman" pitchFamily="18" charset="0"/>
                <a:cs typeface="Calibri" pitchFamily="34" charset="0"/>
              </a:rPr>
              <a:t>5) week preference given to the LS - factor.</a:t>
            </a:r>
            <a:r>
              <a:rPr kumimoji="0" lang="sr-Latn-RS" b="0" i="0" u="none" strike="noStrike" cap="none" normalizeH="0" dirty="0" smtClean="0">
                <a:ln>
                  <a:noFill/>
                </a:ln>
                <a:solidFill>
                  <a:schemeClr val="tx1"/>
                </a:solidFill>
                <a:effectLst/>
                <a:ea typeface="Times New Roman" pitchFamily="18" charset="0"/>
                <a:cs typeface="Calibri" pitchFamily="34" charset="0"/>
              </a:rPr>
              <a:t> (</a:t>
            </a:r>
            <a:r>
              <a:rPr lang="sr-Latn-RS" dirty="0" smtClean="0">
                <a:ea typeface="Times New Roman" pitchFamily="18" charset="0"/>
                <a:cs typeface="Calibri" pitchFamily="34" charset="0"/>
              </a:rPr>
              <a:t>wls=0.40, wk=wc=wr=0,20)</a:t>
            </a:r>
          </a:p>
          <a:p>
            <a:pPr lvl="0" indent="180975" algn="just" fontAlgn="base">
              <a:spcBef>
                <a:spcPct val="0"/>
              </a:spcBef>
              <a:spcAft>
                <a:spcPct val="0"/>
              </a:spcAft>
            </a:pPr>
            <a:endParaRPr lang="sr-Latn-RS" sz="1600" dirty="0" smtClean="0">
              <a:ea typeface="Times New Roman" pitchFamily="18" charset="0"/>
              <a:cs typeface="Calibri" pitchFamily="34" charset="0"/>
            </a:endParaRPr>
          </a:p>
        </p:txBody>
      </p:sp>
      <p:sp>
        <p:nvSpPr>
          <p:cNvPr id="5" name="Rectangle 4"/>
          <p:cNvSpPr/>
          <p:nvPr/>
        </p:nvSpPr>
        <p:spPr>
          <a:xfrm>
            <a:off x="381000" y="3657600"/>
            <a:ext cx="4572000" cy="1846659"/>
          </a:xfrm>
          <a:prstGeom prst="rect">
            <a:avLst/>
          </a:prstGeom>
        </p:spPr>
        <p:txBody>
          <a:bodyPr>
            <a:spAutoFit/>
          </a:bodyPr>
          <a:lstStyle/>
          <a:p>
            <a:pPr lvl="0" indent="180975" algn="just" fontAlgn="base">
              <a:spcBef>
                <a:spcPct val="0"/>
              </a:spcBef>
              <a:spcAft>
                <a:spcPct val="0"/>
              </a:spcAft>
            </a:pPr>
            <a:r>
              <a:rPr lang="sr-Latn-RS" sz="1600" b="1" u="sng" dirty="0" smtClean="0">
                <a:solidFill>
                  <a:srgbClr val="0033CC"/>
                </a:solidFill>
                <a:ea typeface="Times New Roman" pitchFamily="18" charset="0"/>
                <a:cs typeface="Calibri" pitchFamily="34" charset="0"/>
              </a:rPr>
              <a:t>R</a:t>
            </a:r>
            <a:r>
              <a:rPr lang="en-US" sz="1600" b="1" u="sng" dirty="0" err="1" smtClean="0">
                <a:solidFill>
                  <a:srgbClr val="0033CC"/>
                </a:solidFill>
                <a:ea typeface="Times New Roman" pitchFamily="18" charset="0"/>
                <a:cs typeface="Calibri" pitchFamily="34" charset="0"/>
              </a:rPr>
              <a:t>ank</a:t>
            </a:r>
            <a:r>
              <a:rPr lang="sr-Latn-RS" sz="1600" b="1" u="sng" dirty="0" smtClean="0">
                <a:solidFill>
                  <a:srgbClr val="0033CC"/>
                </a:solidFill>
                <a:ea typeface="Times New Roman" pitchFamily="18" charset="0"/>
                <a:cs typeface="Calibri" pitchFamily="34" charset="0"/>
              </a:rPr>
              <a:t>ing</a:t>
            </a:r>
            <a:r>
              <a:rPr lang="en-US" sz="1600" b="1" u="sng" dirty="0" smtClean="0">
                <a:solidFill>
                  <a:srgbClr val="0033CC"/>
                </a:solidFill>
                <a:ea typeface="Times New Roman" pitchFamily="18" charset="0"/>
                <a:cs typeface="Calibri" pitchFamily="34" charset="0"/>
              </a:rPr>
              <a:t> </a:t>
            </a:r>
            <a:r>
              <a:rPr lang="sr-Latn-RS" sz="1600" b="1" u="sng" dirty="0" smtClean="0">
                <a:solidFill>
                  <a:srgbClr val="0033CC"/>
                </a:solidFill>
                <a:ea typeface="Times New Roman" pitchFamily="18" charset="0"/>
                <a:cs typeface="Calibri" pitchFamily="34" charset="0"/>
              </a:rPr>
              <a:t> - </a:t>
            </a:r>
            <a:r>
              <a:rPr lang="en-US" sz="1600" b="1" u="sng" dirty="0" smtClean="0">
                <a:solidFill>
                  <a:srgbClr val="0033CC"/>
                </a:solidFill>
                <a:ea typeface="Times New Roman" pitchFamily="18" charset="0"/>
                <a:cs typeface="Calibri" pitchFamily="34" charset="0"/>
              </a:rPr>
              <a:t>using the net outranking flow</a:t>
            </a:r>
            <a:r>
              <a:rPr lang="sr-Latn-RS" sz="1600" b="1" u="sng" dirty="0" smtClean="0">
                <a:solidFill>
                  <a:srgbClr val="0033CC"/>
                </a:solidFill>
                <a:ea typeface="Times New Roman" pitchFamily="18" charset="0"/>
                <a:cs typeface="Calibri" pitchFamily="34" charset="0"/>
              </a:rPr>
              <a:t>:</a:t>
            </a:r>
          </a:p>
          <a:p>
            <a:pPr lvl="0" indent="180975" algn="just" fontAlgn="base">
              <a:spcBef>
                <a:spcPct val="0"/>
              </a:spcBef>
              <a:spcAft>
                <a:spcPct val="0"/>
              </a:spcAft>
            </a:pPr>
            <a:endParaRPr lang="sr-Latn-RS" sz="1600" dirty="0" smtClean="0">
              <a:ea typeface="Times New Roman" pitchFamily="18" charset="0"/>
              <a:cs typeface="Calibri" pitchFamily="34" charset="0"/>
            </a:endParaRPr>
          </a:p>
          <a:p>
            <a:pPr lvl="0" indent="180975" algn="just" fontAlgn="base">
              <a:spcBef>
                <a:spcPct val="0"/>
              </a:spcBef>
              <a:spcAft>
                <a:spcPct val="0"/>
              </a:spcAft>
            </a:pPr>
            <a:r>
              <a:rPr lang="sr-Latn-RS" sz="1600" dirty="0" smtClean="0">
                <a:ea typeface="Times New Roman" pitchFamily="18" charset="0"/>
                <a:cs typeface="Calibri" pitchFamily="34" charset="0"/>
              </a:rPr>
              <a:t>Scenario</a:t>
            </a:r>
            <a:r>
              <a:rPr lang="en-US" sz="1600" dirty="0" smtClean="0">
                <a:ea typeface="Times New Roman" pitchFamily="18" charset="0"/>
                <a:cs typeface="Calibri" pitchFamily="34" charset="0"/>
              </a:rPr>
              <a:t> 1: 8&gt;9&gt;6&gt;7&gt;4&gt;5&gt;3&gt;2&gt;1</a:t>
            </a:r>
            <a:endParaRPr lang="sr-Latn-RS" sz="1600" dirty="0" smtClean="0">
              <a:ea typeface="Times New Roman" pitchFamily="18" charset="0"/>
              <a:cs typeface="Calibri" pitchFamily="34" charset="0"/>
            </a:endParaRPr>
          </a:p>
          <a:p>
            <a:pPr lvl="0" indent="180975" algn="just" fontAlgn="base">
              <a:spcBef>
                <a:spcPct val="0"/>
              </a:spcBef>
              <a:spcAft>
                <a:spcPct val="0"/>
              </a:spcAft>
            </a:pPr>
            <a:r>
              <a:rPr lang="sr-Latn-RS" sz="1600" dirty="0" smtClean="0">
                <a:ea typeface="Times New Roman" pitchFamily="18" charset="0"/>
                <a:cs typeface="Calibri" pitchFamily="34" charset="0"/>
              </a:rPr>
              <a:t>Scenario</a:t>
            </a:r>
            <a:r>
              <a:rPr lang="en-US" sz="1600" dirty="0" smtClean="0">
                <a:ea typeface="Times New Roman" pitchFamily="18" charset="0"/>
                <a:cs typeface="Calibri" pitchFamily="34" charset="0"/>
              </a:rPr>
              <a:t> 2: 8&gt;9&gt;6&gt;4&gt;7&gt;5&gt;3&gt;2&gt;1,</a:t>
            </a:r>
            <a:endParaRPr lang="sr-Latn-RS" sz="1600" dirty="0" smtClean="0">
              <a:ea typeface="Times New Roman" pitchFamily="18" charset="0"/>
              <a:cs typeface="Calibri" pitchFamily="34" charset="0"/>
            </a:endParaRPr>
          </a:p>
          <a:p>
            <a:pPr lvl="0" indent="180975" algn="just" fontAlgn="base">
              <a:spcBef>
                <a:spcPct val="0"/>
              </a:spcBef>
              <a:spcAft>
                <a:spcPct val="0"/>
              </a:spcAft>
            </a:pPr>
            <a:r>
              <a:rPr lang="sr-Latn-RS" sz="1600" dirty="0" smtClean="0">
                <a:ea typeface="Times New Roman" pitchFamily="18" charset="0"/>
                <a:cs typeface="Calibri" pitchFamily="34" charset="0"/>
              </a:rPr>
              <a:t>Scenario 3</a:t>
            </a:r>
            <a:r>
              <a:rPr lang="en-US" sz="1600" dirty="0" smtClean="0">
                <a:ea typeface="Times New Roman" pitchFamily="18" charset="0"/>
                <a:cs typeface="Calibri" pitchFamily="34" charset="0"/>
              </a:rPr>
              <a:t>: 8&gt;9&gt;6&gt;4&gt;5&gt;7&gt;3&gt;2&gt;1</a:t>
            </a:r>
            <a:endParaRPr lang="sr-Latn-RS" sz="1600" dirty="0" smtClean="0">
              <a:ea typeface="Times New Roman" pitchFamily="18" charset="0"/>
              <a:cs typeface="Calibri" pitchFamily="34" charset="0"/>
            </a:endParaRPr>
          </a:p>
          <a:p>
            <a:pPr lvl="0" indent="180975" algn="just" fontAlgn="base">
              <a:spcBef>
                <a:spcPct val="0"/>
              </a:spcBef>
              <a:spcAft>
                <a:spcPct val="0"/>
              </a:spcAft>
            </a:pPr>
            <a:r>
              <a:rPr lang="sr-Latn-RS" sz="1600" dirty="0" smtClean="0">
                <a:ea typeface="Times New Roman" pitchFamily="18" charset="0"/>
                <a:cs typeface="Calibri" pitchFamily="34" charset="0"/>
              </a:rPr>
              <a:t>Scenario 4</a:t>
            </a:r>
            <a:r>
              <a:rPr lang="en-US" sz="1600" dirty="0" smtClean="0">
                <a:ea typeface="Times New Roman" pitchFamily="18" charset="0"/>
                <a:cs typeface="Calibri" pitchFamily="34" charset="0"/>
              </a:rPr>
              <a:t>: 8&gt;9&gt;7&gt;6&gt;4&gt;5&gt;3&gt;2&gt;1</a:t>
            </a:r>
            <a:endParaRPr lang="sr-Latn-RS" sz="1600" dirty="0" smtClean="0">
              <a:ea typeface="Times New Roman" pitchFamily="18" charset="0"/>
              <a:cs typeface="Calibri" pitchFamily="34" charset="0"/>
            </a:endParaRPr>
          </a:p>
          <a:p>
            <a:pPr lvl="0" indent="180975" algn="just" fontAlgn="base">
              <a:spcBef>
                <a:spcPct val="0"/>
              </a:spcBef>
              <a:spcAft>
                <a:spcPct val="0"/>
              </a:spcAft>
            </a:pPr>
            <a:r>
              <a:rPr lang="sr-Latn-RS" sz="1600" dirty="0" smtClean="0">
                <a:ea typeface="Times New Roman" pitchFamily="18" charset="0"/>
                <a:cs typeface="Calibri" pitchFamily="34" charset="0"/>
              </a:rPr>
              <a:t>Scenario </a:t>
            </a:r>
            <a:r>
              <a:rPr lang="en-US" sz="1600" dirty="0" smtClean="0">
                <a:ea typeface="Times New Roman" pitchFamily="18" charset="0"/>
                <a:cs typeface="Calibri" pitchFamily="34" charset="0"/>
              </a:rPr>
              <a:t>5: 7&gt;9&gt;6&gt;8&gt;5&gt;4&gt;2&gt;3&gt;1</a:t>
            </a:r>
            <a:r>
              <a:rPr lang="en-US" dirty="0" smtClean="0">
                <a:ea typeface="Times New Roman" pitchFamily="18" charset="0"/>
                <a:cs typeface="Calibri" pitchFamily="34" charset="0"/>
              </a:rPr>
              <a:t>. </a:t>
            </a:r>
            <a:endParaRPr lang="en-US" dirty="0" smtClean="0">
              <a:cs typeface="Arial"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
          <p:cNvSpPr>
            <a:spLocks noChangeArrowheads="1"/>
          </p:cNvSpPr>
          <p:nvPr/>
        </p:nvSpPr>
        <p:spPr bwMode="auto">
          <a:xfrm>
            <a:off x="533400" y="563433"/>
            <a:ext cx="8305800"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80975" algn="just" defTabSz="914400" rtl="0" eaLnBrk="1" fontAlgn="base" latinLnBrk="0" hangingPunct="1">
              <a:lnSpc>
                <a:spcPct val="100000"/>
              </a:lnSpc>
              <a:spcBef>
                <a:spcPct val="0"/>
              </a:spcBef>
              <a:spcAft>
                <a:spcPct val="0"/>
              </a:spcAft>
              <a:buClrTx/>
              <a:buSzTx/>
              <a:buFont typeface="Arial" pitchFamily="34" charset="0"/>
              <a:buChar char="•"/>
              <a:tabLst/>
            </a:pPr>
            <a:endParaRPr kumimoji="0" lang="sr-Latn-RS" sz="2000" b="0" i="0" u="none" strike="noStrike" cap="none" normalizeH="0" baseline="0" dirty="0" smtClean="0">
              <a:ln>
                <a:noFill/>
              </a:ln>
              <a:solidFill>
                <a:schemeClr val="tx1"/>
              </a:solidFill>
              <a:effectLst/>
              <a:ea typeface="Times New Roman" pitchFamily="18" charset="0"/>
              <a:cs typeface="Calibri" pitchFamily="34" charset="0"/>
            </a:endParaRPr>
          </a:p>
          <a:p>
            <a:pPr marL="0" marR="0" lvl="0" indent="180975" algn="just" defTabSz="914400" rtl="0" eaLnBrk="1" fontAlgn="base" latinLnBrk="0" hangingPunct="1">
              <a:lnSpc>
                <a:spcPct val="100000"/>
              </a:lnSpc>
              <a:spcBef>
                <a:spcPct val="0"/>
              </a:spcBef>
              <a:spcAft>
                <a:spcPct val="0"/>
              </a:spcAft>
              <a:buClrTx/>
              <a:buSzTx/>
              <a:buFont typeface="Arial" pitchFamily="34" charset="0"/>
              <a:buChar char="•"/>
              <a:tabLst/>
            </a:pPr>
            <a:endParaRPr lang="sr-Latn-RS" sz="2000" dirty="0" smtClean="0">
              <a:ea typeface="Times New Roman" pitchFamily="18" charset="0"/>
              <a:cs typeface="Calibri" pitchFamily="34" charset="0"/>
            </a:endParaRPr>
          </a:p>
          <a:p>
            <a:pPr marL="0" marR="0" lvl="0" indent="180975" algn="just" defTabSz="914400" rtl="0" eaLnBrk="1" fontAlgn="base" latinLnBrk="0" hangingPunct="1">
              <a:lnSpc>
                <a:spcPct val="100000"/>
              </a:lnSpc>
              <a:spcBef>
                <a:spcPct val="0"/>
              </a:spcBef>
              <a:spcAft>
                <a:spcPct val="0"/>
              </a:spcAft>
              <a:buClrTx/>
              <a:buSzTx/>
              <a:buFont typeface="Arial" pitchFamily="34" charset="0"/>
              <a:buChar char="•"/>
              <a:tabLst/>
            </a:pPr>
            <a:r>
              <a:rPr kumimoji="0" lang="en-US" sz="2000" b="0" i="0" u="none" strike="noStrike" cap="none" normalizeH="0" baseline="0" dirty="0" smtClean="0">
                <a:ln>
                  <a:noFill/>
                </a:ln>
                <a:solidFill>
                  <a:schemeClr val="tx1"/>
                </a:solidFill>
                <a:effectLst/>
                <a:ea typeface="Times New Roman" pitchFamily="18" charset="0"/>
                <a:cs typeface="Calibri" pitchFamily="34" charset="0"/>
              </a:rPr>
              <a:t>Sensitivity analysis shows that the most erodible </a:t>
            </a:r>
            <a:r>
              <a:rPr kumimoji="0" lang="sr-Latn-RS" sz="2000" b="0" i="0" u="none" strike="noStrike" cap="none" normalizeH="0" baseline="0" dirty="0" smtClean="0">
                <a:ln>
                  <a:noFill/>
                </a:ln>
                <a:solidFill>
                  <a:schemeClr val="tx1"/>
                </a:solidFill>
                <a:effectLst/>
                <a:ea typeface="Times New Roman" pitchFamily="18" charset="0"/>
                <a:cs typeface="Calibri" pitchFamily="34" charset="0"/>
              </a:rPr>
              <a:t>is </a:t>
            </a:r>
            <a:r>
              <a:rPr kumimoji="0" lang="en-US" sz="2000" b="0" i="0" u="none" strike="noStrike" cap="none" normalizeH="0" baseline="0" dirty="0" smtClean="0">
                <a:ln>
                  <a:noFill/>
                </a:ln>
                <a:solidFill>
                  <a:schemeClr val="tx1"/>
                </a:solidFill>
                <a:effectLst/>
                <a:ea typeface="Times New Roman" pitchFamily="18" charset="0"/>
                <a:cs typeface="Calibri" pitchFamily="34" charset="0"/>
              </a:rPr>
              <a:t>sub-watershed</a:t>
            </a:r>
            <a:r>
              <a:rPr kumimoji="0" lang="sr-Latn-RS" sz="2000" b="0" i="0" u="none" strike="noStrike" cap="none" normalizeH="0" dirty="0" smtClean="0">
                <a:ln>
                  <a:noFill/>
                </a:ln>
                <a:solidFill>
                  <a:schemeClr val="tx1"/>
                </a:solidFill>
                <a:effectLst/>
                <a:ea typeface="Times New Roman" pitchFamily="18" charset="0"/>
                <a:cs typeface="Calibri" pitchFamily="34" charset="0"/>
              </a:rPr>
              <a:t> 8:</a:t>
            </a:r>
            <a:endParaRPr kumimoji="0" lang="sr-Latn-RS" sz="2000" b="0" i="0" u="none" strike="noStrike" cap="none" normalizeH="0" baseline="0" dirty="0" smtClean="0">
              <a:ln>
                <a:noFill/>
              </a:ln>
              <a:solidFill>
                <a:schemeClr val="tx1"/>
              </a:solidFill>
              <a:effectLst/>
              <a:ea typeface="Times New Roman" pitchFamily="18" charset="0"/>
              <a:cs typeface="Calibri" pitchFamily="34" charset="0"/>
            </a:endParaRPr>
          </a:p>
          <a:p>
            <a:pPr marL="0" marR="0" lvl="0" indent="180975" algn="just" defTabSz="914400" rtl="0" eaLnBrk="1" fontAlgn="base" latinLnBrk="0" hangingPunct="1">
              <a:lnSpc>
                <a:spcPct val="100000"/>
              </a:lnSpc>
              <a:spcBef>
                <a:spcPct val="0"/>
              </a:spcBef>
              <a:spcAft>
                <a:spcPct val="0"/>
              </a:spcAft>
              <a:buClrTx/>
              <a:buSzTx/>
              <a:buFont typeface="Arial" pitchFamily="34" charset="0"/>
              <a:buChar char="•"/>
              <a:tabLst/>
            </a:pPr>
            <a:endParaRPr kumimoji="0" lang="sr-Latn-RS" b="0" i="0" u="none" strike="noStrike" cap="none" normalizeH="0" baseline="0" dirty="0" smtClean="0">
              <a:ln>
                <a:noFill/>
              </a:ln>
              <a:solidFill>
                <a:schemeClr val="tx1"/>
              </a:solidFill>
              <a:effectLst/>
              <a:ea typeface="Times New Roman" pitchFamily="18" charset="0"/>
              <a:cs typeface="Calibri" pitchFamily="34" charset="0"/>
            </a:endParaRPr>
          </a:p>
          <a:p>
            <a:pPr marL="0" marR="0" lvl="0" indent="360000" algn="just" defTabSz="914400" rtl="0" eaLnBrk="1" fontAlgn="base" latinLnBrk="0" hangingPunct="1">
              <a:lnSpc>
                <a:spcPct val="100000"/>
              </a:lnSpc>
              <a:spcBef>
                <a:spcPct val="0"/>
              </a:spcBef>
              <a:spcAft>
                <a:spcPct val="0"/>
              </a:spcAft>
              <a:buClrTx/>
              <a:buSzTx/>
              <a:buFont typeface="Wingdings" pitchFamily="2" charset="2"/>
              <a:buChar char="q"/>
              <a:tabLst/>
            </a:pPr>
            <a:r>
              <a:rPr kumimoji="0" lang="en-US" b="0" i="0" u="none" strike="noStrike" cap="none" normalizeH="0" baseline="0" dirty="0" smtClean="0">
                <a:ln>
                  <a:noFill/>
                </a:ln>
                <a:solidFill>
                  <a:schemeClr val="tx1"/>
                </a:solidFill>
                <a:effectLst/>
                <a:ea typeface="Times New Roman" pitchFamily="18" charset="0"/>
                <a:cs typeface="Calibri" pitchFamily="34" charset="0"/>
              </a:rPr>
              <a:t>located in the upper part of the </a:t>
            </a:r>
            <a:r>
              <a:rPr kumimoji="0" lang="en-US" b="0" i="0" u="none" strike="noStrike" cap="none" normalizeH="0" baseline="0" dirty="0" err="1" smtClean="0">
                <a:ln>
                  <a:noFill/>
                </a:ln>
                <a:solidFill>
                  <a:schemeClr val="tx1"/>
                </a:solidFill>
                <a:effectLst/>
                <a:ea typeface="Times New Roman" pitchFamily="18" charset="0"/>
                <a:cs typeface="Calibri" pitchFamily="34" charset="0"/>
              </a:rPr>
              <a:t>Topčiderska</a:t>
            </a:r>
            <a:r>
              <a:rPr kumimoji="0" lang="en-US" b="0" i="0" u="none" strike="noStrike" cap="none" normalizeH="0" baseline="0" dirty="0" smtClean="0">
                <a:ln>
                  <a:noFill/>
                </a:ln>
                <a:solidFill>
                  <a:schemeClr val="tx1"/>
                </a:solidFill>
                <a:effectLst/>
                <a:ea typeface="Times New Roman" pitchFamily="18" charset="0"/>
                <a:cs typeface="Calibri" pitchFamily="34" charset="0"/>
              </a:rPr>
              <a:t> river watershed</a:t>
            </a:r>
            <a:endParaRPr kumimoji="0" lang="sr-Latn-RS" b="0" i="0" u="none" strike="noStrike" cap="none" normalizeH="0" baseline="0" dirty="0" smtClean="0">
              <a:ln>
                <a:noFill/>
              </a:ln>
              <a:solidFill>
                <a:schemeClr val="tx1"/>
              </a:solidFill>
              <a:effectLst/>
              <a:ea typeface="Times New Roman" pitchFamily="18" charset="0"/>
              <a:cs typeface="Calibri" pitchFamily="34" charset="0"/>
            </a:endParaRPr>
          </a:p>
          <a:p>
            <a:pPr marL="0" marR="0" lvl="0" indent="360000" algn="just" defTabSz="914400" rtl="0" eaLnBrk="1" fontAlgn="base" latinLnBrk="0" hangingPunct="1">
              <a:lnSpc>
                <a:spcPct val="100000"/>
              </a:lnSpc>
              <a:spcBef>
                <a:spcPct val="0"/>
              </a:spcBef>
              <a:spcAft>
                <a:spcPct val="0"/>
              </a:spcAft>
              <a:buClrTx/>
              <a:buSzTx/>
              <a:buFont typeface="Wingdings" pitchFamily="2" charset="2"/>
              <a:buChar char="q"/>
              <a:tabLst/>
            </a:pPr>
            <a:r>
              <a:rPr kumimoji="0" lang="en-US" b="0" i="0" u="none" strike="noStrike" cap="none" normalizeH="0" baseline="0" dirty="0" smtClean="0">
                <a:ln>
                  <a:noFill/>
                </a:ln>
                <a:solidFill>
                  <a:schemeClr val="tx1"/>
                </a:solidFill>
                <a:effectLst/>
                <a:ea typeface="Times New Roman" pitchFamily="18" charset="0"/>
                <a:cs typeface="Calibri" pitchFamily="34" charset="0"/>
              </a:rPr>
              <a:t>the average amount of annual precipitation is 700.08mm </a:t>
            </a:r>
            <a:endParaRPr kumimoji="0" lang="sr-Latn-RS" b="0" i="0" u="none" strike="noStrike" cap="none" normalizeH="0" baseline="0" dirty="0" smtClean="0">
              <a:ln>
                <a:noFill/>
              </a:ln>
              <a:solidFill>
                <a:schemeClr val="tx1"/>
              </a:solidFill>
              <a:effectLst/>
              <a:ea typeface="Times New Roman" pitchFamily="18" charset="0"/>
              <a:cs typeface="Calibri" pitchFamily="34" charset="0"/>
            </a:endParaRPr>
          </a:p>
          <a:p>
            <a:pPr marL="0" marR="0" lvl="0" indent="360000" algn="just" defTabSz="914400" rtl="0" eaLnBrk="1" fontAlgn="base" latinLnBrk="0" hangingPunct="1">
              <a:lnSpc>
                <a:spcPct val="100000"/>
              </a:lnSpc>
              <a:spcBef>
                <a:spcPct val="0"/>
              </a:spcBef>
              <a:spcAft>
                <a:spcPct val="0"/>
              </a:spcAft>
              <a:buClrTx/>
              <a:buSzTx/>
              <a:buFont typeface="Wingdings" pitchFamily="2" charset="2"/>
              <a:buChar char="q"/>
              <a:tabLst/>
            </a:pPr>
            <a:r>
              <a:rPr kumimoji="0" lang="en-US" b="0" i="0" u="none" strike="noStrike" cap="none" normalizeH="0" baseline="0" dirty="0" smtClean="0">
                <a:ln>
                  <a:noFill/>
                </a:ln>
                <a:solidFill>
                  <a:schemeClr val="tx1"/>
                </a:solidFill>
                <a:effectLst/>
                <a:ea typeface="Times New Roman" pitchFamily="18" charset="0"/>
                <a:cs typeface="Calibri" pitchFamily="34" charset="0"/>
              </a:rPr>
              <a:t>the mean value of R-factor is estimated to be 910.10 MJ mm ha</a:t>
            </a:r>
            <a:r>
              <a:rPr kumimoji="0" lang="en-US" b="0" i="0" u="none" strike="noStrike" cap="none" normalizeH="0" baseline="30000" dirty="0" smtClean="0">
                <a:ln>
                  <a:noFill/>
                </a:ln>
                <a:solidFill>
                  <a:schemeClr val="tx1"/>
                </a:solidFill>
                <a:effectLst/>
                <a:ea typeface="Times New Roman" pitchFamily="18" charset="0"/>
                <a:cs typeface="Calibri" pitchFamily="34" charset="0"/>
              </a:rPr>
              <a:t>-1</a:t>
            </a:r>
            <a:r>
              <a:rPr kumimoji="0" lang="en-US" b="0" i="0" u="none" strike="noStrike" cap="none" normalizeH="0" baseline="0" dirty="0" smtClean="0">
                <a:ln>
                  <a:noFill/>
                </a:ln>
                <a:solidFill>
                  <a:schemeClr val="tx1"/>
                </a:solidFill>
                <a:effectLst/>
                <a:ea typeface="Times New Roman" pitchFamily="18" charset="0"/>
                <a:cs typeface="Calibri" pitchFamily="34" charset="0"/>
              </a:rPr>
              <a:t> h</a:t>
            </a:r>
            <a:r>
              <a:rPr kumimoji="0" lang="en-US" b="0" i="0" u="none" strike="noStrike" cap="none" normalizeH="0" baseline="30000" dirty="0" smtClean="0">
                <a:ln>
                  <a:noFill/>
                </a:ln>
                <a:solidFill>
                  <a:schemeClr val="tx1"/>
                </a:solidFill>
                <a:effectLst/>
                <a:ea typeface="Times New Roman" pitchFamily="18" charset="0"/>
                <a:cs typeface="Calibri" pitchFamily="34" charset="0"/>
              </a:rPr>
              <a:t>-1</a:t>
            </a:r>
            <a:r>
              <a:rPr kumimoji="0" lang="en-US" b="0" i="0" u="none" strike="noStrike" cap="none" normalizeH="0" baseline="0" dirty="0" smtClean="0">
                <a:ln>
                  <a:noFill/>
                </a:ln>
                <a:solidFill>
                  <a:schemeClr val="tx1"/>
                </a:solidFill>
                <a:effectLst/>
                <a:ea typeface="Times New Roman" pitchFamily="18" charset="0"/>
                <a:cs typeface="Calibri" pitchFamily="34" charset="0"/>
              </a:rPr>
              <a:t> y</a:t>
            </a:r>
            <a:r>
              <a:rPr kumimoji="0" lang="en-US" b="0" i="0" u="none" strike="noStrike" cap="none" normalizeH="0" baseline="30000" dirty="0" smtClean="0">
                <a:ln>
                  <a:noFill/>
                </a:ln>
                <a:solidFill>
                  <a:schemeClr val="tx1"/>
                </a:solidFill>
                <a:effectLst/>
                <a:ea typeface="Times New Roman" pitchFamily="18" charset="0"/>
                <a:cs typeface="Calibri" pitchFamily="34" charset="0"/>
              </a:rPr>
              <a:t>-</a:t>
            </a:r>
            <a:r>
              <a:rPr kumimoji="0" lang="en-US" b="0" i="0" u="none" strike="noStrike" cap="none" normalizeH="0" baseline="30000" dirty="0" smtClean="0">
                <a:ln>
                  <a:noFill/>
                </a:ln>
                <a:solidFill>
                  <a:schemeClr val="tx1"/>
                </a:solidFill>
                <a:effectLst/>
                <a:latin typeface="Calibri" pitchFamily="34" charset="0"/>
                <a:ea typeface="Times New Roman" pitchFamily="18" charset="0"/>
                <a:cs typeface="Calibri" pitchFamily="34" charset="0"/>
              </a:rPr>
              <a:t>1</a:t>
            </a:r>
            <a:endParaRPr kumimoji="0" lang="sr-Latn-RS" b="0" i="0" u="none" strike="noStrike" cap="none" normalizeH="0" baseline="30000" dirty="0" smtClean="0">
              <a:ln>
                <a:noFill/>
              </a:ln>
              <a:solidFill>
                <a:schemeClr val="tx1"/>
              </a:solidFill>
              <a:effectLst/>
              <a:latin typeface="Calibri" pitchFamily="34" charset="0"/>
              <a:ea typeface="Times New Roman" pitchFamily="18" charset="0"/>
              <a:cs typeface="Calibri" pitchFamily="34" charset="0"/>
            </a:endParaRPr>
          </a:p>
          <a:p>
            <a:pPr marL="0" marR="0" lvl="0" indent="360000" algn="just" defTabSz="914400" rtl="0" eaLnBrk="1" fontAlgn="base" latinLnBrk="0" hangingPunct="1">
              <a:lnSpc>
                <a:spcPct val="100000"/>
              </a:lnSpc>
              <a:spcBef>
                <a:spcPct val="0"/>
              </a:spcBef>
              <a:spcAft>
                <a:spcPct val="0"/>
              </a:spcAft>
              <a:buClrTx/>
              <a:buSzTx/>
              <a:buFont typeface="Wingdings" pitchFamily="2" charset="2"/>
              <a:buChar char="q"/>
              <a:tabLst/>
            </a:pPr>
            <a:r>
              <a:rPr lang="sr-Latn-RS" dirty="0" smtClean="0">
                <a:latin typeface="Calibri" pitchFamily="34" charset="0"/>
                <a:ea typeface="Times New Roman" pitchFamily="18" charset="0"/>
                <a:cs typeface="Calibri" pitchFamily="34" charset="0"/>
              </a:rPr>
              <a:t>land cover:</a:t>
            </a:r>
            <a:endParaRPr lang="sr-Latn-RS" dirty="0">
              <a:latin typeface="Calibri" pitchFamily="34" charset="0"/>
              <a:ea typeface="Times New Roman" pitchFamily="18" charset="0"/>
              <a:cs typeface="Calibri" pitchFamily="34" charset="0"/>
            </a:endParaRPr>
          </a:p>
          <a:p>
            <a:pPr marL="0" marR="0" lvl="0" indent="360000" algn="just" defTabSz="914400" rtl="0" eaLnBrk="1" fontAlgn="base" latinLnBrk="0" hangingPunct="1">
              <a:lnSpc>
                <a:spcPct val="100000"/>
              </a:lnSpc>
              <a:spcBef>
                <a:spcPct val="0"/>
              </a:spcBef>
              <a:spcAft>
                <a:spcPct val="0"/>
              </a:spcAft>
              <a:buClrTx/>
              <a:buSzTx/>
              <a:buFont typeface="Wingdings" pitchFamily="2" charset="2"/>
              <a:buChar char="q"/>
              <a:tabLst/>
            </a:pPr>
            <a:endParaRPr lang="sr-Latn-RS" dirty="0" smtClean="0">
              <a:latin typeface="Calibri" pitchFamily="34" charset="0"/>
              <a:ea typeface="Times New Roman" pitchFamily="18" charset="0"/>
              <a:cs typeface="Calibri" pitchFamily="34" charset="0"/>
            </a:endParaRPr>
          </a:p>
          <a:p>
            <a:pPr marL="0" marR="0" lvl="0" indent="360000" algn="just" defTabSz="914400" rtl="0" eaLnBrk="1" fontAlgn="base" latinLnBrk="0" hangingPunct="1">
              <a:lnSpc>
                <a:spcPct val="100000"/>
              </a:lnSpc>
              <a:spcBef>
                <a:spcPct val="0"/>
              </a:spcBef>
              <a:spcAft>
                <a:spcPct val="0"/>
              </a:spcAft>
              <a:buClrTx/>
              <a:buSzTx/>
              <a:buFont typeface="Wingdings" pitchFamily="2" charset="2"/>
              <a:buChar char="q"/>
              <a:tabLst/>
            </a:pPr>
            <a:endParaRPr lang="sr-Latn-RS" dirty="0" smtClean="0">
              <a:latin typeface="Calibri" pitchFamily="34" charset="0"/>
              <a:ea typeface="Times New Roman" pitchFamily="18" charset="0"/>
              <a:cs typeface="Calibri" pitchFamily="34" charset="0"/>
            </a:endParaRPr>
          </a:p>
          <a:p>
            <a:pPr marL="0" marR="0" lvl="0" indent="360000" algn="just" defTabSz="914400" rtl="0" eaLnBrk="1" fontAlgn="base" latinLnBrk="0" hangingPunct="1">
              <a:lnSpc>
                <a:spcPct val="100000"/>
              </a:lnSpc>
              <a:spcBef>
                <a:spcPct val="0"/>
              </a:spcBef>
              <a:spcAft>
                <a:spcPct val="0"/>
              </a:spcAft>
              <a:buClrTx/>
              <a:buSzTx/>
              <a:buFont typeface="Wingdings" pitchFamily="2" charset="2"/>
              <a:buChar char="q"/>
              <a:tabLst/>
            </a:pPr>
            <a:endParaRPr lang="sr-Latn-RS" dirty="0">
              <a:latin typeface="Calibri" pitchFamily="34" charset="0"/>
              <a:ea typeface="Times New Roman" pitchFamily="18" charset="0"/>
              <a:cs typeface="Calibri" pitchFamily="34" charset="0"/>
            </a:endParaRPr>
          </a:p>
          <a:p>
            <a:pPr marL="0" marR="0" lvl="0" indent="360000" algn="just" defTabSz="914400" rtl="0" eaLnBrk="1" fontAlgn="base" latinLnBrk="0" hangingPunct="1">
              <a:lnSpc>
                <a:spcPct val="100000"/>
              </a:lnSpc>
              <a:spcBef>
                <a:spcPct val="0"/>
              </a:spcBef>
              <a:spcAft>
                <a:spcPct val="0"/>
              </a:spcAft>
              <a:buClrTx/>
              <a:buSzTx/>
              <a:buFont typeface="Wingdings" pitchFamily="2" charset="2"/>
              <a:buChar char="q"/>
              <a:tabLst/>
            </a:pPr>
            <a:endParaRPr lang="sr-Latn-RS" dirty="0" smtClean="0">
              <a:latin typeface="Calibri" pitchFamily="34" charset="0"/>
              <a:ea typeface="Times New Roman" pitchFamily="18" charset="0"/>
              <a:cs typeface="Calibri" pitchFamily="34" charset="0"/>
            </a:endParaRPr>
          </a:p>
          <a:p>
            <a:pPr marL="0" marR="0" lvl="0" indent="360000" algn="just" defTabSz="914400" rtl="0" eaLnBrk="1" fontAlgn="base" latinLnBrk="0" hangingPunct="1">
              <a:lnSpc>
                <a:spcPct val="100000"/>
              </a:lnSpc>
              <a:spcBef>
                <a:spcPct val="0"/>
              </a:spcBef>
              <a:spcAft>
                <a:spcPct val="0"/>
              </a:spcAft>
              <a:buClrTx/>
              <a:buSzTx/>
              <a:buFont typeface="Wingdings" pitchFamily="2" charset="2"/>
              <a:buChar char="q"/>
              <a:tabLst/>
            </a:pPr>
            <a:endParaRPr lang="sr-Latn-RS" dirty="0" smtClean="0">
              <a:latin typeface="Calibri" pitchFamily="34" charset="0"/>
              <a:ea typeface="Times New Roman" pitchFamily="18" charset="0"/>
              <a:cs typeface="Calibri" pitchFamily="34" charset="0"/>
            </a:endParaRPr>
          </a:p>
          <a:p>
            <a:pPr marL="0" marR="0" lvl="0" indent="360000" algn="just" defTabSz="914400" rtl="0" eaLnBrk="1" fontAlgn="base" latinLnBrk="0" hangingPunct="1">
              <a:lnSpc>
                <a:spcPct val="100000"/>
              </a:lnSpc>
              <a:spcBef>
                <a:spcPct val="0"/>
              </a:spcBef>
              <a:spcAft>
                <a:spcPct val="0"/>
              </a:spcAft>
              <a:buClrTx/>
              <a:buSzTx/>
              <a:buFont typeface="Wingdings" pitchFamily="2" charset="2"/>
              <a:buChar char="q"/>
              <a:tabLst/>
            </a:pPr>
            <a:endParaRPr lang="sr-Latn-RS" dirty="0" smtClean="0">
              <a:latin typeface="Calibri" pitchFamily="34" charset="0"/>
              <a:ea typeface="Times New Roman" pitchFamily="18" charset="0"/>
              <a:cs typeface="Calibri" pitchFamily="34" charset="0"/>
            </a:endParaRPr>
          </a:p>
          <a:p>
            <a:pPr marL="0" marR="0" lvl="0" indent="360000" algn="just" defTabSz="914400" rtl="0" eaLnBrk="1" fontAlgn="base" latinLnBrk="0" hangingPunct="1">
              <a:lnSpc>
                <a:spcPct val="100000"/>
              </a:lnSpc>
              <a:spcBef>
                <a:spcPct val="0"/>
              </a:spcBef>
              <a:spcAft>
                <a:spcPct val="0"/>
              </a:spcAft>
              <a:buClrTx/>
              <a:buSzTx/>
              <a:buFont typeface="Wingdings" pitchFamily="2" charset="2"/>
              <a:buChar char="q"/>
              <a:tabLst/>
            </a:pPr>
            <a:endParaRPr lang="sr-Latn-RS" dirty="0" smtClean="0">
              <a:latin typeface="Calibri" pitchFamily="34" charset="0"/>
              <a:ea typeface="Times New Roman" pitchFamily="18" charset="0"/>
              <a:cs typeface="Calibri" pitchFamily="34" charset="0"/>
            </a:endParaRPr>
          </a:p>
          <a:p>
            <a:pPr marL="0" marR="0" lvl="0" indent="360000" algn="just" defTabSz="914400" rtl="0" eaLnBrk="1" fontAlgn="base" latinLnBrk="0" hangingPunct="1">
              <a:lnSpc>
                <a:spcPct val="100000"/>
              </a:lnSpc>
              <a:spcBef>
                <a:spcPct val="0"/>
              </a:spcBef>
              <a:spcAft>
                <a:spcPct val="0"/>
              </a:spcAft>
              <a:buClrTx/>
              <a:buSzTx/>
              <a:tabLst/>
            </a:pPr>
            <a:endParaRPr lang="sr-Latn-RS" dirty="0" smtClean="0">
              <a:latin typeface="Calibri" pitchFamily="34" charset="0"/>
              <a:ea typeface="Times New Roman" pitchFamily="18" charset="0"/>
              <a:cs typeface="Calibri" pitchFamily="34" charset="0"/>
            </a:endParaRPr>
          </a:p>
          <a:p>
            <a:pPr marL="0" marR="0" lvl="0" indent="360000" algn="just" defTabSz="914400" rtl="0" eaLnBrk="1" fontAlgn="base" latinLnBrk="0" hangingPunct="1">
              <a:lnSpc>
                <a:spcPct val="100000"/>
              </a:lnSpc>
              <a:spcBef>
                <a:spcPct val="0"/>
              </a:spcBef>
              <a:spcAft>
                <a:spcPct val="0"/>
              </a:spcAft>
              <a:buClrTx/>
              <a:buSzTx/>
              <a:tabLst/>
            </a:pPr>
            <a:r>
              <a:rPr lang="sr-Latn-RS" dirty="0" smtClean="0">
                <a:latin typeface="Calibri" pitchFamily="34" charset="0"/>
                <a:ea typeface="Times New Roman" pitchFamily="18" charset="0"/>
                <a:cs typeface="Calibri" pitchFamily="34" charset="0"/>
              </a:rPr>
              <a:t> </a:t>
            </a:r>
          </a:p>
          <a:p>
            <a:pPr marL="0" marR="0" lvl="0" indent="360000" algn="just" defTabSz="914400" rtl="0" eaLnBrk="1" fontAlgn="base" latinLnBrk="0" hangingPunct="1">
              <a:lnSpc>
                <a:spcPct val="100000"/>
              </a:lnSpc>
              <a:spcBef>
                <a:spcPct val="0"/>
              </a:spcBef>
              <a:spcAft>
                <a:spcPct val="0"/>
              </a:spcAft>
              <a:buClrTx/>
              <a:buSzTx/>
              <a:buFont typeface="Wingdings" pitchFamily="2" charset="2"/>
              <a:buChar char="q"/>
              <a:tabLst/>
            </a:pPr>
            <a:endParaRPr kumimoji="0" lang="sr-Latn-RS"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endParaRPr>
          </a:p>
          <a:p>
            <a:pPr marL="0" marR="0" lvl="0" indent="360000" algn="just" defTabSz="914400" rtl="0" eaLnBrk="1" fontAlgn="base" latinLnBrk="0" hangingPunct="1">
              <a:lnSpc>
                <a:spcPct val="100000"/>
              </a:lnSpc>
              <a:spcBef>
                <a:spcPct val="0"/>
              </a:spcBef>
              <a:spcAft>
                <a:spcPct val="0"/>
              </a:spcAft>
              <a:buClrTx/>
              <a:buSzTx/>
              <a:tabLst/>
            </a:pPr>
            <a:endParaRPr lang="sr-Latn-RS" dirty="0" smtClean="0">
              <a:latin typeface="Calibri" pitchFamily="34" charset="0"/>
              <a:ea typeface="Times New Roman" pitchFamily="18" charset="0"/>
              <a:cs typeface="Calibri" pitchFamily="34" charset="0"/>
            </a:endParaRPr>
          </a:p>
          <a:p>
            <a:pPr marL="0" marR="0" lvl="0" indent="360000" algn="just" defTabSz="914400" rtl="0" eaLnBrk="1" fontAlgn="base" latinLnBrk="0" hangingPunct="1">
              <a:lnSpc>
                <a:spcPct val="100000"/>
              </a:lnSpc>
              <a:spcBef>
                <a:spcPct val="0"/>
              </a:spcBef>
              <a:spcAft>
                <a:spcPct val="0"/>
              </a:spcAft>
              <a:buClrTx/>
              <a:buSzTx/>
              <a:buFont typeface="Wingdings" pitchFamily="2" charset="2"/>
              <a:buChar char="q"/>
              <a:tabLst/>
            </a:pPr>
            <a:r>
              <a:rPr kumimoji="0" lang="en-US" b="0" i="0" u="none" strike="noStrike" cap="none" normalizeH="0" baseline="0" dirty="0" smtClean="0">
                <a:ln>
                  <a:noFill/>
                </a:ln>
                <a:solidFill>
                  <a:schemeClr val="tx1"/>
                </a:solidFill>
                <a:effectLst/>
                <a:ea typeface="Times New Roman" pitchFamily="18" charset="0"/>
                <a:cs typeface="Calibri" pitchFamily="34" charset="0"/>
              </a:rPr>
              <a:t>LS-factor varies from 0.03 to 13.74, with  the mean value of 1.92.</a:t>
            </a:r>
            <a:endParaRPr kumimoji="0" lang="sr-Latn-RS" b="0" i="0" u="none" strike="noStrike" cap="none" normalizeH="0" baseline="0" dirty="0" smtClean="0">
              <a:ln>
                <a:noFill/>
              </a:ln>
              <a:solidFill>
                <a:schemeClr val="tx1"/>
              </a:solidFill>
              <a:effectLst/>
              <a:ea typeface="Times New Roman" pitchFamily="18" charset="0"/>
              <a:cs typeface="Calibri" pitchFamily="34" charset="0"/>
            </a:endParaRPr>
          </a:p>
          <a:p>
            <a:pPr marL="0" marR="0" lvl="0" indent="360000" algn="just" defTabSz="914400" rtl="0" eaLnBrk="1" fontAlgn="base" latinLnBrk="0" hangingPunct="1">
              <a:lnSpc>
                <a:spcPct val="100000"/>
              </a:lnSpc>
              <a:spcBef>
                <a:spcPct val="0"/>
              </a:spcBef>
              <a:spcAft>
                <a:spcPct val="0"/>
              </a:spcAft>
              <a:buClrTx/>
              <a:buSzTx/>
              <a:tabLst/>
            </a:pPr>
            <a:endParaRPr kumimoji="0" lang="sr-Latn-RS"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endParaRPr>
          </a:p>
        </p:txBody>
      </p:sp>
      <p:graphicFrame>
        <p:nvGraphicFramePr>
          <p:cNvPr id="15" name="Chart 14"/>
          <p:cNvGraphicFramePr/>
          <p:nvPr>
            <p:extLst>
              <p:ext uri="{D42A27DB-BD31-4B8C-83A1-F6EECF244321}">
                <p14:modId xmlns:p14="http://schemas.microsoft.com/office/powerpoint/2010/main" val="1795969224"/>
              </p:ext>
            </p:extLst>
          </p:nvPr>
        </p:nvGraphicFramePr>
        <p:xfrm>
          <a:off x="762000" y="2514600"/>
          <a:ext cx="7696200" cy="33528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85800" y="609600"/>
            <a:ext cx="7696200" cy="984885"/>
          </a:xfrm>
          <a:prstGeom prst="rect">
            <a:avLst/>
          </a:prstGeom>
        </p:spPr>
        <p:txBody>
          <a:bodyPr wrap="square">
            <a:spAutoFit/>
          </a:bodyPr>
          <a:lstStyle/>
          <a:p>
            <a:pPr lvl="0" indent="360000" algn="just" fontAlgn="base">
              <a:spcBef>
                <a:spcPct val="0"/>
              </a:spcBef>
              <a:spcAft>
                <a:spcPct val="0"/>
              </a:spcAft>
              <a:buFont typeface="Arial" pitchFamily="34" charset="0"/>
              <a:buChar char="•"/>
            </a:pPr>
            <a:r>
              <a:rPr lang="en-US" sz="2000" dirty="0" smtClean="0">
                <a:latin typeface="Calibri" pitchFamily="34" charset="0"/>
                <a:ea typeface="Times New Roman" pitchFamily="18" charset="0"/>
                <a:cs typeface="Calibri" pitchFamily="34" charset="0"/>
              </a:rPr>
              <a:t> Multiplying </a:t>
            </a:r>
            <a:r>
              <a:rPr lang="sr-Latn-RS" sz="2000" dirty="0" smtClean="0">
                <a:latin typeface="Calibri" pitchFamily="34" charset="0"/>
                <a:ea typeface="Times New Roman" pitchFamily="18" charset="0"/>
                <a:cs typeface="Calibri" pitchFamily="34" charset="0"/>
              </a:rPr>
              <a:t>R, K, C and LS</a:t>
            </a:r>
            <a:r>
              <a:rPr lang="en-US" sz="2000" dirty="0" smtClean="0">
                <a:latin typeface="Calibri" pitchFamily="34" charset="0"/>
                <a:ea typeface="Times New Roman" pitchFamily="18" charset="0"/>
                <a:cs typeface="Calibri" pitchFamily="34" charset="0"/>
              </a:rPr>
              <a:t> factors the erosion vulnerability (EV) index is obtained and used to identify the critical area under sub-watershed 8.</a:t>
            </a:r>
            <a:endParaRPr lang="sr-Latn-RS" sz="2000" dirty="0" smtClean="0">
              <a:latin typeface="Calibri" pitchFamily="34" charset="0"/>
              <a:ea typeface="Times New Roman" pitchFamily="18" charset="0"/>
              <a:cs typeface="Calibri" pitchFamily="34" charset="0"/>
            </a:endParaRPr>
          </a:p>
          <a:p>
            <a:pPr lvl="0" indent="360000" algn="just" fontAlgn="base">
              <a:spcBef>
                <a:spcPct val="0"/>
              </a:spcBef>
              <a:spcAft>
                <a:spcPct val="0"/>
              </a:spcAft>
            </a:pPr>
            <a:r>
              <a:rPr lang="en-US" dirty="0" smtClean="0">
                <a:latin typeface="Calibri" pitchFamily="34" charset="0"/>
                <a:ea typeface="Times New Roman" pitchFamily="18" charset="0"/>
                <a:cs typeface="Calibri" pitchFamily="34" charset="0"/>
              </a:rPr>
              <a:t> </a:t>
            </a:r>
            <a:endParaRPr lang="sr-Latn-RS" dirty="0" smtClean="0">
              <a:latin typeface="Calibri" pitchFamily="34" charset="0"/>
              <a:ea typeface="Times New Roman" pitchFamily="18" charset="0"/>
              <a:cs typeface="Calibri" pitchFamily="34" charset="0"/>
            </a:endParaRPr>
          </a:p>
        </p:txBody>
      </p:sp>
      <p:pic>
        <p:nvPicPr>
          <p:cNvPr id="8" name="Picture 7" descr="C:\Users\Tijana Andrijanic\Desktop\rad WASWAC1\low,moderate, highEV1.tif"/>
          <p:cNvPicPr/>
          <p:nvPr/>
        </p:nvPicPr>
        <p:blipFill>
          <a:blip r:embed="rId2" cstate="print"/>
          <a:srcRect/>
          <a:stretch>
            <a:fillRect/>
          </a:stretch>
        </p:blipFill>
        <p:spPr bwMode="auto">
          <a:xfrm>
            <a:off x="4724400" y="1371600"/>
            <a:ext cx="4419600" cy="5352600"/>
          </a:xfrm>
          <a:prstGeom prst="rect">
            <a:avLst/>
          </a:prstGeom>
          <a:noFill/>
          <a:ln w="9525">
            <a:noFill/>
            <a:miter lim="800000"/>
            <a:headEnd/>
            <a:tailEnd/>
          </a:ln>
        </p:spPr>
      </p:pic>
      <p:sp>
        <p:nvSpPr>
          <p:cNvPr id="9" name="Rectangle 8"/>
          <p:cNvSpPr/>
          <p:nvPr/>
        </p:nvSpPr>
        <p:spPr>
          <a:xfrm>
            <a:off x="691487" y="1888374"/>
            <a:ext cx="4032913" cy="3785652"/>
          </a:xfrm>
          <a:prstGeom prst="rect">
            <a:avLst/>
          </a:prstGeom>
        </p:spPr>
        <p:txBody>
          <a:bodyPr wrap="square">
            <a:spAutoFit/>
          </a:bodyPr>
          <a:lstStyle/>
          <a:p>
            <a:pPr lvl="0" indent="360000" algn="just" fontAlgn="base">
              <a:spcBef>
                <a:spcPct val="0"/>
              </a:spcBef>
              <a:spcAft>
                <a:spcPct val="0"/>
              </a:spcAft>
              <a:buFont typeface="Wingdings" pitchFamily="2" charset="2"/>
              <a:buChar char="q"/>
            </a:pPr>
            <a:r>
              <a:rPr lang="sr-Latn-RS" sz="2000" dirty="0" smtClean="0">
                <a:latin typeface="Calibri" pitchFamily="34" charset="0"/>
                <a:ea typeface="Times New Roman" pitchFamily="18" charset="0"/>
                <a:cs typeface="Calibri" pitchFamily="34" charset="0"/>
              </a:rPr>
              <a:t>EV index is</a:t>
            </a:r>
            <a:r>
              <a:rPr lang="en-US" sz="2000" dirty="0" smtClean="0">
                <a:latin typeface="Calibri" pitchFamily="34" charset="0"/>
                <a:ea typeface="Times New Roman" pitchFamily="18" charset="0"/>
                <a:cs typeface="Calibri" pitchFamily="34" charset="0"/>
              </a:rPr>
              <a:t>classified into four categories: </a:t>
            </a:r>
            <a:endParaRPr lang="sr-Latn-RS" sz="2000" dirty="0" smtClean="0">
              <a:latin typeface="Calibri" pitchFamily="34" charset="0"/>
              <a:ea typeface="Times New Roman" pitchFamily="18" charset="0"/>
              <a:cs typeface="Calibri" pitchFamily="34" charset="0"/>
            </a:endParaRPr>
          </a:p>
          <a:p>
            <a:pPr lvl="0" indent="360000" algn="just" fontAlgn="base">
              <a:spcBef>
                <a:spcPct val="0"/>
              </a:spcBef>
              <a:spcAft>
                <a:spcPct val="0"/>
              </a:spcAft>
            </a:pPr>
            <a:r>
              <a:rPr lang="en-US" sz="2000" dirty="0" smtClean="0">
                <a:latin typeface="Calibri" pitchFamily="34" charset="0"/>
                <a:ea typeface="Times New Roman" pitchFamily="18" charset="0"/>
                <a:cs typeface="Calibri" pitchFamily="34" charset="0"/>
              </a:rPr>
              <a:t>low (53.77%), </a:t>
            </a:r>
            <a:endParaRPr lang="sr-Latn-RS" sz="2000" dirty="0" smtClean="0">
              <a:latin typeface="Calibri" pitchFamily="34" charset="0"/>
              <a:ea typeface="Times New Roman" pitchFamily="18" charset="0"/>
              <a:cs typeface="Calibri" pitchFamily="34" charset="0"/>
            </a:endParaRPr>
          </a:p>
          <a:p>
            <a:pPr lvl="0" indent="360000" algn="just" fontAlgn="base">
              <a:spcBef>
                <a:spcPct val="0"/>
              </a:spcBef>
              <a:spcAft>
                <a:spcPct val="0"/>
              </a:spcAft>
            </a:pPr>
            <a:r>
              <a:rPr lang="en-US" sz="2000" dirty="0" smtClean="0">
                <a:latin typeface="Calibri" pitchFamily="34" charset="0"/>
                <a:ea typeface="Times New Roman" pitchFamily="18" charset="0"/>
                <a:cs typeface="Calibri" pitchFamily="34" charset="0"/>
              </a:rPr>
              <a:t>moderate (29.26%), </a:t>
            </a:r>
            <a:endParaRPr lang="sr-Latn-RS" sz="2000" dirty="0" smtClean="0">
              <a:latin typeface="Calibri" pitchFamily="34" charset="0"/>
              <a:ea typeface="Times New Roman" pitchFamily="18" charset="0"/>
              <a:cs typeface="Calibri" pitchFamily="34" charset="0"/>
            </a:endParaRPr>
          </a:p>
          <a:p>
            <a:pPr lvl="0" indent="360000" algn="just" fontAlgn="base">
              <a:spcBef>
                <a:spcPct val="0"/>
              </a:spcBef>
              <a:spcAft>
                <a:spcPct val="0"/>
              </a:spcAft>
            </a:pPr>
            <a:r>
              <a:rPr lang="en-US" sz="2000" dirty="0" smtClean="0">
                <a:latin typeface="Calibri" pitchFamily="34" charset="0"/>
                <a:ea typeface="Times New Roman" pitchFamily="18" charset="0"/>
                <a:cs typeface="Calibri" pitchFamily="34" charset="0"/>
              </a:rPr>
              <a:t>high (13.03%)</a:t>
            </a:r>
            <a:endParaRPr lang="sr-Latn-RS" sz="2000" dirty="0" smtClean="0">
              <a:latin typeface="Calibri" pitchFamily="34" charset="0"/>
              <a:ea typeface="Times New Roman" pitchFamily="18" charset="0"/>
              <a:cs typeface="Calibri" pitchFamily="34" charset="0"/>
            </a:endParaRPr>
          </a:p>
          <a:p>
            <a:pPr lvl="0" indent="360000" algn="just" fontAlgn="base">
              <a:spcBef>
                <a:spcPct val="0"/>
              </a:spcBef>
              <a:spcAft>
                <a:spcPct val="0"/>
              </a:spcAft>
            </a:pPr>
            <a:r>
              <a:rPr lang="en-US" sz="2000" dirty="0" smtClean="0">
                <a:latin typeface="Calibri" pitchFamily="34" charset="0"/>
                <a:ea typeface="Times New Roman" pitchFamily="18" charset="0"/>
                <a:cs typeface="Calibri" pitchFamily="34" charset="0"/>
              </a:rPr>
              <a:t>severely vulnerable areas (3.94%)</a:t>
            </a:r>
            <a:endParaRPr lang="sr-Latn-RS" sz="2000" dirty="0" smtClean="0">
              <a:latin typeface="Calibri" pitchFamily="34" charset="0"/>
              <a:ea typeface="Times New Roman" pitchFamily="18" charset="0"/>
              <a:cs typeface="Calibri" pitchFamily="34" charset="0"/>
            </a:endParaRPr>
          </a:p>
          <a:p>
            <a:pPr lvl="0" indent="360000" algn="just" fontAlgn="base">
              <a:spcBef>
                <a:spcPct val="0"/>
              </a:spcBef>
              <a:spcAft>
                <a:spcPct val="0"/>
              </a:spcAft>
            </a:pPr>
            <a:endParaRPr lang="sr-Latn-RS" sz="2000" dirty="0" smtClean="0">
              <a:latin typeface="Calibri" pitchFamily="34" charset="0"/>
              <a:ea typeface="Times New Roman" pitchFamily="18" charset="0"/>
              <a:cs typeface="Calibri" pitchFamily="34" charset="0"/>
            </a:endParaRPr>
          </a:p>
          <a:p>
            <a:pPr lvl="0" indent="360000" algn="just" fontAlgn="base">
              <a:spcBef>
                <a:spcPct val="0"/>
              </a:spcBef>
              <a:spcAft>
                <a:spcPct val="0"/>
              </a:spcAft>
              <a:buFont typeface="Wingdings" pitchFamily="2" charset="2"/>
              <a:buChar char="q"/>
            </a:pPr>
            <a:r>
              <a:rPr lang="en-US" sz="2000" dirty="0" smtClean="0">
                <a:latin typeface="Calibri" pitchFamily="34" charset="0"/>
                <a:ea typeface="Times New Roman" pitchFamily="18" charset="0"/>
                <a:cs typeface="Calibri" pitchFamily="34" charset="0"/>
              </a:rPr>
              <a:t> Around 15% of the area of sub-watershed 8 are high and extreme vulnerable zone,</a:t>
            </a:r>
            <a:r>
              <a:rPr lang="sr-Latn-RS" sz="2000" dirty="0" smtClean="0">
                <a:latin typeface="Calibri" pitchFamily="34" charset="0"/>
                <a:ea typeface="Times New Roman" pitchFamily="18" charset="0"/>
                <a:cs typeface="Calibri" pitchFamily="34" charset="0"/>
              </a:rPr>
              <a:t> with </a:t>
            </a:r>
            <a:r>
              <a:rPr lang="en-US" sz="2000" dirty="0" smtClean="0">
                <a:latin typeface="Calibri" pitchFamily="34" charset="0"/>
                <a:ea typeface="Times New Roman" pitchFamily="18" charset="0"/>
                <a:cs typeface="Calibri" pitchFamily="34" charset="0"/>
              </a:rPr>
              <a:t>a priority for implementation of soil erosion and torrent control measures.</a:t>
            </a:r>
            <a:endParaRPr lang="en-US" sz="20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ChangeArrowheads="1"/>
          </p:cNvSpPr>
          <p:nvPr/>
        </p:nvSpPr>
        <p:spPr bwMode="auto">
          <a:xfrm>
            <a:off x="533400" y="609600"/>
            <a:ext cx="81534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80975" algn="l" defTabSz="914400" rtl="0" eaLnBrk="1" fontAlgn="base" latinLnBrk="0" hangingPunct="1">
              <a:lnSpc>
                <a:spcPct val="100000"/>
              </a:lnSpc>
              <a:spcBef>
                <a:spcPct val="0"/>
              </a:spcBef>
              <a:spcAft>
                <a:spcPct val="0"/>
              </a:spcAft>
              <a:buClrTx/>
              <a:buSzTx/>
              <a:buFontTx/>
              <a:buNone/>
              <a:tabLst/>
            </a:pPr>
            <a:r>
              <a:rPr kumimoji="0" lang="en-US" sz="4000" b="1" i="0" u="none" strike="noStrike" cap="none" normalizeH="0" baseline="0" dirty="0" smtClean="0">
                <a:ln>
                  <a:noFill/>
                </a:ln>
                <a:solidFill>
                  <a:srgbClr val="0033CC"/>
                </a:solidFill>
                <a:effectLst/>
                <a:latin typeface="Calibri" pitchFamily="34" charset="0"/>
                <a:ea typeface="Times New Roman" pitchFamily="18" charset="0"/>
                <a:cs typeface="Times New Roman" pitchFamily="18" charset="0"/>
              </a:rPr>
              <a:t>5. Conclusions</a:t>
            </a:r>
            <a:endParaRPr kumimoji="0" lang="en-GB" sz="4000" b="0" i="0" u="none" strike="noStrike" cap="none" normalizeH="0" baseline="0" dirty="0" smtClean="0">
              <a:ln>
                <a:noFill/>
              </a:ln>
              <a:solidFill>
                <a:srgbClr val="0033CC"/>
              </a:solidFill>
              <a:effectLst/>
              <a:latin typeface="Arial" pitchFamily="34" charset="0"/>
              <a:cs typeface="Arial" pitchFamily="34" charset="0"/>
            </a:endParaRPr>
          </a:p>
        </p:txBody>
      </p:sp>
      <p:sp>
        <p:nvSpPr>
          <p:cNvPr id="3" name="Rectangle 2"/>
          <p:cNvSpPr/>
          <p:nvPr/>
        </p:nvSpPr>
        <p:spPr>
          <a:xfrm>
            <a:off x="495300" y="1371600"/>
            <a:ext cx="8382000" cy="5324535"/>
          </a:xfrm>
          <a:prstGeom prst="rect">
            <a:avLst/>
          </a:prstGeom>
        </p:spPr>
        <p:txBody>
          <a:bodyPr wrap="square">
            <a:spAutoFit/>
          </a:bodyPr>
          <a:lstStyle/>
          <a:p>
            <a:pPr fontAlgn="base">
              <a:spcBef>
                <a:spcPct val="0"/>
              </a:spcBef>
              <a:spcAft>
                <a:spcPct val="0"/>
              </a:spcAft>
            </a:pPr>
            <a:r>
              <a:rPr lang="en-US" sz="2000" dirty="0">
                <a:latin typeface="Calibri" pitchFamily="34" charset="0"/>
                <a:ea typeface="Times New Roman" pitchFamily="18" charset="0"/>
                <a:cs typeface="Times New Roman" pitchFamily="18" charset="0"/>
              </a:rPr>
              <a:t>Based on the results, we can conclude that</a:t>
            </a:r>
            <a:r>
              <a:rPr lang="sr-Latn-RS" sz="2000" dirty="0" smtClean="0">
                <a:latin typeface="Calibri" pitchFamily="34" charset="0"/>
                <a:ea typeface="Times New Roman" pitchFamily="18" charset="0"/>
                <a:cs typeface="Times New Roman" pitchFamily="18" charset="0"/>
              </a:rPr>
              <a:t>:</a:t>
            </a:r>
          </a:p>
          <a:p>
            <a:pPr fontAlgn="base">
              <a:spcBef>
                <a:spcPct val="0"/>
              </a:spcBef>
              <a:spcAft>
                <a:spcPct val="0"/>
              </a:spcAft>
            </a:pPr>
            <a:endParaRPr lang="en-GB" sz="2000" dirty="0">
              <a:latin typeface="Arial" pitchFamily="34" charset="0"/>
              <a:cs typeface="Arial" pitchFamily="34" charset="0"/>
            </a:endParaRPr>
          </a:p>
          <a:p>
            <a:pPr marL="342900" lvl="0" indent="-342900" fontAlgn="base">
              <a:spcBef>
                <a:spcPct val="0"/>
              </a:spcBef>
              <a:spcAft>
                <a:spcPct val="0"/>
              </a:spcAft>
              <a:buFont typeface="Wingdings" panose="05000000000000000000" pitchFamily="2" charset="2"/>
              <a:buChar char="§"/>
            </a:pPr>
            <a:r>
              <a:rPr lang="en-US" sz="2000" dirty="0" smtClean="0">
                <a:latin typeface="Calibri" pitchFamily="34" charset="0"/>
                <a:ea typeface="Times New Roman" pitchFamily="18" charset="0"/>
                <a:cs typeface="Times New Roman" pitchFamily="18" charset="0"/>
              </a:rPr>
              <a:t>PROMETHEE </a:t>
            </a:r>
            <a:r>
              <a:rPr lang="en-US" sz="2000" dirty="0" smtClean="0">
                <a:latin typeface="Calibri" pitchFamily="34" charset="0"/>
                <a:ea typeface="Times New Roman" pitchFamily="18" charset="0"/>
                <a:cs typeface="Times New Roman" pitchFamily="18" charset="0"/>
              </a:rPr>
              <a:t>II outranking method provides a complete ranking of sub-watersheds</a:t>
            </a:r>
            <a:r>
              <a:rPr lang="sr-Latn-RS" sz="2000" dirty="0" smtClean="0">
                <a:latin typeface="Calibri" pitchFamily="34" charset="0"/>
                <a:ea typeface="Times New Roman" pitchFamily="18" charset="0"/>
                <a:cs typeface="Times New Roman" pitchFamily="18" charset="0"/>
              </a:rPr>
              <a:t> according to soil erosion vulnerability</a:t>
            </a:r>
            <a:endParaRPr lang="en-GB" sz="2000" dirty="0" smtClean="0">
              <a:latin typeface="Arial" pitchFamily="34" charset="0"/>
              <a:cs typeface="Arial" pitchFamily="34" charset="0"/>
            </a:endParaRPr>
          </a:p>
          <a:p>
            <a:pPr marL="342900" lvl="0" indent="-342900" eaLnBrk="0" fontAlgn="base" hangingPunct="0">
              <a:spcBef>
                <a:spcPct val="0"/>
              </a:spcBef>
              <a:spcAft>
                <a:spcPct val="0"/>
              </a:spcAft>
              <a:buFont typeface="Wingdings" panose="05000000000000000000" pitchFamily="2" charset="2"/>
              <a:buChar char="§"/>
            </a:pPr>
            <a:r>
              <a:rPr lang="en-GB" sz="2000" dirty="0" smtClean="0">
                <a:latin typeface="Calibri" pitchFamily="34" charset="0"/>
                <a:ea typeface="Calibri" pitchFamily="34" charset="0"/>
                <a:cs typeface="Times New Roman" pitchFamily="18" charset="0"/>
              </a:rPr>
              <a:t>Considered </a:t>
            </a:r>
            <a:r>
              <a:rPr lang="en-GB" sz="2000" dirty="0" smtClean="0">
                <a:latin typeface="Calibri" pitchFamily="34" charset="0"/>
                <a:ea typeface="Calibri" pitchFamily="34" charset="0"/>
                <a:cs typeface="Times New Roman" pitchFamily="18" charset="0"/>
              </a:rPr>
              <a:t>criterion </a:t>
            </a:r>
            <a:r>
              <a:rPr lang="sr-Latn-RS" sz="2000" dirty="0" smtClean="0">
                <a:latin typeface="Calibri" pitchFamily="34" charset="0"/>
                <a:ea typeface="Calibri" pitchFamily="34" charset="0"/>
                <a:cs typeface="Times New Roman" pitchFamily="18" charset="0"/>
              </a:rPr>
              <a:t>was:</a:t>
            </a:r>
            <a:r>
              <a:rPr lang="en-GB" sz="2000" dirty="0" smtClean="0">
                <a:latin typeface="Calibri" pitchFamily="34" charset="0"/>
                <a:ea typeface="Calibri" pitchFamily="34" charset="0"/>
                <a:cs typeface="Times New Roman" pitchFamily="18" charset="0"/>
              </a:rPr>
              <a:t> </a:t>
            </a:r>
            <a:r>
              <a:rPr lang="en-GB" sz="2000" dirty="0" smtClean="0">
                <a:latin typeface="Calibri" pitchFamily="34" charset="0"/>
                <a:ea typeface="Calibri" pitchFamily="34" charset="0"/>
                <a:cs typeface="Calibri" pitchFamily="34" charset="0"/>
              </a:rPr>
              <a:t>land cover, rainfall, soil </a:t>
            </a:r>
            <a:r>
              <a:rPr lang="en-GB" sz="2000" dirty="0" err="1" smtClean="0">
                <a:latin typeface="Calibri" pitchFamily="34" charset="0"/>
                <a:ea typeface="Calibri" pitchFamily="34" charset="0"/>
                <a:cs typeface="Calibri" pitchFamily="34" charset="0"/>
              </a:rPr>
              <a:t>erodibility</a:t>
            </a:r>
            <a:r>
              <a:rPr lang="en-GB" sz="2000" dirty="0" smtClean="0">
                <a:latin typeface="Calibri" pitchFamily="34" charset="0"/>
                <a:ea typeface="Calibri" pitchFamily="34" charset="0"/>
                <a:cs typeface="Calibri" pitchFamily="34" charset="0"/>
              </a:rPr>
              <a:t> and  topography</a:t>
            </a:r>
            <a:endParaRPr lang="sr-Latn-RS" sz="2000" dirty="0" smtClean="0">
              <a:latin typeface="Calibri" pitchFamily="34" charset="0"/>
              <a:ea typeface="Calibri" pitchFamily="34" charset="0"/>
              <a:cs typeface="Calibri" pitchFamily="34" charset="0"/>
            </a:endParaRPr>
          </a:p>
          <a:p>
            <a:pPr marL="342900" indent="-342900" eaLnBrk="0" fontAlgn="base" hangingPunct="0">
              <a:spcBef>
                <a:spcPct val="0"/>
              </a:spcBef>
              <a:spcAft>
                <a:spcPct val="0"/>
              </a:spcAft>
              <a:buFont typeface="Wingdings" panose="05000000000000000000" pitchFamily="2" charset="2"/>
              <a:buChar char="§"/>
            </a:pPr>
            <a:r>
              <a:rPr lang="sr-Latn-RS" sz="2000" dirty="0" smtClean="0">
                <a:latin typeface="Calibri" pitchFamily="34" charset="0"/>
                <a:ea typeface="Calibri" pitchFamily="34" charset="0"/>
                <a:cs typeface="Calibri" pitchFamily="34" charset="0"/>
              </a:rPr>
              <a:t>Using </a:t>
            </a:r>
            <a:r>
              <a:rPr lang="sr-Latn-RS" sz="2000" dirty="0" smtClean="0">
                <a:latin typeface="Calibri" pitchFamily="34" charset="0"/>
                <a:ea typeface="Calibri" pitchFamily="34" charset="0"/>
                <a:cs typeface="Calibri" pitchFamily="34" charset="0"/>
              </a:rPr>
              <a:t>ArcHydro and ArcMap sub-watersheds are generated, layers are produced as well as inputs for evaluation </a:t>
            </a:r>
            <a:r>
              <a:rPr lang="sr-Latn-RS" sz="2000" dirty="0" smtClean="0">
                <a:latin typeface="Calibri" pitchFamily="34" charset="0"/>
                <a:ea typeface="Calibri" pitchFamily="34" charset="0"/>
                <a:cs typeface="Calibri" pitchFamily="34" charset="0"/>
              </a:rPr>
              <a:t>matrix</a:t>
            </a:r>
          </a:p>
          <a:p>
            <a:pPr marL="342900" indent="-342900" eaLnBrk="0" fontAlgn="base" hangingPunct="0">
              <a:spcBef>
                <a:spcPct val="0"/>
              </a:spcBef>
              <a:spcAft>
                <a:spcPct val="0"/>
              </a:spcAft>
              <a:buFont typeface="Wingdings" panose="05000000000000000000" pitchFamily="2" charset="2"/>
              <a:buChar char="§"/>
            </a:pPr>
            <a:r>
              <a:rPr lang="en-GB" sz="2000" dirty="0" smtClean="0">
                <a:latin typeface="Calibri" pitchFamily="34" charset="0"/>
                <a:ea typeface="Calibri" pitchFamily="34" charset="0"/>
                <a:cs typeface="Calibri" pitchFamily="34" charset="0"/>
              </a:rPr>
              <a:t>Mapping </a:t>
            </a:r>
            <a:r>
              <a:rPr lang="en-GB" sz="2000" dirty="0">
                <a:latin typeface="Calibri" pitchFamily="34" charset="0"/>
                <a:ea typeface="Calibri" pitchFamily="34" charset="0"/>
                <a:cs typeface="Calibri" pitchFamily="34" charset="0"/>
              </a:rPr>
              <a:t>erosion vulnerability </a:t>
            </a:r>
            <a:r>
              <a:rPr lang="sr-Latn-RS" sz="2000" dirty="0">
                <a:latin typeface="Calibri" pitchFamily="34" charset="0"/>
                <a:ea typeface="Calibri" pitchFamily="34" charset="0"/>
                <a:cs typeface="Calibri" pitchFamily="34" charset="0"/>
              </a:rPr>
              <a:t>using GIS </a:t>
            </a:r>
            <a:r>
              <a:rPr lang="en-GB" sz="2000" dirty="0">
                <a:latin typeface="Calibri" pitchFamily="34" charset="0"/>
                <a:ea typeface="Calibri" pitchFamily="34" charset="0"/>
                <a:cs typeface="Calibri" pitchFamily="34" charset="0"/>
              </a:rPr>
              <a:t>enabled identification of conservation priority area</a:t>
            </a:r>
            <a:r>
              <a:rPr lang="sr-Latn-RS" sz="2000" dirty="0" smtClean="0">
                <a:latin typeface="Calibri" pitchFamily="34" charset="0"/>
                <a:ea typeface="Calibri" pitchFamily="34" charset="0"/>
                <a:cs typeface="Calibri" pitchFamily="34" charset="0"/>
              </a:rPr>
              <a:t>.</a:t>
            </a:r>
            <a:endParaRPr lang="sr-Latn-RS" sz="2000" dirty="0" smtClean="0">
              <a:latin typeface="Calibri" pitchFamily="34" charset="0"/>
              <a:ea typeface="Calibri" pitchFamily="34" charset="0"/>
              <a:cs typeface="Calibri" pitchFamily="34" charset="0"/>
            </a:endParaRPr>
          </a:p>
          <a:p>
            <a:pPr marL="342900" lvl="0" indent="-342900" eaLnBrk="0" fontAlgn="base" hangingPunct="0">
              <a:spcBef>
                <a:spcPct val="0"/>
              </a:spcBef>
              <a:spcAft>
                <a:spcPct val="0"/>
              </a:spcAft>
              <a:buFont typeface="Wingdings" panose="05000000000000000000" pitchFamily="2" charset="2"/>
              <a:buChar char="§"/>
            </a:pPr>
            <a:r>
              <a:rPr lang="sr-Latn-RS" sz="2000" dirty="0" smtClean="0">
                <a:latin typeface="Calibri" pitchFamily="34" charset="0"/>
                <a:cs typeface="Arial" pitchFamily="34" charset="0"/>
              </a:rPr>
              <a:t> </a:t>
            </a:r>
            <a:r>
              <a:rPr lang="en-GB" sz="2000" dirty="0" smtClean="0">
                <a:latin typeface="Calibri" pitchFamily="34" charset="0"/>
                <a:cs typeface="Arial" pitchFamily="34" charset="0"/>
              </a:rPr>
              <a:t>U</a:t>
            </a:r>
            <a:r>
              <a:rPr lang="sr-Latn-RS" sz="2000" dirty="0" smtClean="0">
                <a:latin typeface="Calibri" pitchFamily="34" charset="0"/>
                <a:cs typeface="Arial" pitchFamily="34" charset="0"/>
              </a:rPr>
              <a:t>sing AHP method criterion weights are determined</a:t>
            </a:r>
          </a:p>
          <a:p>
            <a:pPr marL="342900" lvl="0" indent="-342900" eaLnBrk="0" fontAlgn="base" hangingPunct="0">
              <a:spcBef>
                <a:spcPct val="0"/>
              </a:spcBef>
              <a:spcAft>
                <a:spcPct val="0"/>
              </a:spcAft>
              <a:buFont typeface="Wingdings" panose="05000000000000000000" pitchFamily="2" charset="2"/>
              <a:buChar char="§"/>
            </a:pPr>
            <a:r>
              <a:rPr lang="en-GB" sz="2000" dirty="0" smtClean="0">
                <a:latin typeface="Calibri" pitchFamily="34" charset="0"/>
                <a:cs typeface="Arial" pitchFamily="34" charset="0"/>
              </a:rPr>
              <a:t>S</a:t>
            </a:r>
            <a:r>
              <a:rPr lang="sr-Latn-RS" sz="2000" dirty="0" smtClean="0">
                <a:latin typeface="Calibri" pitchFamily="34" charset="0"/>
                <a:cs typeface="Arial" pitchFamily="34" charset="0"/>
              </a:rPr>
              <a:t>ensitivity analysis is performed to test the stability of the results of the ranking via PROMETHEE method</a:t>
            </a:r>
            <a:endParaRPr lang="en-GB" sz="2000" dirty="0" smtClean="0">
              <a:latin typeface="Arial" pitchFamily="34" charset="0"/>
              <a:cs typeface="Arial" pitchFamily="34" charset="0"/>
            </a:endParaRPr>
          </a:p>
          <a:p>
            <a:pPr marL="342900" lvl="0" indent="-342900" eaLnBrk="0" fontAlgn="base" hangingPunct="0">
              <a:spcBef>
                <a:spcPct val="0"/>
              </a:spcBef>
              <a:spcAft>
                <a:spcPct val="0"/>
              </a:spcAft>
              <a:buFont typeface="Wingdings" panose="05000000000000000000" pitchFamily="2" charset="2"/>
              <a:buChar char="§"/>
            </a:pPr>
            <a:r>
              <a:rPr lang="en-GB" sz="2000" dirty="0" smtClean="0">
                <a:latin typeface="Calibri" pitchFamily="34" charset="0"/>
                <a:ea typeface="Calibri" pitchFamily="34" charset="0"/>
                <a:cs typeface="Times New Roman" pitchFamily="18" charset="0"/>
              </a:rPr>
              <a:t>Potential </a:t>
            </a:r>
            <a:r>
              <a:rPr lang="en-GB" sz="2000" dirty="0" smtClean="0">
                <a:latin typeface="Calibri" pitchFamily="34" charset="0"/>
                <a:ea typeface="Calibri" pitchFamily="34" charset="0"/>
                <a:cs typeface="Times New Roman" pitchFamily="18" charset="0"/>
              </a:rPr>
              <a:t>changes of topography factor weights led to rank changes </a:t>
            </a:r>
            <a:endParaRPr lang="en-GB" sz="2000" dirty="0" smtClean="0">
              <a:latin typeface="Arial" pitchFamily="34" charset="0"/>
              <a:cs typeface="Arial" pitchFamily="34" charset="0"/>
            </a:endParaRPr>
          </a:p>
          <a:p>
            <a:pPr marL="342900" lvl="0" indent="-342900" eaLnBrk="0" fontAlgn="base" hangingPunct="0">
              <a:spcBef>
                <a:spcPct val="0"/>
              </a:spcBef>
              <a:spcAft>
                <a:spcPct val="0"/>
              </a:spcAft>
              <a:buFont typeface="Wingdings" panose="05000000000000000000" pitchFamily="2" charset="2"/>
              <a:buChar char="§"/>
            </a:pPr>
            <a:r>
              <a:rPr lang="en-GB" sz="2000" dirty="0" smtClean="0">
                <a:latin typeface="Calibri" pitchFamily="34" charset="0"/>
                <a:ea typeface="Calibri" pitchFamily="34" charset="0"/>
                <a:cs typeface="Times New Roman" pitchFamily="18" charset="0"/>
              </a:rPr>
              <a:t>Potential </a:t>
            </a:r>
            <a:r>
              <a:rPr lang="en-GB" sz="2000" dirty="0" smtClean="0">
                <a:latin typeface="Calibri" pitchFamily="34" charset="0"/>
                <a:ea typeface="Calibri" pitchFamily="34" charset="0"/>
                <a:cs typeface="Times New Roman" pitchFamily="18" charset="0"/>
              </a:rPr>
              <a:t>changes of other considered criterion weights showed stable ranking results.</a:t>
            </a:r>
            <a:endParaRPr lang="en-GB" sz="2000" dirty="0" smtClean="0">
              <a:latin typeface="Arial" pitchFamily="34" charset="0"/>
              <a:cs typeface="Arial" pitchFamily="34" charset="0"/>
            </a:endParaRPr>
          </a:p>
          <a:p>
            <a:pPr lvl="0" eaLnBrk="0" fontAlgn="base" hangingPunct="0">
              <a:spcBef>
                <a:spcPct val="0"/>
              </a:spcBef>
              <a:spcAft>
                <a:spcPct val="0"/>
              </a:spcAft>
            </a:pPr>
            <a:endParaRPr lang="en-GB" sz="20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447800" y="2209800"/>
            <a:ext cx="6324600" cy="1323439"/>
          </a:xfrm>
          <a:prstGeom prst="rect">
            <a:avLst/>
          </a:prstGeom>
          <a:noFill/>
        </p:spPr>
        <p:txBody>
          <a:bodyPr wrap="square" rtlCol="0">
            <a:spAutoFit/>
          </a:bodyPr>
          <a:lstStyle/>
          <a:p>
            <a:r>
              <a:rPr lang="sr-Latn-RS" sz="8000" dirty="0" smtClean="0">
                <a:solidFill>
                  <a:srgbClr val="0033CC"/>
                </a:solidFill>
              </a:rPr>
              <a:t>THANK YOU</a:t>
            </a:r>
            <a:endParaRPr lang="en-GB" sz="8000" dirty="0">
              <a:solidFill>
                <a:srgbClr val="0033CC"/>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066800"/>
            <a:ext cx="8610600" cy="685800"/>
          </a:xfrm>
        </p:spPr>
        <p:txBody>
          <a:bodyPr>
            <a:normAutofit/>
          </a:bodyPr>
          <a:lstStyle/>
          <a:p>
            <a:pPr algn="l"/>
            <a:r>
              <a:rPr lang="en-US" sz="2800" b="1" dirty="0" smtClean="0">
                <a:solidFill>
                  <a:srgbClr val="0033CC"/>
                </a:solidFill>
              </a:rPr>
              <a:t>Soil erosion by water </a:t>
            </a:r>
            <a:r>
              <a:rPr lang="en-US" sz="2800" dirty="0" smtClean="0"/>
              <a:t>is a</a:t>
            </a:r>
            <a:r>
              <a:rPr lang="sr-Latn-RS" sz="2800" dirty="0" smtClean="0"/>
              <a:t>n </a:t>
            </a:r>
            <a:r>
              <a:rPr lang="en-US" sz="2800" dirty="0" smtClean="0"/>
              <a:t>environmental problem </a:t>
            </a:r>
            <a:endParaRPr lang="en-GB" sz="2800" dirty="0"/>
          </a:p>
        </p:txBody>
      </p:sp>
      <p:sp>
        <p:nvSpPr>
          <p:cNvPr id="3" name="Text Placeholder 2"/>
          <p:cNvSpPr>
            <a:spLocks noGrp="1"/>
          </p:cNvSpPr>
          <p:nvPr>
            <p:ph type="body" idx="1"/>
          </p:nvPr>
        </p:nvSpPr>
        <p:spPr>
          <a:xfrm>
            <a:off x="457200" y="1763713"/>
            <a:ext cx="4040188" cy="639762"/>
          </a:xfrm>
        </p:spPr>
        <p:txBody>
          <a:bodyPr/>
          <a:lstStyle/>
          <a:p>
            <a:r>
              <a:rPr lang="sr-Latn-RS" u="sng" dirty="0" smtClean="0">
                <a:solidFill>
                  <a:srgbClr val="0033CC"/>
                </a:solidFill>
              </a:rPr>
              <a:t>Consequences</a:t>
            </a:r>
            <a:endParaRPr lang="en-GB" u="sng" dirty="0">
              <a:solidFill>
                <a:srgbClr val="0033CC"/>
              </a:solidFill>
            </a:endParaRPr>
          </a:p>
        </p:txBody>
      </p:sp>
      <p:sp>
        <p:nvSpPr>
          <p:cNvPr id="4" name="Content Placeholder 3"/>
          <p:cNvSpPr>
            <a:spLocks noGrp="1"/>
          </p:cNvSpPr>
          <p:nvPr>
            <p:ph sz="half" idx="2"/>
          </p:nvPr>
        </p:nvSpPr>
        <p:spPr>
          <a:xfrm>
            <a:off x="457200" y="2403475"/>
            <a:ext cx="4040188" cy="1863725"/>
          </a:xfrm>
        </p:spPr>
        <p:txBody>
          <a:bodyPr>
            <a:normAutofit/>
          </a:bodyPr>
          <a:lstStyle/>
          <a:p>
            <a:r>
              <a:rPr lang="en-US" dirty="0" smtClean="0"/>
              <a:t>soil loss </a:t>
            </a:r>
            <a:endParaRPr lang="sr-Latn-RS" dirty="0" smtClean="0"/>
          </a:p>
          <a:p>
            <a:r>
              <a:rPr lang="sr-Latn-RS" dirty="0" smtClean="0"/>
              <a:t>increase risk of flooding</a:t>
            </a:r>
          </a:p>
          <a:p>
            <a:r>
              <a:rPr lang="sr-Latn-RS" dirty="0" smtClean="0"/>
              <a:t>siltation of accumulation </a:t>
            </a:r>
          </a:p>
          <a:p>
            <a:r>
              <a:rPr lang="sr-Latn-RS" dirty="0" smtClean="0"/>
              <a:t>water pollution etc. </a:t>
            </a:r>
            <a:endParaRPr lang="en-GB" dirty="0"/>
          </a:p>
        </p:txBody>
      </p:sp>
      <p:sp>
        <p:nvSpPr>
          <p:cNvPr id="5" name="Text Placeholder 4"/>
          <p:cNvSpPr>
            <a:spLocks noGrp="1"/>
          </p:cNvSpPr>
          <p:nvPr>
            <p:ph type="body" sz="quarter" idx="3"/>
          </p:nvPr>
        </p:nvSpPr>
        <p:spPr>
          <a:xfrm>
            <a:off x="4645025" y="1763713"/>
            <a:ext cx="4041775" cy="639762"/>
          </a:xfrm>
        </p:spPr>
        <p:txBody>
          <a:bodyPr>
            <a:normAutofit/>
          </a:bodyPr>
          <a:lstStyle/>
          <a:p>
            <a:r>
              <a:rPr lang="sr-Latn-RS" u="sng" dirty="0" smtClean="0">
                <a:solidFill>
                  <a:srgbClr val="0033CC"/>
                </a:solidFill>
              </a:rPr>
              <a:t>Prevention/Mitigations</a:t>
            </a:r>
            <a:endParaRPr lang="en-GB" u="sng" dirty="0">
              <a:solidFill>
                <a:srgbClr val="0033CC"/>
              </a:solidFill>
            </a:endParaRPr>
          </a:p>
        </p:txBody>
      </p:sp>
      <p:sp>
        <p:nvSpPr>
          <p:cNvPr id="6" name="Content Placeholder 5"/>
          <p:cNvSpPr>
            <a:spLocks noGrp="1"/>
          </p:cNvSpPr>
          <p:nvPr>
            <p:ph sz="quarter" idx="4"/>
          </p:nvPr>
        </p:nvSpPr>
        <p:spPr>
          <a:xfrm>
            <a:off x="4645025" y="2403475"/>
            <a:ext cx="4041775" cy="1482725"/>
          </a:xfrm>
        </p:spPr>
        <p:txBody>
          <a:bodyPr>
            <a:noAutofit/>
          </a:bodyPr>
          <a:lstStyle/>
          <a:p>
            <a:r>
              <a:rPr lang="en-US" dirty="0" smtClean="0"/>
              <a:t> reforestation, technical object construction, and other measures.</a:t>
            </a:r>
            <a:endParaRPr lang="sr-Latn-RS" dirty="0" smtClean="0"/>
          </a:p>
          <a:p>
            <a:r>
              <a:rPr lang="en-GB" dirty="0" smtClean="0"/>
              <a:t>O</a:t>
            </a:r>
            <a:r>
              <a:rPr lang="sr-Latn-RS" dirty="0" smtClean="0"/>
              <a:t>n the watershed, sub-watershed scale</a:t>
            </a:r>
            <a:endParaRPr lang="en-GB" dirty="0"/>
          </a:p>
        </p:txBody>
      </p:sp>
      <p:sp>
        <p:nvSpPr>
          <p:cNvPr id="7" name="TextBox 6"/>
          <p:cNvSpPr txBox="1"/>
          <p:nvPr/>
        </p:nvSpPr>
        <p:spPr>
          <a:xfrm>
            <a:off x="2438400" y="4800600"/>
            <a:ext cx="6096000" cy="954107"/>
          </a:xfrm>
          <a:prstGeom prst="rect">
            <a:avLst/>
          </a:prstGeom>
          <a:noFill/>
        </p:spPr>
        <p:txBody>
          <a:bodyPr wrap="square" rtlCol="0">
            <a:spAutoFit/>
          </a:bodyPr>
          <a:lstStyle/>
          <a:p>
            <a:r>
              <a:rPr lang="sr-Latn-RS" sz="2800" b="1" dirty="0" smtClean="0">
                <a:solidFill>
                  <a:srgbClr val="0033CC"/>
                </a:solidFill>
              </a:rPr>
              <a:t>Which part of the watershed has a priority for human reaction?</a:t>
            </a:r>
            <a:endParaRPr lang="en-GB" sz="2800" b="1" dirty="0">
              <a:solidFill>
                <a:srgbClr val="0033CC"/>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sr-Latn-RS" i="1" dirty="0" smtClean="0"/>
              <a:t/>
            </a:r>
            <a:br>
              <a:rPr lang="sr-Latn-RS" i="1" dirty="0" smtClean="0"/>
            </a:br>
            <a:r>
              <a:rPr lang="en-US" i="1" dirty="0" smtClean="0"/>
              <a:t> </a:t>
            </a:r>
            <a:r>
              <a:rPr lang="sr-Latn-RS" i="1" dirty="0" smtClean="0"/>
              <a:t/>
            </a:r>
            <a:br>
              <a:rPr lang="sr-Latn-RS" i="1" dirty="0" smtClean="0"/>
            </a:br>
            <a:r>
              <a:rPr lang="sr-Latn-RS" i="1" dirty="0" smtClean="0"/>
              <a:t/>
            </a:r>
            <a:br>
              <a:rPr lang="sr-Latn-RS" i="1" dirty="0" smtClean="0"/>
            </a:br>
            <a:r>
              <a:rPr lang="sr-Latn-RS" i="1" dirty="0" smtClean="0"/>
              <a:t/>
            </a:r>
            <a:br>
              <a:rPr lang="sr-Latn-RS" i="1" dirty="0" smtClean="0"/>
            </a:br>
            <a:r>
              <a:rPr lang="sr-Latn-RS" i="1" dirty="0" smtClean="0"/>
              <a:t/>
            </a:r>
            <a:br>
              <a:rPr lang="sr-Latn-RS" i="1" dirty="0" smtClean="0"/>
            </a:br>
            <a:r>
              <a:rPr lang="sr-Latn-RS" i="1" dirty="0" smtClean="0"/>
              <a:t/>
            </a:r>
            <a:br>
              <a:rPr lang="sr-Latn-RS" i="1" dirty="0" smtClean="0"/>
            </a:br>
            <a:r>
              <a:rPr lang="sr-Latn-RS" i="1" dirty="0" smtClean="0"/>
              <a:t/>
            </a:r>
            <a:br>
              <a:rPr lang="sr-Latn-RS" i="1" dirty="0" smtClean="0"/>
            </a:br>
            <a:r>
              <a:rPr lang="sr-Latn-RS" i="1" dirty="0" smtClean="0"/>
              <a:t/>
            </a:r>
            <a:br>
              <a:rPr lang="sr-Latn-RS" i="1" dirty="0" smtClean="0"/>
            </a:br>
            <a:r>
              <a:rPr lang="en-US" i="1" dirty="0" smtClean="0"/>
              <a:t> </a:t>
            </a:r>
            <a:r>
              <a:rPr lang="en-GB" dirty="0" smtClean="0"/>
              <a:t/>
            </a:r>
            <a:br>
              <a:rPr lang="en-GB" dirty="0" smtClean="0"/>
            </a:br>
            <a:endParaRPr lang="en-GB" dirty="0"/>
          </a:p>
        </p:txBody>
      </p:sp>
      <p:sp>
        <p:nvSpPr>
          <p:cNvPr id="11" name="TextBox 10"/>
          <p:cNvSpPr txBox="1"/>
          <p:nvPr/>
        </p:nvSpPr>
        <p:spPr>
          <a:xfrm>
            <a:off x="228600" y="990600"/>
            <a:ext cx="3733800" cy="5663089"/>
          </a:xfrm>
          <a:prstGeom prst="rect">
            <a:avLst/>
          </a:prstGeom>
          <a:noFill/>
        </p:spPr>
        <p:txBody>
          <a:bodyPr wrap="square" rtlCol="0">
            <a:spAutoFit/>
          </a:bodyPr>
          <a:lstStyle/>
          <a:p>
            <a:r>
              <a:rPr lang="en-GB" dirty="0" smtClean="0"/>
              <a:t/>
            </a:r>
            <a:br>
              <a:rPr lang="en-GB" dirty="0" smtClean="0"/>
            </a:br>
            <a:r>
              <a:rPr lang="en-GB" dirty="0" smtClean="0"/>
              <a:t/>
            </a:r>
            <a:br>
              <a:rPr lang="en-GB" dirty="0" smtClean="0"/>
            </a:br>
            <a:r>
              <a:rPr lang="en-US" sz="2000" b="1" dirty="0" err="1" smtClean="0">
                <a:solidFill>
                  <a:srgbClr val="0033CC"/>
                </a:solidFill>
              </a:rPr>
              <a:t>Topčiderska</a:t>
            </a:r>
            <a:r>
              <a:rPr lang="en-US" sz="2000" b="1" dirty="0" smtClean="0">
                <a:solidFill>
                  <a:srgbClr val="0033CC"/>
                </a:solidFill>
              </a:rPr>
              <a:t> river </a:t>
            </a:r>
            <a:r>
              <a:rPr lang="en-US" sz="2000" dirty="0" smtClean="0"/>
              <a:t>watershed </a:t>
            </a:r>
            <a:endParaRPr lang="sr-Latn-RS" sz="2000" dirty="0" smtClean="0"/>
          </a:p>
          <a:p>
            <a:pPr indent="-252000">
              <a:buFont typeface="Arial" pitchFamily="34" charset="0"/>
              <a:buChar char="•"/>
            </a:pPr>
            <a:r>
              <a:rPr lang="sr-Latn-RS" sz="2000" dirty="0" smtClean="0"/>
              <a:t>northen part of Serbia</a:t>
            </a:r>
          </a:p>
          <a:p>
            <a:pPr indent="-252000">
              <a:buFont typeface="Arial" pitchFamily="34" charset="0"/>
              <a:buChar char="•"/>
            </a:pPr>
            <a:r>
              <a:rPr lang="en-US" sz="2000" dirty="0" smtClean="0"/>
              <a:t>147km2 </a:t>
            </a:r>
            <a:endParaRPr lang="sr-Latn-RS" sz="2000" dirty="0" smtClean="0"/>
          </a:p>
          <a:p>
            <a:endParaRPr lang="sr-Latn-RS" b="1" dirty="0" smtClean="0"/>
          </a:p>
          <a:p>
            <a:endParaRPr lang="sr-Latn-RS" b="1" dirty="0" smtClean="0"/>
          </a:p>
          <a:p>
            <a:r>
              <a:rPr lang="sr-Latn-RS" sz="2000" b="1" dirty="0" smtClean="0">
                <a:solidFill>
                  <a:srgbClr val="0033CC"/>
                </a:solidFill>
              </a:rPr>
              <a:t>Sub-watershed delineation</a:t>
            </a:r>
          </a:p>
          <a:p>
            <a:endParaRPr lang="sr-Latn-RS" sz="2000" b="1" dirty="0" smtClean="0"/>
          </a:p>
          <a:p>
            <a:r>
              <a:rPr lang="sr-Latn-RS" sz="2000" u="sng" dirty="0" smtClean="0">
                <a:solidFill>
                  <a:srgbClr val="0033CC"/>
                </a:solidFill>
              </a:rPr>
              <a:t>Method</a:t>
            </a:r>
            <a:r>
              <a:rPr lang="sr-Latn-RS" sz="2000" b="1" dirty="0" smtClean="0"/>
              <a:t>: </a:t>
            </a:r>
            <a:r>
              <a:rPr lang="sr-Latn-RS" sz="2000" dirty="0" smtClean="0"/>
              <a:t>Automatic (DEM based), ArcHydro (</a:t>
            </a:r>
            <a:r>
              <a:rPr lang="en-US" sz="2000" dirty="0" smtClean="0"/>
              <a:t>Terrain Processing toolset</a:t>
            </a:r>
            <a:r>
              <a:rPr lang="sr-Latn-RS" sz="2000" dirty="0" smtClean="0"/>
              <a:t>)</a:t>
            </a:r>
            <a:r>
              <a:rPr lang="en-US" sz="2000" dirty="0" smtClean="0"/>
              <a:t> </a:t>
            </a:r>
            <a:endParaRPr lang="sr-Latn-RS" sz="2000" dirty="0" smtClean="0"/>
          </a:p>
          <a:p>
            <a:r>
              <a:rPr lang="sr-Latn-RS" sz="2000" u="sng" dirty="0" smtClean="0">
                <a:solidFill>
                  <a:srgbClr val="0033CC"/>
                </a:solidFill>
              </a:rPr>
              <a:t>Requirements:</a:t>
            </a:r>
          </a:p>
          <a:p>
            <a:r>
              <a:rPr lang="en-GB" sz="2000" dirty="0" smtClean="0"/>
              <a:t>D</a:t>
            </a:r>
            <a:r>
              <a:rPr lang="sr-Latn-RS" sz="2000" dirty="0" smtClean="0"/>
              <a:t>EM (</a:t>
            </a:r>
            <a:r>
              <a:rPr lang="en-US" sz="2000" dirty="0" smtClean="0"/>
              <a:t>grid cell </a:t>
            </a:r>
            <a:r>
              <a:rPr lang="sr-Latn-RS" sz="2000" dirty="0" smtClean="0"/>
              <a:t>size =</a:t>
            </a:r>
            <a:r>
              <a:rPr lang="en-US" sz="2000" dirty="0" smtClean="0"/>
              <a:t> 25m</a:t>
            </a:r>
            <a:endParaRPr lang="sr-Latn-RS" sz="2000" dirty="0" smtClean="0"/>
          </a:p>
          <a:p>
            <a:r>
              <a:rPr lang="sr-Latn-RS" sz="2000" dirty="0" smtClean="0"/>
              <a:t>HYDROLOGY (stream network in shape file format)</a:t>
            </a:r>
          </a:p>
          <a:p>
            <a:endParaRPr lang="sr-Latn-RS" dirty="0" smtClean="0"/>
          </a:p>
          <a:p>
            <a:endParaRPr lang="en-GB" dirty="0"/>
          </a:p>
        </p:txBody>
      </p:sp>
      <p:pic>
        <p:nvPicPr>
          <p:cNvPr id="7" name="Picture 6" descr="C:\Users\Tijana Andrijanic\Desktop\rad WASWAC1\study area_topciderska.tif"/>
          <p:cNvPicPr/>
          <p:nvPr/>
        </p:nvPicPr>
        <p:blipFill>
          <a:blip r:embed="rId3" cstate="print"/>
          <a:srcRect/>
          <a:stretch>
            <a:fillRect/>
          </a:stretch>
        </p:blipFill>
        <p:spPr bwMode="auto">
          <a:xfrm>
            <a:off x="4191000" y="1676400"/>
            <a:ext cx="4114800" cy="4343400"/>
          </a:xfrm>
          <a:prstGeom prst="rect">
            <a:avLst/>
          </a:prstGeom>
          <a:noFill/>
          <a:ln w="9525">
            <a:noFill/>
            <a:miter lim="800000"/>
            <a:headEnd/>
            <a:tailEnd/>
          </a:ln>
        </p:spPr>
      </p:pic>
      <p:sp>
        <p:nvSpPr>
          <p:cNvPr id="8" name="TextBox 7"/>
          <p:cNvSpPr txBox="1"/>
          <p:nvPr/>
        </p:nvSpPr>
        <p:spPr>
          <a:xfrm>
            <a:off x="3124200" y="685800"/>
            <a:ext cx="2456763" cy="707886"/>
          </a:xfrm>
          <a:prstGeom prst="rect">
            <a:avLst/>
          </a:prstGeom>
          <a:noFill/>
        </p:spPr>
        <p:txBody>
          <a:bodyPr wrap="none" rtlCol="0">
            <a:spAutoFit/>
          </a:bodyPr>
          <a:lstStyle/>
          <a:p>
            <a:r>
              <a:rPr lang="en-US" sz="4000" b="1" dirty="0" smtClean="0">
                <a:solidFill>
                  <a:srgbClr val="0033CC"/>
                </a:solidFill>
              </a:rPr>
              <a:t>Study area</a:t>
            </a:r>
            <a:endParaRPr lang="en-GB" sz="4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normAutofit/>
          </a:bodyPr>
          <a:lstStyle/>
          <a:p>
            <a:endParaRPr lang="sr-Latn-RS" dirty="0" smtClean="0"/>
          </a:p>
          <a:p>
            <a:endParaRPr lang="sr-Latn-RS" sz="11200" dirty="0" smtClean="0"/>
          </a:p>
          <a:p>
            <a:endParaRPr lang="en-GB" dirty="0"/>
          </a:p>
        </p:txBody>
      </p:sp>
      <p:sp>
        <p:nvSpPr>
          <p:cNvPr id="4" name="Content Placeholder 3"/>
          <p:cNvSpPr>
            <a:spLocks noGrp="1"/>
          </p:cNvSpPr>
          <p:nvPr>
            <p:ph sz="half" idx="2"/>
          </p:nvPr>
        </p:nvSpPr>
        <p:spPr>
          <a:xfrm>
            <a:off x="457200" y="2479675"/>
            <a:ext cx="4779034" cy="3951288"/>
          </a:xfrm>
        </p:spPr>
        <p:txBody>
          <a:bodyPr>
            <a:normAutofit/>
          </a:bodyPr>
          <a:lstStyle/>
          <a:p>
            <a:pPr marL="0" indent="0">
              <a:spcBef>
                <a:spcPts val="0"/>
              </a:spcBef>
            </a:pPr>
            <a:r>
              <a:rPr lang="sr-Latn-RS" sz="2000" dirty="0" smtClean="0"/>
              <a:t>  </a:t>
            </a:r>
            <a:r>
              <a:rPr lang="en-US" sz="2000" dirty="0" smtClean="0"/>
              <a:t>Decision making</a:t>
            </a:r>
            <a:r>
              <a:rPr lang="sr-Latn-RS" sz="2000" dirty="0" smtClean="0"/>
              <a:t> </a:t>
            </a:r>
            <a:r>
              <a:rPr lang="en-US" sz="2000" dirty="0" smtClean="0"/>
              <a:t>using </a:t>
            </a:r>
            <a:endParaRPr lang="sr-Latn-RS" sz="2000" dirty="0" smtClean="0"/>
          </a:p>
          <a:p>
            <a:pPr marL="0" indent="0">
              <a:spcBef>
                <a:spcPts val="0"/>
              </a:spcBef>
              <a:buNone/>
            </a:pPr>
            <a:r>
              <a:rPr lang="en-US" sz="2000" dirty="0" smtClean="0"/>
              <a:t>expert </a:t>
            </a:r>
            <a:r>
              <a:rPr lang="sr-Latn-RS" sz="2000" dirty="0" smtClean="0"/>
              <a:t>judgement and </a:t>
            </a:r>
            <a:r>
              <a:rPr lang="en-US" sz="2000" dirty="0" smtClean="0"/>
              <a:t>knowledge </a:t>
            </a:r>
            <a:endParaRPr lang="sr-Latn-RS" sz="2000" dirty="0" smtClean="0"/>
          </a:p>
          <a:p>
            <a:pPr marL="0" indent="0">
              <a:spcBef>
                <a:spcPts val="0"/>
              </a:spcBef>
              <a:buNone/>
            </a:pPr>
            <a:r>
              <a:rPr lang="en-US" sz="2000" dirty="0" smtClean="0"/>
              <a:t>in the case of more, usually conflicting criteria</a:t>
            </a:r>
            <a:r>
              <a:rPr lang="sr-Latn-RS" sz="2000" dirty="0" smtClean="0"/>
              <a:t> </a:t>
            </a:r>
            <a:r>
              <a:rPr lang="en-US" sz="2000" dirty="0" smtClean="0"/>
              <a:t>and finite</a:t>
            </a:r>
            <a:r>
              <a:rPr lang="sr-Latn-RS" sz="2000" dirty="0" smtClean="0"/>
              <a:t> </a:t>
            </a:r>
            <a:r>
              <a:rPr lang="en-US" sz="2000" dirty="0" smtClean="0"/>
              <a:t>set of alternatives or actions</a:t>
            </a:r>
            <a:endParaRPr lang="sr-Latn-RS" sz="2000" dirty="0" smtClean="0"/>
          </a:p>
          <a:p>
            <a:pPr marL="0" indent="0" algn="just">
              <a:spcBef>
                <a:spcPts val="0"/>
              </a:spcBef>
            </a:pPr>
            <a:r>
              <a:rPr lang="sr-Latn-RS" sz="2000" dirty="0" smtClean="0"/>
              <a:t>  handling with </a:t>
            </a:r>
            <a:r>
              <a:rPr lang="en-US" sz="2000" dirty="0" smtClean="0"/>
              <a:t>qua</a:t>
            </a:r>
            <a:r>
              <a:rPr lang="sr-Latn-RS" sz="2000" dirty="0" smtClean="0"/>
              <a:t>litative</a:t>
            </a:r>
            <a:r>
              <a:rPr lang="en-US" sz="2000" dirty="0" smtClean="0"/>
              <a:t> </a:t>
            </a:r>
            <a:endParaRPr lang="sr-Latn-RS" sz="2000" dirty="0" smtClean="0"/>
          </a:p>
          <a:p>
            <a:pPr marL="0" indent="0">
              <a:spcBef>
                <a:spcPts val="0"/>
              </a:spcBef>
              <a:buNone/>
            </a:pPr>
            <a:r>
              <a:rPr lang="en-US" sz="2000" dirty="0" smtClean="0"/>
              <a:t>and quantitative data </a:t>
            </a:r>
            <a:endParaRPr lang="sr-Latn-RS" sz="2000" dirty="0" smtClean="0"/>
          </a:p>
          <a:p>
            <a:pPr marL="0" indent="0">
              <a:spcBef>
                <a:spcPts val="0"/>
              </a:spcBef>
            </a:pPr>
            <a:r>
              <a:rPr lang="sr-Latn-RS" sz="2000" dirty="0" smtClean="0"/>
              <a:t>  </a:t>
            </a:r>
            <a:r>
              <a:rPr lang="en-US" sz="2000" dirty="0" smtClean="0"/>
              <a:t>making the right decision </a:t>
            </a:r>
            <a:endParaRPr lang="sr-Latn-RS" sz="2000" dirty="0" smtClean="0"/>
          </a:p>
          <a:p>
            <a:pPr marL="0" indent="0">
              <a:spcBef>
                <a:spcPts val="0"/>
              </a:spcBef>
              <a:buNone/>
            </a:pPr>
            <a:r>
              <a:rPr lang="en-US" sz="2000" dirty="0" smtClean="0"/>
              <a:t>even in the case of missing </a:t>
            </a:r>
            <a:endParaRPr lang="sr-Latn-RS" sz="2000" dirty="0" smtClean="0"/>
          </a:p>
          <a:p>
            <a:pPr marL="0" indent="0">
              <a:spcBef>
                <a:spcPts val="0"/>
              </a:spcBef>
              <a:buNone/>
            </a:pPr>
            <a:r>
              <a:rPr lang="en-US" sz="2000" dirty="0" smtClean="0"/>
              <a:t>data and lack of field research. </a:t>
            </a:r>
            <a:endParaRPr lang="sr-Latn-RS" sz="2000" dirty="0" smtClean="0"/>
          </a:p>
          <a:p>
            <a:pPr>
              <a:buNone/>
            </a:pPr>
            <a:endParaRPr lang="en-GB" dirty="0" smtClean="0"/>
          </a:p>
          <a:p>
            <a:pPr>
              <a:buNone/>
            </a:pPr>
            <a:endParaRPr lang="en-GB" dirty="0"/>
          </a:p>
        </p:txBody>
      </p:sp>
      <p:sp>
        <p:nvSpPr>
          <p:cNvPr id="6" name="Content Placeholder 5"/>
          <p:cNvSpPr>
            <a:spLocks noGrp="1"/>
          </p:cNvSpPr>
          <p:nvPr>
            <p:ph sz="quarter" idx="4"/>
          </p:nvPr>
        </p:nvSpPr>
        <p:spPr>
          <a:xfrm>
            <a:off x="5029200" y="2590800"/>
            <a:ext cx="4114800" cy="3657600"/>
          </a:xfrm>
        </p:spPr>
        <p:txBody>
          <a:bodyPr>
            <a:normAutofit/>
          </a:bodyPr>
          <a:lstStyle/>
          <a:p>
            <a:pPr marL="504000"/>
            <a:r>
              <a:rPr lang="sr-Latn-RS" b="1" dirty="0" smtClean="0">
                <a:solidFill>
                  <a:srgbClr val="0C18F4"/>
                </a:solidFill>
              </a:rPr>
              <a:t>AHP</a:t>
            </a:r>
          </a:p>
          <a:p>
            <a:pPr marL="504000">
              <a:buNone/>
            </a:pPr>
            <a:r>
              <a:rPr lang="sr-Latn-RS" sz="1800" dirty="0" smtClean="0"/>
              <a:t>Analytical Hierarchy Process</a:t>
            </a:r>
            <a:endParaRPr lang="sr-Latn-RS" dirty="0" smtClean="0"/>
          </a:p>
          <a:p>
            <a:pPr marL="504000"/>
            <a:r>
              <a:rPr lang="fr-FR" b="1" dirty="0" smtClean="0">
                <a:solidFill>
                  <a:srgbClr val="0C18F4"/>
                </a:solidFill>
              </a:rPr>
              <a:t>E</a:t>
            </a:r>
            <a:r>
              <a:rPr lang="sr-Latn-RS" b="1" dirty="0" smtClean="0">
                <a:solidFill>
                  <a:srgbClr val="0C18F4"/>
                </a:solidFill>
              </a:rPr>
              <a:t>LECTRE</a:t>
            </a:r>
            <a:endParaRPr lang="sr-Latn-RS" dirty="0" smtClean="0"/>
          </a:p>
          <a:p>
            <a:pPr marL="504000">
              <a:buNone/>
            </a:pPr>
            <a:r>
              <a:rPr lang="en-GB" sz="1800" dirty="0" err="1" smtClean="0"/>
              <a:t>ELimination</a:t>
            </a:r>
            <a:r>
              <a:rPr lang="en-GB" sz="1800" dirty="0" smtClean="0"/>
              <a:t> and Choice </a:t>
            </a:r>
            <a:r>
              <a:rPr lang="en-GB" sz="1800" dirty="0" err="1" smtClean="0"/>
              <a:t>Expressin</a:t>
            </a:r>
            <a:r>
              <a:rPr lang="sr-Latn-RS" sz="1800" dirty="0" smtClean="0"/>
              <a:t>g</a:t>
            </a:r>
          </a:p>
          <a:p>
            <a:pPr marL="504000">
              <a:buNone/>
            </a:pPr>
            <a:r>
              <a:rPr lang="en-GB" sz="1800" dirty="0" err="1" smtClean="0"/>
              <a:t>REality</a:t>
            </a:r>
            <a:endParaRPr lang="sr-Latn-RS" sz="1800" dirty="0" smtClean="0"/>
          </a:p>
          <a:p>
            <a:pPr marL="504000"/>
            <a:r>
              <a:rPr lang="sr-Latn-RS" b="1" dirty="0" smtClean="0">
                <a:solidFill>
                  <a:srgbClr val="0C18F4"/>
                </a:solidFill>
              </a:rPr>
              <a:t>PROMETHEE</a:t>
            </a:r>
          </a:p>
          <a:p>
            <a:pPr marL="504000">
              <a:buNone/>
            </a:pPr>
            <a:r>
              <a:rPr lang="fr-FR" sz="1800" dirty="0" err="1" smtClean="0"/>
              <a:t>Preference</a:t>
            </a:r>
            <a:r>
              <a:rPr lang="fr-FR" sz="1800" dirty="0" smtClean="0"/>
              <a:t> </a:t>
            </a:r>
            <a:r>
              <a:rPr lang="fr-FR" sz="1800" dirty="0" err="1" smtClean="0"/>
              <a:t>Ranking</a:t>
            </a:r>
            <a:r>
              <a:rPr lang="fr-FR" sz="1800" dirty="0" smtClean="0"/>
              <a:t> Organisation </a:t>
            </a:r>
            <a:endParaRPr lang="sr-Latn-RS" sz="1800" dirty="0" smtClean="0"/>
          </a:p>
          <a:p>
            <a:pPr marL="504000">
              <a:buNone/>
            </a:pPr>
            <a:r>
              <a:rPr lang="fr-FR" sz="1800" dirty="0" err="1" smtClean="0"/>
              <a:t>METHod</a:t>
            </a:r>
            <a:r>
              <a:rPr lang="fr-FR" sz="1800" dirty="0" smtClean="0"/>
              <a:t> for </a:t>
            </a:r>
            <a:r>
              <a:rPr lang="fr-FR" sz="1800" dirty="0" err="1" smtClean="0"/>
              <a:t>Enrichment</a:t>
            </a:r>
            <a:r>
              <a:rPr lang="fr-FR" sz="1800" dirty="0" smtClean="0"/>
              <a:t> Evaluations</a:t>
            </a:r>
            <a:endParaRPr lang="sr-Latn-RS" sz="1800" dirty="0" smtClean="0"/>
          </a:p>
        </p:txBody>
      </p:sp>
      <p:sp>
        <p:nvSpPr>
          <p:cNvPr id="7" name="Rectangle 6"/>
          <p:cNvSpPr/>
          <p:nvPr/>
        </p:nvSpPr>
        <p:spPr>
          <a:xfrm>
            <a:off x="381000" y="838200"/>
            <a:ext cx="8229600" cy="1323439"/>
          </a:xfrm>
          <a:prstGeom prst="rect">
            <a:avLst/>
          </a:prstGeom>
        </p:spPr>
        <p:txBody>
          <a:bodyPr wrap="square">
            <a:spAutoFit/>
          </a:bodyPr>
          <a:lstStyle/>
          <a:p>
            <a:pPr algn="ctr"/>
            <a:r>
              <a:rPr lang="en-US" sz="4000" b="1" dirty="0" smtClean="0">
                <a:solidFill>
                  <a:srgbClr val="0033CC"/>
                </a:solidFill>
              </a:rPr>
              <a:t>Multi-criteria decision analysis (MCDA) </a:t>
            </a:r>
            <a:endParaRPr lang="en-GB" sz="4000" b="1" dirty="0">
              <a:solidFill>
                <a:srgbClr val="0033CC"/>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38200"/>
          </a:xfrm>
        </p:spPr>
        <p:txBody>
          <a:bodyPr>
            <a:normAutofit fontScale="90000"/>
          </a:bodyPr>
          <a:lstStyle/>
          <a:p>
            <a:r>
              <a:rPr lang="sr-Latn-RS" sz="4000" b="1" dirty="0" smtClean="0">
                <a:solidFill>
                  <a:srgbClr val="0033CC"/>
                </a:solidFill>
              </a:rPr>
              <a:t/>
            </a:r>
            <a:br>
              <a:rPr lang="sr-Latn-RS" sz="4000" b="1" dirty="0" smtClean="0">
                <a:solidFill>
                  <a:srgbClr val="0033CC"/>
                </a:solidFill>
              </a:rPr>
            </a:br>
            <a:r>
              <a:rPr lang="sr-Latn-RS" b="1" dirty="0" smtClean="0">
                <a:solidFill>
                  <a:srgbClr val="0033CC"/>
                </a:solidFill>
              </a:rPr>
              <a:t>PROMETHEE method</a:t>
            </a:r>
            <a:r>
              <a:rPr lang="sr-Latn-RS" dirty="0" smtClean="0"/>
              <a:t/>
            </a:r>
            <a:br>
              <a:rPr lang="sr-Latn-RS" dirty="0" smtClean="0"/>
            </a:br>
            <a:r>
              <a:rPr lang="en-US" dirty="0" smtClean="0"/>
              <a:t> </a:t>
            </a:r>
            <a:r>
              <a:rPr lang="en-US" sz="2200" i="1" dirty="0" smtClean="0">
                <a:solidFill>
                  <a:srgbClr val="0033CC"/>
                </a:solidFill>
              </a:rPr>
              <a:t>The Preference Ranking Organization </a:t>
            </a:r>
            <a:r>
              <a:rPr lang="en-US" sz="2200" i="1" dirty="0" err="1" smtClean="0">
                <a:solidFill>
                  <a:srgbClr val="0033CC"/>
                </a:solidFill>
              </a:rPr>
              <a:t>METHod</a:t>
            </a:r>
            <a:r>
              <a:rPr lang="en-US" sz="2200" i="1" dirty="0" smtClean="0">
                <a:solidFill>
                  <a:srgbClr val="0033CC"/>
                </a:solidFill>
              </a:rPr>
              <a:t> for Enrichment </a:t>
            </a:r>
            <a:r>
              <a:rPr lang="sr-Latn-RS" sz="2200" i="1" dirty="0" smtClean="0">
                <a:solidFill>
                  <a:srgbClr val="0033CC"/>
                </a:solidFill>
              </a:rPr>
              <a:t/>
            </a:r>
            <a:br>
              <a:rPr lang="sr-Latn-RS" sz="2200" i="1" dirty="0" smtClean="0">
                <a:solidFill>
                  <a:srgbClr val="0033CC"/>
                </a:solidFill>
              </a:rPr>
            </a:br>
            <a:r>
              <a:rPr lang="en-US" sz="2200" i="1" dirty="0" smtClean="0">
                <a:solidFill>
                  <a:srgbClr val="0033CC"/>
                </a:solidFill>
              </a:rPr>
              <a:t>Evaluations</a:t>
            </a:r>
            <a:endParaRPr lang="en-GB" sz="2200" i="1" dirty="0">
              <a:solidFill>
                <a:srgbClr val="0033CC"/>
              </a:solidFill>
            </a:endParaRPr>
          </a:p>
        </p:txBody>
      </p:sp>
      <p:sp>
        <p:nvSpPr>
          <p:cNvPr id="3" name="Text Placeholder 2"/>
          <p:cNvSpPr>
            <a:spLocks noGrp="1"/>
          </p:cNvSpPr>
          <p:nvPr>
            <p:ph type="body" idx="1"/>
          </p:nvPr>
        </p:nvSpPr>
        <p:spPr>
          <a:xfrm>
            <a:off x="609599" y="2732087"/>
            <a:ext cx="3662363" cy="639762"/>
          </a:xfrm>
        </p:spPr>
        <p:txBody>
          <a:bodyPr>
            <a:noAutofit/>
          </a:bodyPr>
          <a:lstStyle/>
          <a:p>
            <a:r>
              <a:rPr lang="sr-Latn-RS" sz="3600" dirty="0" smtClean="0">
                <a:solidFill>
                  <a:srgbClr val="0033CC"/>
                </a:solidFill>
              </a:rPr>
              <a:t>Promethee I</a:t>
            </a:r>
            <a:endParaRPr lang="en-GB" sz="3600" dirty="0">
              <a:solidFill>
                <a:srgbClr val="0033CC"/>
              </a:solidFill>
            </a:endParaRPr>
          </a:p>
        </p:txBody>
      </p:sp>
      <p:sp>
        <p:nvSpPr>
          <p:cNvPr id="4" name="Content Placeholder 3"/>
          <p:cNvSpPr>
            <a:spLocks noGrp="1"/>
          </p:cNvSpPr>
          <p:nvPr>
            <p:ph sz="half" idx="2"/>
          </p:nvPr>
        </p:nvSpPr>
        <p:spPr>
          <a:xfrm>
            <a:off x="533399" y="3341687"/>
            <a:ext cx="3814763" cy="492125"/>
          </a:xfrm>
        </p:spPr>
        <p:txBody>
          <a:bodyPr>
            <a:normAutofit/>
          </a:bodyPr>
          <a:lstStyle/>
          <a:p>
            <a:pPr marL="0" indent="-252000">
              <a:spcBef>
                <a:spcPts val="0"/>
              </a:spcBef>
            </a:pPr>
            <a:r>
              <a:rPr lang="sr-Latn-RS" dirty="0" smtClean="0"/>
              <a:t>Partial ranking</a:t>
            </a:r>
            <a:endParaRPr lang="en-GB" dirty="0"/>
          </a:p>
        </p:txBody>
      </p:sp>
      <p:sp>
        <p:nvSpPr>
          <p:cNvPr id="5" name="Text Placeholder 4"/>
          <p:cNvSpPr>
            <a:spLocks noGrp="1"/>
          </p:cNvSpPr>
          <p:nvPr>
            <p:ph type="body" sz="quarter" idx="3"/>
          </p:nvPr>
        </p:nvSpPr>
        <p:spPr>
          <a:xfrm>
            <a:off x="4419600" y="2743200"/>
            <a:ext cx="4041775" cy="639762"/>
          </a:xfrm>
        </p:spPr>
        <p:txBody>
          <a:bodyPr>
            <a:noAutofit/>
          </a:bodyPr>
          <a:lstStyle/>
          <a:p>
            <a:r>
              <a:rPr lang="sr-Latn-RS" sz="3600" dirty="0" smtClean="0">
                <a:solidFill>
                  <a:srgbClr val="0033CC"/>
                </a:solidFill>
              </a:rPr>
              <a:t>Promethee II</a:t>
            </a:r>
            <a:endParaRPr lang="en-GB" sz="3600" dirty="0">
              <a:solidFill>
                <a:srgbClr val="0033CC"/>
              </a:solidFill>
            </a:endParaRPr>
          </a:p>
        </p:txBody>
      </p:sp>
      <p:sp>
        <p:nvSpPr>
          <p:cNvPr id="6" name="Content Placeholder 5"/>
          <p:cNvSpPr>
            <a:spLocks noGrp="1"/>
          </p:cNvSpPr>
          <p:nvPr>
            <p:ph sz="quarter" idx="4"/>
          </p:nvPr>
        </p:nvSpPr>
        <p:spPr>
          <a:xfrm>
            <a:off x="4495800" y="3230562"/>
            <a:ext cx="4041775" cy="568325"/>
          </a:xfrm>
        </p:spPr>
        <p:txBody>
          <a:bodyPr/>
          <a:lstStyle/>
          <a:p>
            <a:pPr indent="-252000">
              <a:spcBef>
                <a:spcPts val="0"/>
              </a:spcBef>
            </a:pPr>
            <a:r>
              <a:rPr lang="sr-Latn-RS" dirty="0" smtClean="0"/>
              <a:t>Compleate ranking </a:t>
            </a:r>
            <a:endParaRPr lang="en-GB" dirty="0"/>
          </a:p>
        </p:txBody>
      </p:sp>
      <p:sp>
        <p:nvSpPr>
          <p:cNvPr id="7" name="Rectangle 6"/>
          <p:cNvSpPr/>
          <p:nvPr/>
        </p:nvSpPr>
        <p:spPr>
          <a:xfrm>
            <a:off x="838200" y="4267200"/>
            <a:ext cx="7848600" cy="830997"/>
          </a:xfrm>
          <a:prstGeom prst="rect">
            <a:avLst/>
          </a:prstGeom>
        </p:spPr>
        <p:txBody>
          <a:bodyPr wrap="square">
            <a:spAutoFit/>
          </a:bodyPr>
          <a:lstStyle/>
          <a:p>
            <a:r>
              <a:rPr lang="en-US" sz="2800" b="1" dirty="0" smtClean="0">
                <a:solidFill>
                  <a:srgbClr val="0033CC"/>
                </a:solidFill>
              </a:rPr>
              <a:t>Qualities</a:t>
            </a:r>
            <a:r>
              <a:rPr lang="sr-Latn-RS" sz="2800" dirty="0" smtClean="0">
                <a:solidFill>
                  <a:srgbClr val="0033CC"/>
                </a:solidFill>
              </a:rPr>
              <a:t>: </a:t>
            </a:r>
            <a:r>
              <a:rPr lang="en-US" sz="2000" dirty="0" smtClean="0"/>
              <a:t>clear method with simple conception and possibilities to check the stability of the results (</a:t>
            </a:r>
            <a:r>
              <a:rPr lang="en-US" sz="2000" dirty="0" err="1" smtClean="0"/>
              <a:t>Brans</a:t>
            </a:r>
            <a:r>
              <a:rPr lang="en-US" sz="2000" dirty="0" smtClean="0"/>
              <a:t> et al, 1986).</a:t>
            </a:r>
            <a:endParaRPr lang="en-GB" sz="2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85800" y="1905000"/>
            <a:ext cx="7239000" cy="1754326"/>
          </a:xfrm>
          <a:prstGeom prst="rect">
            <a:avLst/>
          </a:prstGeom>
        </p:spPr>
        <p:txBody>
          <a:bodyPr wrap="square">
            <a:spAutoFit/>
          </a:bodyPr>
          <a:lstStyle/>
          <a:p>
            <a:pPr lvl="0" algn="just" fontAlgn="base">
              <a:spcBef>
                <a:spcPct val="0"/>
              </a:spcBef>
              <a:spcAft>
                <a:spcPct val="0"/>
              </a:spcAft>
            </a:pPr>
            <a:r>
              <a:rPr lang="sr-Latn-RS" sz="2800" b="1" dirty="0" smtClean="0">
                <a:solidFill>
                  <a:srgbClr val="0033CC"/>
                </a:solidFill>
                <a:latin typeface="Calibri" pitchFamily="34" charset="0"/>
                <a:ea typeface="Times New Roman" pitchFamily="18" charset="0"/>
                <a:cs typeface="Calibri" pitchFamily="34" charset="0"/>
              </a:rPr>
              <a:t>Application:</a:t>
            </a:r>
          </a:p>
          <a:p>
            <a:pPr lvl="0" algn="just" fontAlgn="base">
              <a:spcBef>
                <a:spcPct val="0"/>
              </a:spcBef>
              <a:spcAft>
                <a:spcPct val="0"/>
              </a:spcAft>
            </a:pPr>
            <a:endParaRPr lang="sr-Latn-RS" sz="2000" b="1" dirty="0" smtClean="0">
              <a:solidFill>
                <a:srgbClr val="0033CC"/>
              </a:solidFill>
              <a:cs typeface="Arial" pitchFamily="34" charset="0"/>
            </a:endParaRPr>
          </a:p>
          <a:p>
            <a:pPr lvl="0" algn="just" fontAlgn="base">
              <a:spcBef>
                <a:spcPct val="0"/>
              </a:spcBef>
              <a:spcAft>
                <a:spcPct val="0"/>
              </a:spcAft>
            </a:pPr>
            <a:r>
              <a:rPr lang="sr-Latn-RS" sz="2000" b="1" dirty="0" smtClean="0">
                <a:solidFill>
                  <a:srgbClr val="0033CC"/>
                </a:solidFill>
                <a:cs typeface="Arial" pitchFamily="34" charset="0"/>
              </a:rPr>
              <a:t>Topics: </a:t>
            </a:r>
            <a:r>
              <a:rPr lang="sr-Latn-RS" sz="2000" dirty="0" smtClean="0">
                <a:solidFill>
                  <a:srgbClr val="0033CC"/>
                </a:solidFill>
                <a:cs typeface="Arial" pitchFamily="34" charset="0"/>
              </a:rPr>
              <a:t>environmental management, hydrology and water management, transportation, energy management, finance, chemistry etc.</a:t>
            </a:r>
            <a:endParaRPr lang="en-US" sz="2000" dirty="0" smtClean="0">
              <a:solidFill>
                <a:srgbClr val="0033CC"/>
              </a:solidFill>
              <a:cs typeface="Arial" pitchFamily="34" charset="0"/>
            </a:endParaRPr>
          </a:p>
        </p:txBody>
      </p:sp>
      <p:sp>
        <p:nvSpPr>
          <p:cNvPr id="9" name="Rectangle 8"/>
          <p:cNvSpPr/>
          <p:nvPr/>
        </p:nvSpPr>
        <p:spPr>
          <a:xfrm>
            <a:off x="6629400" y="762000"/>
            <a:ext cx="2145074" cy="369332"/>
          </a:xfrm>
          <a:prstGeom prst="rect">
            <a:avLst/>
          </a:prstGeom>
        </p:spPr>
        <p:txBody>
          <a:bodyPr wrap="none">
            <a:spAutoFit/>
          </a:bodyPr>
          <a:lstStyle/>
          <a:p>
            <a:r>
              <a:rPr lang="sr-Latn-RS" i="1" dirty="0" smtClean="0">
                <a:solidFill>
                  <a:srgbClr val="0033CC"/>
                </a:solidFill>
              </a:rPr>
              <a:t>PROMETHEE method</a:t>
            </a:r>
            <a:endParaRPr lang="en-GB" i="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85800" y="914400"/>
            <a:ext cx="6858000" cy="523220"/>
          </a:xfrm>
          <a:prstGeom prst="rect">
            <a:avLst/>
          </a:prstGeom>
          <a:noFill/>
        </p:spPr>
        <p:txBody>
          <a:bodyPr wrap="square" rtlCol="0">
            <a:spAutoFit/>
          </a:bodyPr>
          <a:lstStyle/>
          <a:p>
            <a:r>
              <a:rPr lang="sr-Latn-RS" sz="2400" dirty="0" smtClean="0"/>
              <a:t>1) Establish decision objective (goal</a:t>
            </a:r>
            <a:r>
              <a:rPr lang="sr-Latn-RS" sz="2800" dirty="0" smtClean="0"/>
              <a:t>)</a:t>
            </a:r>
            <a:endParaRPr lang="en-GB" sz="2400" i="1" dirty="0"/>
          </a:p>
        </p:txBody>
      </p:sp>
      <p:sp>
        <p:nvSpPr>
          <p:cNvPr id="8" name="TextBox 7"/>
          <p:cNvSpPr txBox="1"/>
          <p:nvPr/>
        </p:nvSpPr>
        <p:spPr>
          <a:xfrm>
            <a:off x="685800" y="1447800"/>
            <a:ext cx="8229600" cy="461665"/>
          </a:xfrm>
          <a:prstGeom prst="rect">
            <a:avLst/>
          </a:prstGeom>
          <a:noFill/>
        </p:spPr>
        <p:txBody>
          <a:bodyPr wrap="square" rtlCol="0">
            <a:spAutoFit/>
          </a:bodyPr>
          <a:lstStyle/>
          <a:p>
            <a:r>
              <a:rPr lang="sr-Latn-RS" sz="2400" dirty="0" smtClean="0"/>
              <a:t>2) Identify the </a:t>
            </a:r>
            <a:r>
              <a:rPr lang="en-GB" sz="2400" dirty="0" smtClean="0"/>
              <a:t>A</a:t>
            </a:r>
            <a:r>
              <a:rPr lang="sr-Latn-RS" sz="2400" dirty="0" smtClean="0"/>
              <a:t>ctions (alternatives)</a:t>
            </a:r>
          </a:p>
        </p:txBody>
      </p:sp>
      <p:sp>
        <p:nvSpPr>
          <p:cNvPr id="12" name="TextBox 11"/>
          <p:cNvSpPr txBox="1"/>
          <p:nvPr/>
        </p:nvSpPr>
        <p:spPr>
          <a:xfrm>
            <a:off x="762000" y="2819400"/>
            <a:ext cx="6400800" cy="400110"/>
          </a:xfrm>
          <a:prstGeom prst="rect">
            <a:avLst/>
          </a:prstGeom>
          <a:noFill/>
        </p:spPr>
        <p:txBody>
          <a:bodyPr wrap="square" rtlCol="0">
            <a:spAutoFit/>
          </a:bodyPr>
          <a:lstStyle/>
          <a:p>
            <a:pPr algn="ctr"/>
            <a:r>
              <a:rPr lang="sr-Latn-RS" sz="2000" dirty="0" smtClean="0">
                <a:solidFill>
                  <a:srgbClr val="0033CC"/>
                </a:solidFill>
              </a:rPr>
              <a:t>Evaluation matrix</a:t>
            </a:r>
            <a:endParaRPr lang="en-GB" sz="2000" dirty="0">
              <a:solidFill>
                <a:srgbClr val="0033CC"/>
              </a:solidFill>
            </a:endParaRPr>
          </a:p>
        </p:txBody>
      </p:sp>
      <p:sp>
        <p:nvSpPr>
          <p:cNvPr id="14" name="Rectangle 13"/>
          <p:cNvSpPr/>
          <p:nvPr/>
        </p:nvSpPr>
        <p:spPr>
          <a:xfrm>
            <a:off x="685800" y="1905000"/>
            <a:ext cx="7086600" cy="830997"/>
          </a:xfrm>
          <a:prstGeom prst="rect">
            <a:avLst/>
          </a:prstGeom>
        </p:spPr>
        <p:txBody>
          <a:bodyPr wrap="square">
            <a:spAutoFit/>
          </a:bodyPr>
          <a:lstStyle/>
          <a:p>
            <a:r>
              <a:rPr lang="sr-Latn-RS" sz="2400" dirty="0" smtClean="0"/>
              <a:t>3) Identify the criteria</a:t>
            </a:r>
          </a:p>
          <a:p>
            <a:r>
              <a:rPr lang="sr-Latn-RS" sz="2400" dirty="0" smtClean="0"/>
              <a:t>4) Construct an evaluation matrix</a:t>
            </a:r>
            <a:endParaRPr lang="en-GB" sz="2400" dirty="0"/>
          </a:p>
        </p:txBody>
      </p:sp>
      <p:graphicFrame>
        <p:nvGraphicFramePr>
          <p:cNvPr id="15" name="Table 14"/>
          <p:cNvGraphicFramePr>
            <a:graphicFrameLocks noGrp="1"/>
          </p:cNvGraphicFramePr>
          <p:nvPr/>
        </p:nvGraphicFramePr>
        <p:xfrm>
          <a:off x="914400" y="3429000"/>
          <a:ext cx="5868670" cy="3084576"/>
        </p:xfrm>
        <a:graphic>
          <a:graphicData uri="http://schemas.openxmlformats.org/drawingml/2006/table">
            <a:tbl>
              <a:tblPr/>
              <a:tblGrid>
                <a:gridCol w="1170305"/>
                <a:gridCol w="1315085"/>
                <a:gridCol w="1134745"/>
                <a:gridCol w="1130935"/>
                <a:gridCol w="1117600"/>
              </a:tblGrid>
              <a:tr h="0">
                <a:tc>
                  <a:txBody>
                    <a:bodyPr/>
                    <a:lstStyle/>
                    <a:p>
                      <a:pPr algn="ctr">
                        <a:lnSpc>
                          <a:spcPct val="115000"/>
                        </a:lnSpc>
                        <a:spcAft>
                          <a:spcPts val="0"/>
                        </a:spcAft>
                      </a:pPr>
                      <a:r>
                        <a:rPr lang="en-US" sz="1600" dirty="0">
                          <a:solidFill>
                            <a:srgbClr val="0033CC"/>
                          </a:solidFill>
                          <a:latin typeface="Calibri"/>
                          <a:ea typeface="Times New Roman"/>
                          <a:cs typeface="Calibri"/>
                        </a:rPr>
                        <a:t>Sub-watershed</a:t>
                      </a:r>
                      <a:endParaRPr lang="en-GB" sz="1600" dirty="0">
                        <a:solidFill>
                          <a:srgbClr val="0033CC"/>
                        </a:solidFill>
                        <a:latin typeface="Calibri"/>
                        <a:ea typeface="Times New Roman"/>
                        <a:cs typeface="Times New Roman"/>
                      </a:endParaRPr>
                    </a:p>
                  </a:txBody>
                  <a:tcPr marL="68580" marR="68580" marT="0" marB="0">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r-Latn-RS" sz="1600" dirty="0" smtClean="0">
                          <a:solidFill>
                            <a:srgbClr val="FF0000"/>
                          </a:solidFill>
                          <a:latin typeface="Calibri"/>
                          <a:ea typeface="Times New Roman"/>
                          <a:cs typeface="Calibri"/>
                        </a:rPr>
                        <a:t>Soil erodibility</a:t>
                      </a:r>
                      <a:endParaRPr lang="en-GB" sz="1600" dirty="0">
                        <a:solidFill>
                          <a:srgbClr val="FF0000"/>
                        </a:solidFill>
                        <a:latin typeface="Calibri"/>
                        <a:ea typeface="Times New Roman"/>
                        <a:cs typeface="Times New Roman"/>
                      </a:endParaRPr>
                    </a:p>
                    <a:p>
                      <a:pPr algn="ctr">
                        <a:lnSpc>
                          <a:spcPct val="115000"/>
                        </a:lnSpc>
                        <a:spcAft>
                          <a:spcPts val="0"/>
                        </a:spcAft>
                      </a:pPr>
                      <a:r>
                        <a:rPr lang="en-US" sz="1600" dirty="0">
                          <a:solidFill>
                            <a:srgbClr val="FF0000"/>
                          </a:solidFill>
                          <a:latin typeface="Calibri"/>
                          <a:ea typeface="Times New Roman"/>
                          <a:cs typeface="Calibri"/>
                        </a:rPr>
                        <a:t>[10</a:t>
                      </a:r>
                      <a:r>
                        <a:rPr lang="en-US" sz="1600" baseline="30000" dirty="0">
                          <a:solidFill>
                            <a:srgbClr val="FF0000"/>
                          </a:solidFill>
                          <a:latin typeface="Calibri"/>
                          <a:ea typeface="Times New Roman"/>
                          <a:cs typeface="Calibri"/>
                        </a:rPr>
                        <a:t>-2</a:t>
                      </a:r>
                      <a:r>
                        <a:rPr lang="en-US" sz="1600" dirty="0">
                          <a:solidFill>
                            <a:srgbClr val="FF0000"/>
                          </a:solidFill>
                          <a:latin typeface="Calibri"/>
                          <a:ea typeface="Times New Roman"/>
                          <a:cs typeface="Calibri"/>
                        </a:rPr>
                        <a:t>]</a:t>
                      </a:r>
                      <a:endParaRPr lang="en-GB" sz="1600" dirty="0">
                        <a:solidFill>
                          <a:srgbClr val="FF0000"/>
                        </a:solidFill>
                        <a:latin typeface="Calibri"/>
                        <a:ea typeface="Times New Roman"/>
                        <a:cs typeface="Times New Roman"/>
                      </a:endParaRPr>
                    </a:p>
                  </a:txBody>
                  <a:tcPr marL="68580" marR="68580" marT="0" marB="0">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r-Latn-RS" sz="1600" dirty="0" smtClean="0">
                          <a:solidFill>
                            <a:srgbClr val="FF0000"/>
                          </a:solidFill>
                          <a:latin typeface="Calibri"/>
                          <a:ea typeface="Times New Roman"/>
                          <a:cs typeface="Times New Roman"/>
                        </a:rPr>
                        <a:t>Land</a:t>
                      </a:r>
                      <a:r>
                        <a:rPr lang="sr-Latn-RS" sz="1600" baseline="0" dirty="0" smtClean="0">
                          <a:solidFill>
                            <a:srgbClr val="FF0000"/>
                          </a:solidFill>
                          <a:latin typeface="Calibri"/>
                          <a:ea typeface="Times New Roman"/>
                          <a:cs typeface="Times New Roman"/>
                        </a:rPr>
                        <a:t> cover</a:t>
                      </a:r>
                      <a:endParaRPr lang="en-GB" sz="1600" dirty="0">
                        <a:solidFill>
                          <a:srgbClr val="FF0000"/>
                        </a:solidFill>
                        <a:latin typeface="Calibri"/>
                        <a:ea typeface="Times New Roman"/>
                        <a:cs typeface="Times New Roman"/>
                      </a:endParaRPr>
                    </a:p>
                    <a:p>
                      <a:pPr algn="ctr">
                        <a:lnSpc>
                          <a:spcPct val="115000"/>
                        </a:lnSpc>
                        <a:spcAft>
                          <a:spcPts val="0"/>
                        </a:spcAft>
                      </a:pPr>
                      <a:r>
                        <a:rPr lang="en-US" sz="1600" dirty="0">
                          <a:solidFill>
                            <a:srgbClr val="FF0000"/>
                          </a:solidFill>
                          <a:latin typeface="Calibri"/>
                          <a:ea typeface="Times New Roman"/>
                          <a:cs typeface="Calibri"/>
                        </a:rPr>
                        <a:t>[10</a:t>
                      </a:r>
                      <a:r>
                        <a:rPr lang="en-US" sz="1600" baseline="30000" dirty="0">
                          <a:solidFill>
                            <a:srgbClr val="FF0000"/>
                          </a:solidFill>
                          <a:latin typeface="Calibri"/>
                          <a:ea typeface="Times New Roman"/>
                          <a:cs typeface="Calibri"/>
                        </a:rPr>
                        <a:t>-2</a:t>
                      </a:r>
                      <a:r>
                        <a:rPr lang="en-US" sz="1600" dirty="0">
                          <a:solidFill>
                            <a:srgbClr val="FF0000"/>
                          </a:solidFill>
                          <a:latin typeface="Calibri"/>
                          <a:ea typeface="Times New Roman"/>
                          <a:cs typeface="Calibri"/>
                        </a:rPr>
                        <a:t>]</a:t>
                      </a:r>
                      <a:endParaRPr lang="en-GB" sz="1600" dirty="0">
                        <a:solidFill>
                          <a:srgbClr val="FF0000"/>
                        </a:solidFill>
                        <a:latin typeface="Calibri"/>
                        <a:ea typeface="Times New Roman"/>
                        <a:cs typeface="Times New Roman"/>
                      </a:endParaRPr>
                    </a:p>
                  </a:txBody>
                  <a:tcPr marL="68580" marR="68580" marT="0" marB="0">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r-Latn-RS" sz="1600" dirty="0" smtClean="0">
                          <a:solidFill>
                            <a:srgbClr val="FF0000"/>
                          </a:solidFill>
                          <a:latin typeface="Calibri"/>
                          <a:ea typeface="Times New Roman"/>
                          <a:cs typeface="Times New Roman"/>
                        </a:rPr>
                        <a:t>Rainfall erosivity</a:t>
                      </a:r>
                      <a:endParaRPr lang="en-GB" sz="1600" dirty="0">
                        <a:solidFill>
                          <a:srgbClr val="FF0000"/>
                        </a:solidFill>
                        <a:latin typeface="Calibri"/>
                        <a:ea typeface="Times New Roman"/>
                        <a:cs typeface="Times New Roman"/>
                      </a:endParaRPr>
                    </a:p>
                  </a:txBody>
                  <a:tcPr marL="68580" marR="68580" marT="0" marB="0">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r-Latn-RS" sz="1600" dirty="0" smtClean="0">
                          <a:solidFill>
                            <a:srgbClr val="FF0000"/>
                          </a:solidFill>
                          <a:latin typeface="Calibri"/>
                          <a:ea typeface="Times New Roman"/>
                          <a:cs typeface="Calibri"/>
                        </a:rPr>
                        <a:t>Topography</a:t>
                      </a:r>
                      <a:endParaRPr lang="en-GB" sz="1600" dirty="0">
                        <a:solidFill>
                          <a:srgbClr val="FF0000"/>
                        </a:solidFill>
                        <a:latin typeface="Calibri"/>
                        <a:ea typeface="Times New Roman"/>
                        <a:cs typeface="Times New Roman"/>
                      </a:endParaRPr>
                    </a:p>
                  </a:txBody>
                  <a:tcPr marL="68580" marR="68580" marT="0" marB="0">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en-US" sz="1600">
                          <a:solidFill>
                            <a:srgbClr val="0033CC"/>
                          </a:solidFill>
                          <a:latin typeface="Calibri"/>
                          <a:ea typeface="Times New Roman"/>
                          <a:cs typeface="Calibri"/>
                        </a:rPr>
                        <a:t>1</a:t>
                      </a:r>
                      <a:endParaRPr lang="en-GB" sz="1600">
                        <a:solidFill>
                          <a:srgbClr val="0033CC"/>
                        </a:solidFill>
                        <a:latin typeface="Calibri"/>
                        <a:ea typeface="Times New Roman"/>
                        <a:cs typeface="Times New Roman"/>
                      </a:endParaRPr>
                    </a:p>
                  </a:txBody>
                  <a:tcPr marL="68580" marR="68580" marT="0" marB="0">
                    <a:lnL>
                      <a:noFill/>
                    </a:lnL>
                    <a:lnR>
                      <a:noFill/>
                    </a:lnR>
                    <a:lnT w="1905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n-US" sz="1600" dirty="0">
                          <a:latin typeface="Calibri"/>
                          <a:ea typeface="Times New Roman"/>
                          <a:cs typeface="Calibri"/>
                        </a:rPr>
                        <a:t>2.65</a:t>
                      </a:r>
                      <a:endParaRPr lang="en-GB" sz="1600" dirty="0">
                        <a:latin typeface="Calibri"/>
                        <a:ea typeface="Times New Roman"/>
                        <a:cs typeface="Times New Roman"/>
                      </a:endParaRPr>
                    </a:p>
                  </a:txBody>
                  <a:tcPr marL="68580" marR="68580" marT="0" marB="0">
                    <a:lnL>
                      <a:noFill/>
                    </a:lnL>
                    <a:lnR>
                      <a:noFill/>
                    </a:lnR>
                    <a:lnT w="1905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n-US" sz="1600">
                          <a:latin typeface="Calibri"/>
                          <a:ea typeface="Times New Roman"/>
                          <a:cs typeface="Calibri"/>
                        </a:rPr>
                        <a:t>0.22</a:t>
                      </a:r>
                      <a:endParaRPr lang="en-GB" sz="1600">
                        <a:latin typeface="Calibri"/>
                        <a:ea typeface="Times New Roman"/>
                        <a:cs typeface="Times New Roman"/>
                      </a:endParaRPr>
                    </a:p>
                  </a:txBody>
                  <a:tcPr marL="68580" marR="68580" marT="0" marB="0">
                    <a:lnL>
                      <a:noFill/>
                    </a:lnL>
                    <a:lnR>
                      <a:noFill/>
                    </a:lnR>
                    <a:lnT w="1905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n-US" sz="1600">
                          <a:latin typeface="Calibri"/>
                          <a:ea typeface="Times New Roman"/>
                          <a:cs typeface="Calibri"/>
                        </a:rPr>
                        <a:t>868.49</a:t>
                      </a:r>
                      <a:endParaRPr lang="en-GB" sz="1600">
                        <a:latin typeface="Calibri"/>
                        <a:ea typeface="Times New Roman"/>
                        <a:cs typeface="Times New Roman"/>
                      </a:endParaRPr>
                    </a:p>
                  </a:txBody>
                  <a:tcPr marL="68580" marR="68580" marT="0" marB="0">
                    <a:lnL>
                      <a:noFill/>
                    </a:lnL>
                    <a:lnR>
                      <a:noFill/>
                    </a:lnR>
                    <a:lnT w="1905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n-US" sz="1600">
                          <a:latin typeface="Calibri"/>
                          <a:ea typeface="Times New Roman"/>
                          <a:cs typeface="Calibri"/>
                        </a:rPr>
                        <a:t>2.03</a:t>
                      </a:r>
                      <a:endParaRPr lang="en-GB" sz="1600">
                        <a:latin typeface="Calibri"/>
                        <a:ea typeface="Times New Roman"/>
                        <a:cs typeface="Times New Roman"/>
                      </a:endParaRPr>
                    </a:p>
                  </a:txBody>
                  <a:tcPr marL="68580" marR="68580" marT="0" marB="0">
                    <a:lnL>
                      <a:noFill/>
                    </a:lnL>
                    <a:lnR>
                      <a:noFill/>
                    </a:lnR>
                    <a:lnT w="19050" cap="flat" cmpd="sng" algn="ctr">
                      <a:solidFill>
                        <a:srgbClr val="000000"/>
                      </a:solidFill>
                      <a:prstDash val="solid"/>
                      <a:round/>
                      <a:headEnd type="none" w="med" len="med"/>
                      <a:tailEnd type="none" w="med" len="med"/>
                    </a:lnT>
                    <a:lnB>
                      <a:noFill/>
                    </a:lnB>
                  </a:tcPr>
                </a:tc>
              </a:tr>
              <a:tr h="0">
                <a:tc>
                  <a:txBody>
                    <a:bodyPr/>
                    <a:lstStyle/>
                    <a:p>
                      <a:pPr algn="ctr">
                        <a:lnSpc>
                          <a:spcPct val="115000"/>
                        </a:lnSpc>
                        <a:spcAft>
                          <a:spcPts val="0"/>
                        </a:spcAft>
                      </a:pPr>
                      <a:r>
                        <a:rPr lang="en-US" sz="1600">
                          <a:solidFill>
                            <a:srgbClr val="0033CC"/>
                          </a:solidFill>
                          <a:latin typeface="Calibri"/>
                          <a:ea typeface="Times New Roman"/>
                          <a:cs typeface="Calibri"/>
                        </a:rPr>
                        <a:t>2</a:t>
                      </a:r>
                      <a:endParaRPr lang="en-GB" sz="1600">
                        <a:solidFill>
                          <a:srgbClr val="0033CC"/>
                        </a:solidFill>
                        <a:latin typeface="Calibri"/>
                        <a:ea typeface="Times New Roman"/>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n-US" sz="1600" dirty="0">
                          <a:latin typeface="Calibri"/>
                          <a:ea typeface="Times New Roman"/>
                          <a:cs typeface="Calibri"/>
                        </a:rPr>
                        <a:t>2.85</a:t>
                      </a:r>
                      <a:endParaRPr lang="en-GB" sz="1600" dirty="0">
                        <a:latin typeface="Calibri"/>
                        <a:ea typeface="Times New Roman"/>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n-US" sz="1600" dirty="0">
                          <a:latin typeface="Calibri"/>
                          <a:ea typeface="Times New Roman"/>
                          <a:cs typeface="Calibri"/>
                        </a:rPr>
                        <a:t>0.43</a:t>
                      </a:r>
                      <a:endParaRPr lang="en-GB" sz="1600" dirty="0">
                        <a:latin typeface="Calibri"/>
                        <a:ea typeface="Times New Roman"/>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n-US" sz="1600">
                          <a:latin typeface="Calibri"/>
                          <a:ea typeface="Times New Roman"/>
                          <a:cs typeface="Calibri"/>
                        </a:rPr>
                        <a:t>888.97</a:t>
                      </a:r>
                      <a:endParaRPr lang="en-GB" sz="1600">
                        <a:latin typeface="Calibri"/>
                        <a:ea typeface="Times New Roman"/>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n-US" sz="1600" dirty="0">
                          <a:latin typeface="Calibri"/>
                          <a:ea typeface="Times New Roman"/>
                          <a:cs typeface="Calibri"/>
                        </a:rPr>
                        <a:t>2.20</a:t>
                      </a:r>
                      <a:endParaRPr lang="en-GB" sz="1600" dirty="0">
                        <a:latin typeface="Calibri"/>
                        <a:ea typeface="Times New Roman"/>
                        <a:cs typeface="Times New Roman"/>
                      </a:endParaRPr>
                    </a:p>
                  </a:txBody>
                  <a:tcPr marL="68580" marR="68580" marT="0" marB="0">
                    <a:lnL>
                      <a:noFill/>
                    </a:lnL>
                    <a:lnR>
                      <a:noFill/>
                    </a:lnR>
                    <a:lnT>
                      <a:noFill/>
                    </a:lnT>
                    <a:lnB>
                      <a:noFill/>
                    </a:lnB>
                  </a:tcPr>
                </a:tc>
              </a:tr>
              <a:tr h="0">
                <a:tc>
                  <a:txBody>
                    <a:bodyPr/>
                    <a:lstStyle/>
                    <a:p>
                      <a:pPr algn="ctr">
                        <a:lnSpc>
                          <a:spcPct val="115000"/>
                        </a:lnSpc>
                        <a:spcAft>
                          <a:spcPts val="0"/>
                        </a:spcAft>
                      </a:pPr>
                      <a:r>
                        <a:rPr lang="en-US" sz="1600">
                          <a:solidFill>
                            <a:srgbClr val="0033CC"/>
                          </a:solidFill>
                          <a:latin typeface="Calibri"/>
                          <a:ea typeface="Times New Roman"/>
                          <a:cs typeface="Calibri"/>
                        </a:rPr>
                        <a:t>3</a:t>
                      </a:r>
                      <a:endParaRPr lang="en-GB" sz="1600">
                        <a:solidFill>
                          <a:srgbClr val="0033CC"/>
                        </a:solidFill>
                        <a:latin typeface="Calibri"/>
                        <a:ea typeface="Times New Roman"/>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n-US" sz="1600" dirty="0">
                          <a:latin typeface="Calibri"/>
                          <a:ea typeface="Times New Roman"/>
                          <a:cs typeface="Calibri"/>
                        </a:rPr>
                        <a:t>3.20</a:t>
                      </a:r>
                      <a:endParaRPr lang="en-GB" sz="1600" dirty="0">
                        <a:latin typeface="Calibri"/>
                        <a:ea typeface="Times New Roman"/>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n-US" sz="1600">
                          <a:latin typeface="Calibri"/>
                          <a:ea typeface="Times New Roman"/>
                          <a:cs typeface="Calibri"/>
                        </a:rPr>
                        <a:t>3.27</a:t>
                      </a:r>
                      <a:endParaRPr lang="en-GB" sz="1600">
                        <a:latin typeface="Calibri"/>
                        <a:ea typeface="Times New Roman"/>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n-US" sz="1600" dirty="0">
                          <a:latin typeface="Calibri"/>
                          <a:ea typeface="Times New Roman"/>
                          <a:cs typeface="Calibri"/>
                        </a:rPr>
                        <a:t>900.52</a:t>
                      </a:r>
                      <a:endParaRPr lang="en-GB" sz="1600" dirty="0">
                        <a:latin typeface="Calibri"/>
                        <a:ea typeface="Times New Roman"/>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n-US" sz="1600">
                          <a:latin typeface="Calibri"/>
                          <a:ea typeface="Times New Roman"/>
                          <a:cs typeface="Calibri"/>
                        </a:rPr>
                        <a:t>1.55</a:t>
                      </a:r>
                      <a:endParaRPr lang="en-GB" sz="1600">
                        <a:latin typeface="Calibri"/>
                        <a:ea typeface="Times New Roman"/>
                        <a:cs typeface="Times New Roman"/>
                      </a:endParaRPr>
                    </a:p>
                  </a:txBody>
                  <a:tcPr marL="68580" marR="68580" marT="0" marB="0">
                    <a:lnL>
                      <a:noFill/>
                    </a:lnL>
                    <a:lnR>
                      <a:noFill/>
                    </a:lnR>
                    <a:lnT>
                      <a:noFill/>
                    </a:lnT>
                    <a:lnB>
                      <a:noFill/>
                    </a:lnB>
                  </a:tcPr>
                </a:tc>
              </a:tr>
              <a:tr h="0">
                <a:tc>
                  <a:txBody>
                    <a:bodyPr/>
                    <a:lstStyle/>
                    <a:p>
                      <a:pPr algn="ctr">
                        <a:lnSpc>
                          <a:spcPct val="115000"/>
                        </a:lnSpc>
                        <a:spcAft>
                          <a:spcPts val="0"/>
                        </a:spcAft>
                      </a:pPr>
                      <a:r>
                        <a:rPr lang="en-US" sz="1600">
                          <a:solidFill>
                            <a:srgbClr val="0033CC"/>
                          </a:solidFill>
                          <a:latin typeface="Calibri"/>
                          <a:ea typeface="Times New Roman"/>
                          <a:cs typeface="Calibri"/>
                        </a:rPr>
                        <a:t>4</a:t>
                      </a:r>
                      <a:endParaRPr lang="en-GB" sz="1600">
                        <a:solidFill>
                          <a:srgbClr val="0033CC"/>
                        </a:solidFill>
                        <a:latin typeface="Calibri"/>
                        <a:ea typeface="Times New Roman"/>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n-US" sz="1600" dirty="0">
                          <a:latin typeface="Calibri"/>
                          <a:ea typeface="Times New Roman"/>
                          <a:cs typeface="Calibri"/>
                        </a:rPr>
                        <a:t>3.49</a:t>
                      </a:r>
                      <a:endParaRPr lang="en-GB" sz="1600" dirty="0">
                        <a:latin typeface="Calibri"/>
                        <a:ea typeface="Times New Roman"/>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n-US" sz="1600" dirty="0">
                          <a:latin typeface="Calibri"/>
                          <a:ea typeface="Times New Roman"/>
                          <a:cs typeface="Calibri"/>
                        </a:rPr>
                        <a:t>8.94</a:t>
                      </a:r>
                      <a:endParaRPr lang="en-GB" sz="1600" dirty="0">
                        <a:latin typeface="Calibri"/>
                        <a:ea typeface="Times New Roman"/>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n-US" sz="1600">
                          <a:latin typeface="Calibri"/>
                          <a:ea typeface="Times New Roman"/>
                          <a:cs typeface="Calibri"/>
                        </a:rPr>
                        <a:t>902.77</a:t>
                      </a:r>
                      <a:endParaRPr lang="en-GB" sz="1600">
                        <a:latin typeface="Calibri"/>
                        <a:ea typeface="Times New Roman"/>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n-US" sz="1600">
                          <a:latin typeface="Calibri"/>
                          <a:ea typeface="Times New Roman"/>
                          <a:cs typeface="Calibri"/>
                        </a:rPr>
                        <a:t>1.75</a:t>
                      </a:r>
                      <a:endParaRPr lang="en-GB" sz="1600">
                        <a:latin typeface="Calibri"/>
                        <a:ea typeface="Times New Roman"/>
                        <a:cs typeface="Times New Roman"/>
                      </a:endParaRPr>
                    </a:p>
                  </a:txBody>
                  <a:tcPr marL="68580" marR="68580" marT="0" marB="0">
                    <a:lnL>
                      <a:noFill/>
                    </a:lnL>
                    <a:lnR>
                      <a:noFill/>
                    </a:lnR>
                    <a:lnT>
                      <a:noFill/>
                    </a:lnT>
                    <a:lnB>
                      <a:noFill/>
                    </a:lnB>
                  </a:tcPr>
                </a:tc>
              </a:tr>
              <a:tr h="0">
                <a:tc>
                  <a:txBody>
                    <a:bodyPr/>
                    <a:lstStyle/>
                    <a:p>
                      <a:pPr algn="ctr">
                        <a:lnSpc>
                          <a:spcPct val="115000"/>
                        </a:lnSpc>
                        <a:spcAft>
                          <a:spcPts val="0"/>
                        </a:spcAft>
                      </a:pPr>
                      <a:r>
                        <a:rPr lang="en-US" sz="1600">
                          <a:solidFill>
                            <a:srgbClr val="0033CC"/>
                          </a:solidFill>
                          <a:latin typeface="Calibri"/>
                          <a:ea typeface="Times New Roman"/>
                          <a:cs typeface="Calibri"/>
                        </a:rPr>
                        <a:t>5</a:t>
                      </a:r>
                      <a:endParaRPr lang="en-GB" sz="1600">
                        <a:solidFill>
                          <a:srgbClr val="0033CC"/>
                        </a:solidFill>
                        <a:latin typeface="Calibri"/>
                        <a:ea typeface="Times New Roman"/>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n-US" sz="1600">
                          <a:latin typeface="Calibri"/>
                          <a:ea typeface="Times New Roman"/>
                          <a:cs typeface="Calibri"/>
                        </a:rPr>
                        <a:t>3.17</a:t>
                      </a:r>
                      <a:endParaRPr lang="en-GB" sz="1600">
                        <a:latin typeface="Calibri"/>
                        <a:ea typeface="Times New Roman"/>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n-US" sz="1600" dirty="0">
                          <a:latin typeface="Calibri"/>
                          <a:ea typeface="Times New Roman"/>
                          <a:cs typeface="Calibri"/>
                        </a:rPr>
                        <a:t>10.12</a:t>
                      </a:r>
                      <a:endParaRPr lang="en-GB" sz="1600" dirty="0">
                        <a:latin typeface="Calibri"/>
                        <a:ea typeface="Times New Roman"/>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n-US" sz="1600">
                          <a:latin typeface="Calibri"/>
                          <a:ea typeface="Times New Roman"/>
                          <a:cs typeface="Calibri"/>
                        </a:rPr>
                        <a:t>904.09</a:t>
                      </a:r>
                      <a:endParaRPr lang="en-GB" sz="1600">
                        <a:latin typeface="Calibri"/>
                        <a:ea typeface="Times New Roman"/>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n-US" sz="1600">
                          <a:latin typeface="Calibri"/>
                          <a:ea typeface="Times New Roman"/>
                          <a:cs typeface="Calibri"/>
                        </a:rPr>
                        <a:t>1.85</a:t>
                      </a:r>
                      <a:endParaRPr lang="en-GB" sz="1600">
                        <a:latin typeface="Calibri"/>
                        <a:ea typeface="Times New Roman"/>
                        <a:cs typeface="Times New Roman"/>
                      </a:endParaRPr>
                    </a:p>
                  </a:txBody>
                  <a:tcPr marL="68580" marR="68580" marT="0" marB="0">
                    <a:lnL>
                      <a:noFill/>
                    </a:lnL>
                    <a:lnR>
                      <a:noFill/>
                    </a:lnR>
                    <a:lnT>
                      <a:noFill/>
                    </a:lnT>
                    <a:lnB>
                      <a:noFill/>
                    </a:lnB>
                  </a:tcPr>
                </a:tc>
              </a:tr>
              <a:tr h="0">
                <a:tc>
                  <a:txBody>
                    <a:bodyPr/>
                    <a:lstStyle/>
                    <a:p>
                      <a:pPr algn="ctr">
                        <a:lnSpc>
                          <a:spcPct val="115000"/>
                        </a:lnSpc>
                        <a:spcAft>
                          <a:spcPts val="0"/>
                        </a:spcAft>
                      </a:pPr>
                      <a:r>
                        <a:rPr lang="en-US" sz="1600">
                          <a:solidFill>
                            <a:srgbClr val="0033CC"/>
                          </a:solidFill>
                          <a:latin typeface="Calibri"/>
                          <a:ea typeface="Times New Roman"/>
                          <a:cs typeface="Calibri"/>
                        </a:rPr>
                        <a:t>6</a:t>
                      </a:r>
                      <a:endParaRPr lang="en-GB" sz="1600">
                        <a:solidFill>
                          <a:srgbClr val="0033CC"/>
                        </a:solidFill>
                        <a:latin typeface="Calibri"/>
                        <a:ea typeface="Times New Roman"/>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n-US" sz="1600">
                          <a:latin typeface="Calibri"/>
                          <a:ea typeface="Times New Roman"/>
                          <a:cs typeface="Calibri"/>
                        </a:rPr>
                        <a:t>3.28</a:t>
                      </a:r>
                      <a:endParaRPr lang="en-GB" sz="1600">
                        <a:latin typeface="Calibri"/>
                        <a:ea typeface="Times New Roman"/>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n-US" sz="1600" dirty="0">
                          <a:latin typeface="Calibri"/>
                          <a:ea typeface="Times New Roman"/>
                          <a:cs typeface="Calibri"/>
                        </a:rPr>
                        <a:t>6.35</a:t>
                      </a:r>
                      <a:endParaRPr lang="en-GB" sz="1600" dirty="0">
                        <a:latin typeface="Calibri"/>
                        <a:ea typeface="Times New Roman"/>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n-US" sz="1600" dirty="0">
                          <a:latin typeface="Calibri"/>
                          <a:ea typeface="Times New Roman"/>
                          <a:cs typeface="Calibri"/>
                        </a:rPr>
                        <a:t>914.25</a:t>
                      </a:r>
                      <a:endParaRPr lang="en-GB" sz="1600" dirty="0">
                        <a:latin typeface="Calibri"/>
                        <a:ea typeface="Times New Roman"/>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n-US" sz="1600">
                          <a:latin typeface="Calibri"/>
                          <a:ea typeface="Times New Roman"/>
                          <a:cs typeface="Calibri"/>
                        </a:rPr>
                        <a:t>2.32</a:t>
                      </a:r>
                      <a:endParaRPr lang="en-GB" sz="1600">
                        <a:latin typeface="Calibri"/>
                        <a:ea typeface="Times New Roman"/>
                        <a:cs typeface="Times New Roman"/>
                      </a:endParaRPr>
                    </a:p>
                  </a:txBody>
                  <a:tcPr marL="68580" marR="68580" marT="0" marB="0">
                    <a:lnL>
                      <a:noFill/>
                    </a:lnL>
                    <a:lnR>
                      <a:noFill/>
                    </a:lnR>
                    <a:lnT>
                      <a:noFill/>
                    </a:lnT>
                    <a:lnB>
                      <a:noFill/>
                    </a:lnB>
                  </a:tcPr>
                </a:tc>
              </a:tr>
              <a:tr h="0">
                <a:tc>
                  <a:txBody>
                    <a:bodyPr/>
                    <a:lstStyle/>
                    <a:p>
                      <a:pPr algn="ctr">
                        <a:lnSpc>
                          <a:spcPct val="115000"/>
                        </a:lnSpc>
                        <a:spcAft>
                          <a:spcPts val="0"/>
                        </a:spcAft>
                      </a:pPr>
                      <a:r>
                        <a:rPr lang="en-US" sz="1600">
                          <a:solidFill>
                            <a:srgbClr val="0033CC"/>
                          </a:solidFill>
                          <a:latin typeface="Calibri"/>
                          <a:ea typeface="Times New Roman"/>
                          <a:cs typeface="Calibri"/>
                        </a:rPr>
                        <a:t>7</a:t>
                      </a:r>
                      <a:endParaRPr lang="en-GB" sz="1600">
                        <a:solidFill>
                          <a:srgbClr val="0033CC"/>
                        </a:solidFill>
                        <a:latin typeface="Calibri"/>
                        <a:ea typeface="Times New Roman"/>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n-US" sz="1600">
                          <a:latin typeface="Calibri"/>
                          <a:ea typeface="Times New Roman"/>
                          <a:cs typeface="Calibri"/>
                        </a:rPr>
                        <a:t>3.04</a:t>
                      </a:r>
                      <a:endParaRPr lang="en-GB" sz="1600">
                        <a:latin typeface="Calibri"/>
                        <a:ea typeface="Times New Roman"/>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n-US" sz="1600">
                          <a:latin typeface="Calibri"/>
                          <a:ea typeface="Times New Roman"/>
                          <a:cs typeface="Calibri"/>
                        </a:rPr>
                        <a:t>4.76</a:t>
                      </a:r>
                      <a:endParaRPr lang="en-GB" sz="1600">
                        <a:latin typeface="Calibri"/>
                        <a:ea typeface="Times New Roman"/>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n-US" sz="1600" dirty="0">
                          <a:latin typeface="Calibri"/>
                          <a:ea typeface="Times New Roman"/>
                          <a:cs typeface="Calibri"/>
                        </a:rPr>
                        <a:t>918.36</a:t>
                      </a:r>
                      <a:endParaRPr lang="en-GB" sz="1600" dirty="0">
                        <a:latin typeface="Calibri"/>
                        <a:ea typeface="Times New Roman"/>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n-US" sz="1600" dirty="0">
                          <a:latin typeface="Calibri"/>
                          <a:ea typeface="Times New Roman"/>
                          <a:cs typeface="Calibri"/>
                        </a:rPr>
                        <a:t>2.61</a:t>
                      </a:r>
                      <a:endParaRPr lang="en-GB" sz="1600" dirty="0">
                        <a:latin typeface="Calibri"/>
                        <a:ea typeface="Times New Roman"/>
                        <a:cs typeface="Times New Roman"/>
                      </a:endParaRPr>
                    </a:p>
                  </a:txBody>
                  <a:tcPr marL="68580" marR="68580" marT="0" marB="0">
                    <a:lnL>
                      <a:noFill/>
                    </a:lnL>
                    <a:lnR>
                      <a:noFill/>
                    </a:lnR>
                    <a:lnT>
                      <a:noFill/>
                    </a:lnT>
                    <a:lnB>
                      <a:noFill/>
                    </a:lnB>
                  </a:tcPr>
                </a:tc>
              </a:tr>
              <a:tr h="0">
                <a:tc>
                  <a:txBody>
                    <a:bodyPr/>
                    <a:lstStyle/>
                    <a:p>
                      <a:pPr algn="ctr">
                        <a:lnSpc>
                          <a:spcPct val="115000"/>
                        </a:lnSpc>
                        <a:spcAft>
                          <a:spcPts val="0"/>
                        </a:spcAft>
                      </a:pPr>
                      <a:r>
                        <a:rPr lang="en-US" sz="1600">
                          <a:solidFill>
                            <a:srgbClr val="0033CC"/>
                          </a:solidFill>
                          <a:latin typeface="Calibri"/>
                          <a:ea typeface="Times New Roman"/>
                          <a:cs typeface="Calibri"/>
                        </a:rPr>
                        <a:t>8</a:t>
                      </a:r>
                      <a:endParaRPr lang="en-GB" sz="1600">
                        <a:solidFill>
                          <a:srgbClr val="0033CC"/>
                        </a:solidFill>
                        <a:latin typeface="Calibri"/>
                        <a:ea typeface="Times New Roman"/>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n-US" sz="1600">
                          <a:latin typeface="Calibri"/>
                          <a:ea typeface="Times New Roman"/>
                          <a:cs typeface="Calibri"/>
                        </a:rPr>
                        <a:t>3.84</a:t>
                      </a:r>
                      <a:endParaRPr lang="en-GB" sz="1600">
                        <a:latin typeface="Calibri"/>
                        <a:ea typeface="Times New Roman"/>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n-US" sz="1600">
                          <a:latin typeface="Calibri"/>
                          <a:ea typeface="Times New Roman"/>
                          <a:cs typeface="Calibri"/>
                        </a:rPr>
                        <a:t>11.78</a:t>
                      </a:r>
                      <a:endParaRPr lang="en-GB" sz="1600">
                        <a:latin typeface="Calibri"/>
                        <a:ea typeface="Times New Roman"/>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n-US" sz="1600">
                          <a:latin typeface="Calibri"/>
                          <a:ea typeface="Times New Roman"/>
                          <a:cs typeface="Calibri"/>
                        </a:rPr>
                        <a:t>910.10</a:t>
                      </a:r>
                      <a:endParaRPr lang="en-GB" sz="1600">
                        <a:latin typeface="Calibri"/>
                        <a:ea typeface="Times New Roman"/>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n-US" sz="1600" dirty="0">
                          <a:latin typeface="Calibri"/>
                          <a:ea typeface="Times New Roman"/>
                          <a:cs typeface="Calibri"/>
                        </a:rPr>
                        <a:t>1.92</a:t>
                      </a:r>
                      <a:endParaRPr lang="en-GB" sz="1600" dirty="0">
                        <a:latin typeface="Calibri"/>
                        <a:ea typeface="Times New Roman"/>
                        <a:cs typeface="Times New Roman"/>
                      </a:endParaRPr>
                    </a:p>
                  </a:txBody>
                  <a:tcPr marL="68580" marR="68580" marT="0" marB="0">
                    <a:lnL>
                      <a:noFill/>
                    </a:lnL>
                    <a:lnR>
                      <a:noFill/>
                    </a:lnR>
                    <a:lnT>
                      <a:noFill/>
                    </a:lnT>
                    <a:lnB>
                      <a:noFill/>
                    </a:lnB>
                  </a:tcPr>
                </a:tc>
              </a:tr>
              <a:tr h="240030">
                <a:tc>
                  <a:txBody>
                    <a:bodyPr/>
                    <a:lstStyle/>
                    <a:p>
                      <a:pPr algn="ctr">
                        <a:lnSpc>
                          <a:spcPct val="115000"/>
                        </a:lnSpc>
                        <a:spcAft>
                          <a:spcPts val="0"/>
                        </a:spcAft>
                      </a:pPr>
                      <a:r>
                        <a:rPr lang="en-US" sz="1600" dirty="0">
                          <a:solidFill>
                            <a:srgbClr val="0033CC"/>
                          </a:solidFill>
                          <a:latin typeface="Calibri"/>
                          <a:ea typeface="Times New Roman"/>
                          <a:cs typeface="Calibri"/>
                        </a:rPr>
                        <a:t>9</a:t>
                      </a:r>
                      <a:endParaRPr lang="en-GB" sz="1600" dirty="0">
                        <a:solidFill>
                          <a:srgbClr val="0033CC"/>
                        </a:solidFill>
                        <a:latin typeface="Calibri"/>
                        <a:ea typeface="Times New Roman"/>
                        <a:cs typeface="Times New Roman"/>
                      </a:endParaRPr>
                    </a:p>
                  </a:txBody>
                  <a:tcPr marL="68580" marR="68580"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dirty="0">
                          <a:latin typeface="Calibri"/>
                          <a:ea typeface="Times New Roman"/>
                          <a:cs typeface="Calibri"/>
                        </a:rPr>
                        <a:t>3.45</a:t>
                      </a:r>
                      <a:endParaRPr lang="en-GB" sz="1600" dirty="0">
                        <a:latin typeface="Calibri"/>
                        <a:ea typeface="Times New Roman"/>
                        <a:cs typeface="Times New Roman"/>
                      </a:endParaRPr>
                    </a:p>
                  </a:txBody>
                  <a:tcPr marL="68580" marR="68580"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a:latin typeface="Calibri"/>
                          <a:ea typeface="Times New Roman"/>
                          <a:cs typeface="Calibri"/>
                        </a:rPr>
                        <a:t>10.68</a:t>
                      </a:r>
                      <a:endParaRPr lang="en-GB" sz="1600">
                        <a:latin typeface="Calibri"/>
                        <a:ea typeface="Times New Roman"/>
                        <a:cs typeface="Times New Roman"/>
                      </a:endParaRPr>
                    </a:p>
                  </a:txBody>
                  <a:tcPr marL="68580" marR="68580"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a:latin typeface="Calibri"/>
                          <a:ea typeface="Times New Roman"/>
                          <a:cs typeface="Calibri"/>
                        </a:rPr>
                        <a:t>914.63</a:t>
                      </a:r>
                      <a:endParaRPr lang="en-GB" sz="1600">
                        <a:latin typeface="Calibri"/>
                        <a:ea typeface="Times New Roman"/>
                        <a:cs typeface="Times New Roman"/>
                      </a:endParaRPr>
                    </a:p>
                  </a:txBody>
                  <a:tcPr marL="68580" marR="68580"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dirty="0">
                          <a:latin typeface="Calibri"/>
                          <a:ea typeface="Times New Roman"/>
                          <a:cs typeface="Calibri"/>
                        </a:rPr>
                        <a:t>2.08</a:t>
                      </a:r>
                      <a:endParaRPr lang="en-GB" sz="1600" dirty="0">
                        <a:latin typeface="Calibri"/>
                        <a:ea typeface="Times New Roman"/>
                        <a:cs typeface="Times New Roman"/>
                      </a:endParaRPr>
                    </a:p>
                  </a:txBody>
                  <a:tcPr marL="68580" marR="68580" marT="0" marB="0">
                    <a:lnL>
                      <a:noFill/>
                    </a:lnL>
                    <a:lnR>
                      <a:noFill/>
                    </a:lnR>
                    <a:lnT>
                      <a:noFill/>
                    </a:lnT>
                    <a:lnB w="19050" cap="flat" cmpd="sng" algn="ctr">
                      <a:solidFill>
                        <a:srgbClr val="000000"/>
                      </a:solidFill>
                      <a:prstDash val="solid"/>
                      <a:round/>
                      <a:headEnd type="none" w="med" len="med"/>
                      <a:tailEnd type="none" w="med" len="med"/>
                    </a:lnB>
                  </a:tcPr>
                </a:tc>
              </a:tr>
            </a:tbl>
          </a:graphicData>
        </a:graphic>
      </p:graphicFrame>
      <p:sp>
        <p:nvSpPr>
          <p:cNvPr id="19" name="Oval Callout 18"/>
          <p:cNvSpPr/>
          <p:nvPr/>
        </p:nvSpPr>
        <p:spPr>
          <a:xfrm>
            <a:off x="6705600" y="4114800"/>
            <a:ext cx="1828800" cy="533400"/>
          </a:xfrm>
          <a:prstGeom prst="wedgeEllipse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dirty="0" smtClean="0">
                <a:solidFill>
                  <a:schemeClr val="tx1"/>
                </a:solidFill>
                <a:latin typeface="Calibri" pitchFamily="34" charset="0"/>
                <a:ea typeface="Times New Roman" pitchFamily="18" charset="0"/>
                <a:cs typeface="Calibri" pitchFamily="34" charset="0"/>
              </a:rPr>
              <a:t>Evaluations</a:t>
            </a:r>
            <a:endParaRPr lang="en-US" dirty="0" smtClean="0">
              <a:solidFill>
                <a:schemeClr val="tx1"/>
              </a:solidFill>
              <a:latin typeface="Arial" pitchFamily="34" charset="0"/>
              <a:cs typeface="Arial" pitchFamily="34" charset="0"/>
            </a:endParaRPr>
          </a:p>
          <a:p>
            <a:pPr algn="ctr"/>
            <a:endParaRPr lang="en-GB" dirty="0"/>
          </a:p>
        </p:txBody>
      </p:sp>
      <p:sp>
        <p:nvSpPr>
          <p:cNvPr id="20" name="TextBox 19"/>
          <p:cNvSpPr txBox="1"/>
          <p:nvPr/>
        </p:nvSpPr>
        <p:spPr>
          <a:xfrm>
            <a:off x="1219200" y="381000"/>
            <a:ext cx="3124200" cy="523220"/>
          </a:xfrm>
          <a:prstGeom prst="rect">
            <a:avLst/>
          </a:prstGeom>
          <a:noFill/>
        </p:spPr>
        <p:txBody>
          <a:bodyPr wrap="square" rtlCol="0">
            <a:spAutoFit/>
          </a:bodyPr>
          <a:lstStyle/>
          <a:p>
            <a:r>
              <a:rPr lang="sr-Latn-RS" sz="2800" u="sng" dirty="0" smtClean="0">
                <a:solidFill>
                  <a:srgbClr val="0033CC"/>
                </a:solidFill>
              </a:rPr>
              <a:t>Problem solving:</a:t>
            </a:r>
            <a:endParaRPr lang="en-GB" sz="2800" u="sng" dirty="0">
              <a:solidFill>
                <a:srgbClr val="0033CC"/>
              </a:solidFill>
            </a:endParaRPr>
          </a:p>
        </p:txBody>
      </p:sp>
      <p:sp>
        <p:nvSpPr>
          <p:cNvPr id="22" name="Rectangle 21"/>
          <p:cNvSpPr/>
          <p:nvPr/>
        </p:nvSpPr>
        <p:spPr>
          <a:xfrm>
            <a:off x="6629400" y="914400"/>
            <a:ext cx="2145074" cy="369332"/>
          </a:xfrm>
          <a:prstGeom prst="rect">
            <a:avLst/>
          </a:prstGeom>
        </p:spPr>
        <p:txBody>
          <a:bodyPr wrap="none">
            <a:spAutoFit/>
          </a:bodyPr>
          <a:lstStyle/>
          <a:p>
            <a:r>
              <a:rPr lang="sr-Latn-RS" i="1" dirty="0" smtClean="0">
                <a:solidFill>
                  <a:srgbClr val="0033CC"/>
                </a:solidFill>
              </a:rPr>
              <a:t>PROMETHEE method</a:t>
            </a:r>
            <a:endParaRPr lang="en-GB" i="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82" name="Rectangle 10"/>
          <p:cNvSpPr>
            <a:spLocks noChangeArrowheads="1"/>
          </p:cNvSpPr>
          <p:nvPr/>
        </p:nvSpPr>
        <p:spPr bwMode="auto">
          <a:xfrm>
            <a:off x="4479634" y="1102296"/>
            <a:ext cx="184731" cy="53860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a:r>
            <a:br>
              <a:rPr kumimoji="0" lang="en-US" sz="11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b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8690" name="Rectangle 18"/>
          <p:cNvSpPr>
            <a:spLocks noChangeArrowheads="1"/>
          </p:cNvSpPr>
          <p:nvPr/>
        </p:nvSpPr>
        <p:spPr bwMode="auto">
          <a:xfrm>
            <a:off x="304800" y="2087373"/>
            <a:ext cx="5029200" cy="32316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sr-Latn-RS" sz="2400" b="0" i="0" u="none" strike="noStrike" cap="none" normalizeH="0" baseline="0" dirty="0" smtClean="0">
                <a:ln>
                  <a:noFill/>
                </a:ln>
                <a:solidFill>
                  <a:srgbClr val="0033CC"/>
                </a:solidFill>
                <a:effectLst/>
                <a:ea typeface="Times New Roman" pitchFamily="18" charset="0"/>
                <a:cs typeface="Calibri" pitchFamily="34" charset="0"/>
              </a:rPr>
              <a:t>   </a:t>
            </a:r>
            <a:r>
              <a:rPr kumimoji="0" lang="en-US" sz="2400" b="1" i="0" u="none" strike="noStrike" cap="none" normalizeH="0" baseline="0" dirty="0" smtClean="0">
                <a:ln>
                  <a:noFill/>
                </a:ln>
                <a:solidFill>
                  <a:srgbClr val="0033CC"/>
                </a:solidFill>
                <a:effectLst/>
                <a:ea typeface="Times New Roman" pitchFamily="18" charset="0"/>
                <a:cs typeface="Calibri" pitchFamily="34" charset="0"/>
              </a:rPr>
              <a:t>Application steps</a:t>
            </a:r>
            <a:endParaRPr kumimoji="0" lang="sr-Latn-RS" b="1" i="0" u="none" strike="noStrike" cap="none" normalizeH="0" baseline="0" dirty="0" smtClean="0">
              <a:ln>
                <a:noFill/>
              </a:ln>
              <a:solidFill>
                <a:schemeClr val="tx1"/>
              </a:solidFill>
              <a:effectLst/>
              <a:ea typeface="Times New Roman" pitchFamily="18" charset="0"/>
              <a:cs typeface="Calibri"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GB" b="0" i="0" u="none" strike="noStrike" cap="none" normalizeH="0" baseline="0" dirty="0" smtClean="0">
              <a:ln>
                <a:noFill/>
              </a:ln>
              <a:solidFill>
                <a:schemeClr val="tx1"/>
              </a:solidFill>
              <a:effectLst/>
              <a:cs typeface="Arial" pitchFamily="34" charset="0"/>
            </a:endParaRPr>
          </a:p>
          <a:p>
            <a:pPr marL="342900" marR="0" lvl="0" indent="-342900" algn="just" defTabSz="914400" rtl="0" eaLnBrk="0" fontAlgn="base" latinLnBrk="0" hangingPunct="0">
              <a:spcBef>
                <a:spcPct val="0"/>
              </a:spcBef>
              <a:spcAft>
                <a:spcPct val="0"/>
              </a:spcAft>
              <a:buClrTx/>
              <a:buSzTx/>
              <a:buFont typeface="+mj-lt"/>
              <a:buAutoNum type="arabicPeriod"/>
              <a:tabLst/>
            </a:pPr>
            <a:r>
              <a:rPr kumimoji="0" lang="en-US" b="0" i="0" u="none" strike="noStrike" cap="none" normalizeH="0" baseline="0" dirty="0" smtClean="0">
                <a:ln>
                  <a:noFill/>
                </a:ln>
                <a:solidFill>
                  <a:schemeClr val="tx1"/>
                </a:solidFill>
                <a:effectLst/>
                <a:ea typeface="Times New Roman" pitchFamily="18" charset="0"/>
                <a:cs typeface="Calibri" pitchFamily="34" charset="0"/>
              </a:rPr>
              <a:t>Express weights of decision criteria </a:t>
            </a:r>
            <a:r>
              <a:rPr kumimoji="0" lang="en-US" b="0" i="0" u="none" strike="noStrike" cap="none" normalizeH="0" baseline="0" dirty="0" err="1" smtClean="0">
                <a:ln>
                  <a:noFill/>
                </a:ln>
                <a:solidFill>
                  <a:schemeClr val="tx1"/>
                </a:solidFill>
                <a:effectLst/>
                <a:ea typeface="Times New Roman" pitchFamily="18" charset="0"/>
                <a:cs typeface="Calibri" pitchFamily="34" charset="0"/>
              </a:rPr>
              <a:t>wj</a:t>
            </a:r>
            <a:endParaRPr kumimoji="0" lang="en-GB" b="0" i="0" u="none" strike="noStrike" cap="none" normalizeH="0" baseline="0" dirty="0" smtClean="0">
              <a:ln>
                <a:noFill/>
              </a:ln>
              <a:solidFill>
                <a:schemeClr val="tx1"/>
              </a:solidFill>
              <a:effectLst/>
              <a:cs typeface="Arial" pitchFamily="34" charset="0"/>
            </a:endParaRPr>
          </a:p>
          <a:p>
            <a:pPr marL="342900" marR="0" lvl="0" indent="-342900" algn="just" defTabSz="914400" rtl="0" eaLnBrk="0" fontAlgn="base" latinLnBrk="0" hangingPunct="0">
              <a:spcBef>
                <a:spcPct val="0"/>
              </a:spcBef>
              <a:spcAft>
                <a:spcPct val="0"/>
              </a:spcAft>
              <a:buClrTx/>
              <a:buSzTx/>
              <a:buFont typeface="+mj-lt"/>
              <a:buAutoNum type="arabicPeriod"/>
              <a:tabLst/>
            </a:pPr>
            <a:r>
              <a:rPr kumimoji="0" lang="en-US" b="0" i="0" u="none" strike="noStrike" cap="none" normalizeH="0" baseline="0" dirty="0" smtClean="0">
                <a:ln>
                  <a:noFill/>
                </a:ln>
                <a:solidFill>
                  <a:schemeClr val="tx1"/>
                </a:solidFill>
                <a:effectLst/>
                <a:ea typeface="Times New Roman" pitchFamily="18" charset="0"/>
                <a:cs typeface="Calibri" pitchFamily="34" charset="0"/>
              </a:rPr>
              <a:t>Express preference function</a:t>
            </a:r>
            <a:r>
              <a:rPr kumimoji="0" lang="sr-Latn-RS" b="0" i="0" u="none" strike="noStrike" cap="none" normalizeH="0" baseline="0" dirty="0" smtClean="0">
                <a:ln>
                  <a:noFill/>
                </a:ln>
                <a:solidFill>
                  <a:schemeClr val="tx1"/>
                </a:solidFill>
                <a:effectLst/>
                <a:ea typeface="Times New Roman" pitchFamily="18" charset="0"/>
                <a:cs typeface="Calibri" pitchFamily="34" charset="0"/>
              </a:rPr>
              <a:t> </a:t>
            </a:r>
            <a:r>
              <a:rPr kumimoji="0" lang="sr-Latn-RS" b="0" i="0" u="none" strike="noStrike" cap="none" normalizeH="0" baseline="0" dirty="0" smtClean="0">
                <a:ln>
                  <a:noFill/>
                </a:ln>
                <a:solidFill>
                  <a:srgbClr val="0033CC"/>
                </a:solidFill>
                <a:effectLst/>
                <a:ea typeface="Times New Roman" pitchFamily="18" charset="0"/>
                <a:cs typeface="Calibri" pitchFamily="34" charset="0"/>
              </a:rPr>
              <a:t>Pj(a,b) </a:t>
            </a:r>
            <a:r>
              <a:rPr kumimoji="0" lang="en-US" b="0" i="0" u="none" strike="noStrike" cap="none" normalizeH="0" baseline="0" dirty="0" smtClean="0">
                <a:ln>
                  <a:noFill/>
                </a:ln>
                <a:solidFill>
                  <a:schemeClr val="tx1"/>
                </a:solidFill>
                <a:effectLst/>
                <a:ea typeface="Times New Roman" pitchFamily="18" charset="0"/>
                <a:cs typeface="Calibri" pitchFamily="34" charset="0"/>
              </a:rPr>
              <a:t>for each criterion</a:t>
            </a:r>
            <a:r>
              <a:rPr kumimoji="0" lang="sr-Latn-RS" b="0" i="0" u="none" strike="noStrike" cap="none" normalizeH="0" baseline="0" dirty="0" smtClean="0">
                <a:ln>
                  <a:noFill/>
                </a:ln>
                <a:solidFill>
                  <a:schemeClr val="tx1"/>
                </a:solidFill>
                <a:effectLst/>
                <a:ea typeface="Times New Roman" pitchFamily="18" charset="0"/>
                <a:cs typeface="Calibri" pitchFamily="34" charset="0"/>
              </a:rPr>
              <a:t>,</a:t>
            </a:r>
            <a:r>
              <a:rPr kumimoji="0" lang="sr-Latn-RS" b="0" i="0" u="none" strike="noStrike" cap="none" normalizeH="0" dirty="0" smtClean="0">
                <a:ln>
                  <a:noFill/>
                </a:ln>
                <a:solidFill>
                  <a:schemeClr val="tx1"/>
                </a:solidFill>
                <a:effectLst/>
                <a:ea typeface="Times New Roman" pitchFamily="18" charset="0"/>
                <a:cs typeface="Calibri" pitchFamily="34" charset="0"/>
              </a:rPr>
              <a:t> </a:t>
            </a:r>
            <a:r>
              <a:rPr kumimoji="0" lang="en-US" b="0" i="0" u="none" strike="noStrike" cap="none" normalizeH="0" baseline="0" dirty="0" smtClean="0">
                <a:ln>
                  <a:noFill/>
                </a:ln>
                <a:solidFill>
                  <a:schemeClr val="tx1"/>
                </a:solidFill>
                <a:effectLst/>
                <a:ea typeface="Times New Roman" pitchFamily="18" charset="0"/>
                <a:cs typeface="Calibri" pitchFamily="34" charset="0"/>
              </a:rPr>
              <a:t>based on the deviations</a:t>
            </a:r>
            <a:r>
              <a:rPr lang="sr-Latn-RS" dirty="0" smtClean="0">
                <a:ea typeface="Times New Roman" pitchFamily="18" charset="0"/>
                <a:cs typeface="Calibri" pitchFamily="34" charset="0"/>
              </a:rPr>
              <a:t> </a:t>
            </a:r>
            <a:r>
              <a:rPr kumimoji="0" lang="en-US" b="0" i="0" u="none" strike="noStrike" cap="none" normalizeH="0" baseline="0" dirty="0" err="1" smtClean="0">
                <a:ln>
                  <a:noFill/>
                </a:ln>
                <a:solidFill>
                  <a:srgbClr val="0033CC"/>
                </a:solidFill>
                <a:effectLst/>
                <a:ea typeface="Times New Roman" pitchFamily="18" charset="0"/>
                <a:cs typeface="Calibri" pitchFamily="34" charset="0"/>
              </a:rPr>
              <a:t>dj</a:t>
            </a:r>
            <a:r>
              <a:rPr kumimoji="0" lang="en-US" b="0" i="0" u="none" strike="noStrike" cap="none" normalizeH="0" baseline="0" dirty="0" smtClean="0">
                <a:ln>
                  <a:noFill/>
                </a:ln>
                <a:solidFill>
                  <a:srgbClr val="0033CC"/>
                </a:solidFill>
                <a:effectLst/>
                <a:ea typeface="Times New Roman" pitchFamily="18" charset="0"/>
                <a:cs typeface="Calibri" pitchFamily="34" charset="0"/>
              </a:rPr>
              <a:t>(</a:t>
            </a:r>
            <a:r>
              <a:rPr kumimoji="0" lang="en-US" b="0" i="0" u="none" strike="noStrike" cap="none" normalizeH="0" baseline="0" dirty="0" err="1" smtClean="0">
                <a:ln>
                  <a:noFill/>
                </a:ln>
                <a:solidFill>
                  <a:srgbClr val="0033CC"/>
                </a:solidFill>
                <a:effectLst/>
                <a:ea typeface="Times New Roman" pitchFamily="18" charset="0"/>
                <a:cs typeface="Calibri" pitchFamily="34" charset="0"/>
              </a:rPr>
              <a:t>a,b</a:t>
            </a:r>
            <a:r>
              <a:rPr kumimoji="0" lang="en-US" b="0" i="0" u="none" strike="noStrike" cap="none" normalizeH="0" baseline="0" dirty="0" smtClean="0">
                <a:ln>
                  <a:noFill/>
                </a:ln>
                <a:solidFill>
                  <a:srgbClr val="0033CC"/>
                </a:solidFill>
                <a:effectLst/>
                <a:ea typeface="Times New Roman" pitchFamily="18" charset="0"/>
                <a:cs typeface="Calibri" pitchFamily="34" charset="0"/>
              </a:rPr>
              <a:t>)</a:t>
            </a:r>
            <a:endParaRPr lang="sr-Latn-RS" dirty="0" smtClean="0"/>
          </a:p>
          <a:p>
            <a:pPr marL="342900" lvl="0" indent="-342900" algn="just" eaLnBrk="0" fontAlgn="base" hangingPunct="0">
              <a:spcBef>
                <a:spcPct val="0"/>
              </a:spcBef>
              <a:spcAft>
                <a:spcPct val="0"/>
              </a:spcAft>
              <a:buAutoNum type="arabicPeriod" startAt="3"/>
            </a:pPr>
            <a:r>
              <a:rPr lang="en-US" dirty="0" smtClean="0"/>
              <a:t>Calculate global preference index </a:t>
            </a:r>
            <a:r>
              <a:rPr lang="el-GR" dirty="0" smtClean="0">
                <a:solidFill>
                  <a:srgbClr val="0033CC"/>
                </a:solidFill>
                <a:latin typeface="Calibri"/>
              </a:rPr>
              <a:t>π</a:t>
            </a:r>
            <a:r>
              <a:rPr lang="sr-Latn-RS" dirty="0" smtClean="0">
                <a:solidFill>
                  <a:srgbClr val="0033CC"/>
                </a:solidFill>
                <a:latin typeface="Calibri"/>
              </a:rPr>
              <a:t>(a,b)</a:t>
            </a:r>
            <a:endParaRPr lang="sr-Latn-RS" dirty="0" smtClean="0">
              <a:solidFill>
                <a:srgbClr val="0033CC"/>
              </a:solidFill>
            </a:endParaRPr>
          </a:p>
          <a:p>
            <a:pPr marL="342900" lvl="0" indent="-342900" algn="just" eaLnBrk="0" fontAlgn="base" hangingPunct="0">
              <a:spcBef>
                <a:spcPct val="0"/>
              </a:spcBef>
              <a:spcAft>
                <a:spcPct val="0"/>
              </a:spcAft>
              <a:buAutoNum type="arabicPeriod" startAt="3"/>
            </a:pPr>
            <a:r>
              <a:rPr lang="en-US" dirty="0" smtClean="0"/>
              <a:t>Calculate positive outranking flow </a:t>
            </a:r>
            <a:r>
              <a:rPr lang="en-US" dirty="0" smtClean="0">
                <a:solidFill>
                  <a:srgbClr val="0033CC"/>
                </a:solidFill>
              </a:rPr>
              <a:t>ϕ</a:t>
            </a:r>
            <a:r>
              <a:rPr lang="en-US" baseline="30000" dirty="0" smtClean="0">
                <a:solidFill>
                  <a:srgbClr val="0033CC"/>
                </a:solidFill>
              </a:rPr>
              <a:t>+</a:t>
            </a:r>
            <a:r>
              <a:rPr lang="en-US" dirty="0" smtClean="0">
                <a:solidFill>
                  <a:srgbClr val="0033CC"/>
                </a:solidFill>
              </a:rPr>
              <a:t>(a) </a:t>
            </a:r>
            <a:r>
              <a:rPr lang="en-US" dirty="0" smtClean="0"/>
              <a:t>and</a:t>
            </a:r>
            <a:r>
              <a:rPr lang="sr-Latn-RS" dirty="0" smtClean="0"/>
              <a:t> </a:t>
            </a:r>
            <a:r>
              <a:rPr lang="en-US" dirty="0" smtClean="0"/>
              <a:t>negative outranking flow</a:t>
            </a:r>
            <a:r>
              <a:rPr lang="en-US" dirty="0" smtClean="0">
                <a:solidFill>
                  <a:srgbClr val="0033CC"/>
                </a:solidFill>
              </a:rPr>
              <a:t> ϕ</a:t>
            </a:r>
            <a:r>
              <a:rPr lang="en-US" baseline="30000" dirty="0" smtClean="0">
                <a:solidFill>
                  <a:srgbClr val="0033CC"/>
                </a:solidFill>
              </a:rPr>
              <a:t>-</a:t>
            </a:r>
            <a:r>
              <a:rPr lang="en-US" dirty="0" smtClean="0">
                <a:solidFill>
                  <a:srgbClr val="0033CC"/>
                </a:solidFill>
              </a:rPr>
              <a:t>(a</a:t>
            </a:r>
            <a:r>
              <a:rPr lang="en-US" dirty="0" smtClean="0"/>
              <a:t>)</a:t>
            </a:r>
            <a:r>
              <a:rPr lang="sr-Latn-RS" dirty="0" smtClean="0"/>
              <a:t> </a:t>
            </a:r>
          </a:p>
          <a:p>
            <a:pPr marL="342900" indent="-342900" algn="just" eaLnBrk="0" fontAlgn="base" hangingPunct="0">
              <a:spcBef>
                <a:spcPct val="0"/>
              </a:spcBef>
              <a:spcAft>
                <a:spcPct val="0"/>
              </a:spcAft>
            </a:pPr>
            <a:r>
              <a:rPr lang="sr-Latn-RS" dirty="0" smtClean="0"/>
              <a:t>5.  </a:t>
            </a:r>
            <a:r>
              <a:rPr lang="en-US" dirty="0" smtClean="0"/>
              <a:t>Calculate net outranking flow </a:t>
            </a:r>
            <a:r>
              <a:rPr lang="en-US" dirty="0" smtClean="0">
                <a:solidFill>
                  <a:srgbClr val="0033CC"/>
                </a:solidFill>
              </a:rPr>
              <a:t>ϕ(a)</a:t>
            </a:r>
            <a:endParaRPr lang="sr-Latn-RS" dirty="0" smtClean="0">
              <a:solidFill>
                <a:srgbClr val="0033CC"/>
              </a:solidFill>
            </a:endParaRPr>
          </a:p>
          <a:p>
            <a:pPr lvl="0" algn="just" eaLnBrk="0" fontAlgn="base" hangingPunct="0">
              <a:spcBef>
                <a:spcPct val="0"/>
              </a:spcBef>
              <a:spcAft>
                <a:spcPct val="0"/>
              </a:spcAf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TextBox 5"/>
          <p:cNvSpPr txBox="1"/>
          <p:nvPr/>
        </p:nvSpPr>
        <p:spPr>
          <a:xfrm>
            <a:off x="1676400" y="457200"/>
            <a:ext cx="5029200" cy="707886"/>
          </a:xfrm>
          <a:prstGeom prst="rect">
            <a:avLst/>
          </a:prstGeom>
          <a:noFill/>
        </p:spPr>
        <p:txBody>
          <a:bodyPr wrap="square" rtlCol="0">
            <a:spAutoFit/>
          </a:bodyPr>
          <a:lstStyle/>
          <a:p>
            <a:pPr algn="ctr"/>
            <a:r>
              <a:rPr lang="sr-Latn-RS" sz="4000" b="1" dirty="0" smtClean="0">
                <a:solidFill>
                  <a:srgbClr val="0033CC"/>
                </a:solidFill>
              </a:rPr>
              <a:t>PROMETHEE II</a:t>
            </a:r>
            <a:endParaRPr lang="en-GB" sz="4000" b="1" dirty="0">
              <a:solidFill>
                <a:srgbClr val="0033CC"/>
              </a:solidFill>
            </a:endParaRPr>
          </a:p>
        </p:txBody>
      </p:sp>
      <p:sp>
        <p:nvSpPr>
          <p:cNvPr id="1741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pic>
        <p:nvPicPr>
          <p:cNvPr id="17409"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791200" y="3200400"/>
            <a:ext cx="2030400" cy="288000"/>
          </a:xfrm>
          <a:prstGeom prst="rect">
            <a:avLst/>
          </a:prstGeom>
          <a:noFill/>
        </p:spPr>
      </p:pic>
      <p:sp>
        <p:nvSpPr>
          <p:cNvPr id="17411" name="Rectangle 3"/>
          <p:cNvSpPr>
            <a:spLocks noChangeArrowheads="1"/>
          </p:cNvSpPr>
          <p:nvPr/>
        </p:nvSpPr>
        <p:spPr bwMode="auto">
          <a:xfrm>
            <a:off x="0" y="1905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pitchFamily="34" charset="0"/>
                <a:ea typeface="Times New Roman" pitchFamily="18" charset="0"/>
                <a:cs typeface="Calibri" pitchFamily="34" charset="0"/>
              </a:rPr>
              <a:t> </a:t>
            </a:r>
            <a:r>
              <a:rPr kumimoji="0" lang="en-GB" sz="600" b="0" i="0" u="none" strike="noStrike" cap="none" normalizeH="0" baseline="0" smtClean="0">
                <a:ln>
                  <a:noFill/>
                </a:ln>
                <a:solidFill>
                  <a:schemeClr val="tx1"/>
                </a:solidFill>
                <a:effectLst/>
                <a:latin typeface="Arial" pitchFamily="34" charset="0"/>
                <a:cs typeface="Arial" pitchFamily="34" charset="0"/>
              </a:rPr>
              <a:t> </a:t>
            </a: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sp>
        <p:nvSpPr>
          <p:cNvPr id="17413"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pitchFamily="34" charset="0"/>
                <a:ea typeface="Times New Roman" pitchFamily="18" charset="0"/>
                <a:cs typeface="Calibri"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7412" name="Picture 4"/>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791200" y="3733800"/>
            <a:ext cx="2223818" cy="324000"/>
          </a:xfrm>
          <a:prstGeom prst="rect">
            <a:avLst/>
          </a:prstGeom>
          <a:noFill/>
        </p:spPr>
      </p:pic>
      <p:sp>
        <p:nvSpPr>
          <p:cNvPr id="17414" name="Rectangle 6"/>
          <p:cNvSpPr>
            <a:spLocks noChangeArrowheads="1"/>
          </p:cNvSpPr>
          <p:nvPr/>
        </p:nvSpPr>
        <p:spPr bwMode="auto">
          <a:xfrm>
            <a:off x="0" y="2095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pitchFamily="34" charset="0"/>
                <a:ea typeface="Times New Roman" pitchFamily="18" charset="0"/>
                <a:cs typeface="Calibri" pitchFamily="34" charset="0"/>
              </a:rPr>
              <a:t> </a:t>
            </a:r>
            <a:r>
              <a:rPr kumimoji="0" lang="en-GB" sz="600" b="0" i="0" u="none" strike="noStrike" cap="none" normalizeH="0" baseline="0" smtClean="0">
                <a:ln>
                  <a:noFill/>
                </a:ln>
                <a:solidFill>
                  <a:schemeClr val="tx1"/>
                </a:solidFill>
                <a:effectLst/>
                <a:latin typeface="Arial" pitchFamily="34" charset="0"/>
                <a:cs typeface="Arial" pitchFamily="34" charset="0"/>
              </a:rPr>
              <a:t> </a:t>
            </a: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sp>
        <p:nvSpPr>
          <p:cNvPr id="17416"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
        <p:nvSpPr>
          <p:cNvPr id="17418"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
        <p:nvSpPr>
          <p:cNvPr id="17420"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pic>
        <p:nvPicPr>
          <p:cNvPr id="17419" name="Picture 11"/>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5791200" y="4038600"/>
            <a:ext cx="2029090" cy="576000"/>
          </a:xfrm>
          <a:prstGeom prst="rect">
            <a:avLst/>
          </a:prstGeom>
          <a:noFill/>
        </p:spPr>
      </p:pic>
      <p:sp>
        <p:nvSpPr>
          <p:cNvPr id="17422"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pic>
        <p:nvPicPr>
          <p:cNvPr id="17421" name="Picture 13"/>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5791200" y="5105400"/>
            <a:ext cx="2044800" cy="288000"/>
          </a:xfrm>
          <a:prstGeom prst="rect">
            <a:avLst/>
          </a:prstGeom>
          <a:noFill/>
        </p:spPr>
      </p:pic>
      <p:sp>
        <p:nvSpPr>
          <p:cNvPr id="17423" name="Rectangle 15"/>
          <p:cNvSpPr>
            <a:spLocks noChangeArrowheads="1"/>
          </p:cNvSpPr>
          <p:nvPr/>
        </p:nvSpPr>
        <p:spPr bwMode="auto">
          <a:xfrm>
            <a:off x="0" y="1905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pitchFamily="34" charset="0"/>
                <a:ea typeface="Times New Roman" pitchFamily="18" charset="0"/>
                <a:cs typeface="Calibri" pitchFamily="34" charset="0"/>
              </a:rPr>
              <a:t> </a:t>
            </a:r>
            <a:r>
              <a:rPr kumimoji="0" lang="en-GB" sz="600" b="0" i="0" u="none" strike="noStrike" cap="none" normalizeH="0" baseline="0" smtClean="0">
                <a:ln>
                  <a:noFill/>
                </a:ln>
                <a:solidFill>
                  <a:schemeClr val="tx1"/>
                </a:solidFill>
                <a:effectLst/>
                <a:latin typeface="Arial" pitchFamily="34" charset="0"/>
                <a:cs typeface="Arial" pitchFamily="34" charset="0"/>
              </a:rPr>
              <a:t> </a:t>
            </a: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sp>
        <p:nvSpPr>
          <p:cNvPr id="17425" name="Rectangle 1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pic>
        <p:nvPicPr>
          <p:cNvPr id="17424" name="Picture 16"/>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5715000" y="4572000"/>
            <a:ext cx="2273332" cy="39600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Light-Blue-Abstact-PPT-Design-pptx</Template>
  <TotalTime>1641</TotalTime>
  <Words>2015</Words>
  <Application>Microsoft Office PowerPoint</Application>
  <PresentationFormat>On-screen Show (4:3)</PresentationFormat>
  <Paragraphs>399</Paragraphs>
  <Slides>25</Slides>
  <Notes>15</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32" baseType="lpstr">
      <vt:lpstr>맑은 고딕</vt:lpstr>
      <vt:lpstr>Arial</vt:lpstr>
      <vt:lpstr>Calibri</vt:lpstr>
      <vt:lpstr>Times New Roman</vt:lpstr>
      <vt:lpstr>Wingdings</vt:lpstr>
      <vt:lpstr>Office 테마</vt:lpstr>
      <vt:lpstr>Equation</vt:lpstr>
      <vt:lpstr>PowerPoint Presentation</vt:lpstr>
      <vt:lpstr>PowerPoint Presentation</vt:lpstr>
      <vt:lpstr>Soil erosion by water is an environmental problem </vt:lpstr>
      <vt:lpstr>           </vt:lpstr>
      <vt:lpstr>PowerPoint Presentation</vt:lpstr>
      <vt:lpstr> PROMETHEE method  The Preference Ranking Organization METHod for Enrichment  Evaluations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Tijana</dc:creator>
  <cp:lastModifiedBy>Korisnik</cp:lastModifiedBy>
  <cp:revision>119</cp:revision>
  <dcterms:created xsi:type="dcterms:W3CDTF">2006-08-16T00:00:00Z</dcterms:created>
  <dcterms:modified xsi:type="dcterms:W3CDTF">2016-08-25T06:15:34Z</dcterms:modified>
</cp:coreProperties>
</file>