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notesMasterIdLst>
    <p:notesMasterId r:id="rId19"/>
  </p:notesMasterIdLst>
  <p:sldIdLst>
    <p:sldId id="256" r:id="rId2"/>
    <p:sldId id="345" r:id="rId3"/>
    <p:sldId id="332" r:id="rId4"/>
    <p:sldId id="329" r:id="rId5"/>
    <p:sldId id="330" r:id="rId6"/>
    <p:sldId id="331" r:id="rId7"/>
    <p:sldId id="333" r:id="rId8"/>
    <p:sldId id="334" r:id="rId9"/>
    <p:sldId id="335" r:id="rId10"/>
    <p:sldId id="336" r:id="rId11"/>
    <p:sldId id="337" r:id="rId12"/>
    <p:sldId id="340" r:id="rId13"/>
    <p:sldId id="338" r:id="rId14"/>
    <p:sldId id="342" r:id="rId15"/>
    <p:sldId id="327" r:id="rId16"/>
    <p:sldId id="343" r:id="rId17"/>
    <p:sldId id="349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6633"/>
    <a:srgbClr val="008000"/>
    <a:srgbClr val="3698C0"/>
    <a:srgbClr val="042348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9785" autoAdjust="0"/>
  </p:normalViewPr>
  <p:slideViewPr>
    <p:cSldViewPr>
      <p:cViewPr>
        <p:scale>
          <a:sx n="60" d="100"/>
          <a:sy n="60" d="100"/>
        </p:scale>
        <p:origin x="-7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/>
          <a:r>
            <a:rPr lang="en-US" b="1" dirty="0" smtClean="0">
              <a:solidFill>
                <a:srgbClr val="3333CC"/>
              </a:solidFill>
            </a:rPr>
            <a:t>ASSESSMENT OF CURRENT AND FUTURE DRINKING WATER QUALITY VULNERABILITY UNDER ANTICIPATED CLIMATE CHANGES ON A WATERSHED LEVEL</a:t>
          </a:r>
          <a:endParaRPr lang="bg-BG" b="1" baseline="0" dirty="0">
            <a:solidFill>
              <a:srgbClr val="3333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41A800-725C-4A2B-8B83-586A4802E88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43D38CCC-F550-4F38-9AAA-E6A785D74CE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>
          <a:solidFill>
            <a:schemeClr val="tx2"/>
          </a:solidFill>
        </a:ln>
      </dgm:spPr>
      <dgm:t>
        <a:bodyPr/>
        <a:lstStyle/>
        <a:p>
          <a:pPr algn="l" rtl="0"/>
          <a:r>
            <a:rPr lang="en-GB" sz="2000" b="1" dirty="0" smtClean="0"/>
            <a:t>direct  - </a:t>
          </a:r>
          <a:r>
            <a:rPr lang="en-GB" sz="2000" dirty="0" smtClean="0"/>
            <a:t>'provisioning' functions  </a:t>
          </a:r>
        </a:p>
        <a:p>
          <a:pPr algn="l" rtl="0"/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</a:t>
          </a:r>
          <a:r>
            <a:rPr lang="en-GB" sz="2000" dirty="0" smtClean="0"/>
            <a:t> - 'regulatory' and 'supportive' functions</a:t>
          </a:r>
          <a:endParaRPr lang="bg-BG" sz="2000" b="1" dirty="0">
            <a:solidFill>
              <a:schemeClr val="tx1"/>
            </a:solidFill>
          </a:endParaRPr>
        </a:p>
      </dgm:t>
    </dgm:pt>
    <dgm:pt modelId="{EEBA6FD9-B9A1-4CF7-AE50-06B339B0F40F}" type="parTrans" cxnId="{CFE19FE8-010C-4F6C-A82C-222EC6ADD8A6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88BB9624-439C-44E1-BADF-4B2AB8C2E820}" type="sibTrans" cxnId="{CFE19FE8-010C-4F6C-A82C-222EC6ADD8A6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6AD6F963-A900-4716-B416-8A80DB42029B}" type="pres">
      <dgm:prSet presAssocID="{A441A800-725C-4A2B-8B83-586A4802E8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0E99D7A-0A3E-4E59-B238-90EA01501A3F}" type="pres">
      <dgm:prSet presAssocID="{43D38CCC-F550-4F38-9AAA-E6A785D74CE5}" presName="node" presStyleLbl="node1" presStyleIdx="0" presStyleCnt="1" custLinFactNeighborX="-969" custLinFactNeighborY="1960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8192DF6-FAA1-48B1-A123-ADB4BD1F55FF}" type="presOf" srcId="{A441A800-725C-4A2B-8B83-586A4802E888}" destId="{6AD6F963-A900-4716-B416-8A80DB42029B}" srcOrd="0" destOrd="0" presId="urn:microsoft.com/office/officeart/2005/8/layout/process1"/>
    <dgm:cxn modelId="{E772F752-6D05-40D5-A36B-AC791666A7E8}" type="presOf" srcId="{43D38CCC-F550-4F38-9AAA-E6A785D74CE5}" destId="{70E99D7A-0A3E-4E59-B238-90EA01501A3F}" srcOrd="0" destOrd="0" presId="urn:microsoft.com/office/officeart/2005/8/layout/process1"/>
    <dgm:cxn modelId="{CFE19FE8-010C-4F6C-A82C-222EC6ADD8A6}" srcId="{A441A800-725C-4A2B-8B83-586A4802E888}" destId="{43D38CCC-F550-4F38-9AAA-E6A785D74CE5}" srcOrd="0" destOrd="0" parTransId="{EEBA6FD9-B9A1-4CF7-AE50-06B339B0F40F}" sibTransId="{88BB9624-439C-44E1-BADF-4B2AB8C2E820}"/>
    <dgm:cxn modelId="{2A63B0D0-CA09-4E2A-BD7C-A19035669BBA}" type="presParOf" srcId="{6AD6F963-A900-4716-B416-8A80DB42029B}" destId="{70E99D7A-0A3E-4E59-B238-90EA01501A3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solidFill>
            <a:schemeClr val="tx2"/>
          </a:solidFill>
        </a:ln>
      </dgm:spPr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ecosystem goods and services</a:t>
          </a:r>
          <a:endParaRPr lang="bg-BG" sz="2400" dirty="0">
            <a:solidFill>
              <a:schemeClr val="tx1"/>
            </a:solidFill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LinFactNeighborX="-2537" custLinFactNeighborY="-626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en-GB" sz="2000" b="1" dirty="0" smtClean="0">
              <a:solidFill>
                <a:srgbClr val="00B0F0"/>
              </a:solidFill>
            </a:rPr>
            <a:t>Climate change </a:t>
          </a:r>
          <a:r>
            <a:rPr lang="en-GB" sz="2000" dirty="0" smtClean="0"/>
            <a:t>is considered as the biggest environmental threat – </a:t>
          </a:r>
        </a:p>
        <a:p>
          <a:pPr rtl="0">
            <a:spcAft>
              <a:spcPts val="0"/>
            </a:spcAft>
          </a:pPr>
          <a:r>
            <a:rPr lang="en-GB" sz="2000" dirty="0" smtClean="0"/>
            <a:t>further </a:t>
          </a:r>
          <a:r>
            <a:rPr lang="en-GB" sz="2000" b="1" dirty="0" smtClean="0">
              <a:solidFill>
                <a:srgbClr val="00B0F0"/>
              </a:solidFill>
            </a:rPr>
            <a:t>annual river flows are projected to decrease </a:t>
          </a:r>
          <a:r>
            <a:rPr lang="en-GB" sz="2000" dirty="0" smtClean="0"/>
            <a:t>in many parts of southern and south‐eastern Europe</a:t>
          </a:r>
          <a:endParaRPr lang="bg-BG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NeighborX="-2183" custLinFactNeighborY="-6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en-GB" sz="2000" b="1" dirty="0" smtClean="0">
              <a:solidFill>
                <a:srgbClr val="00B0F0"/>
              </a:solidFill>
            </a:rPr>
            <a:t>Droughts and water stress </a:t>
          </a:r>
          <a:r>
            <a:rPr lang="en-GB" sz="2000" dirty="0" smtClean="0"/>
            <a:t>will increase in the summer season, thus changing the quantity and quality of the available water resources</a:t>
          </a:r>
          <a:endParaRPr lang="bg-BG" sz="2000" dirty="0"/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NeighborX="-2183" custLinFactNeighborY="-6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solidFill>
            <a:schemeClr val="tx2"/>
          </a:solidFill>
        </a:ln>
      </dgm:spPr>
      <dgm:t>
        <a:bodyPr/>
        <a:lstStyle/>
        <a:p>
          <a:pPr algn="l" rtl="0"/>
          <a:r>
            <a:rPr lang="en-US" sz="1800" dirty="0" smtClean="0"/>
            <a:t>Water Framework Directive (WFD) </a:t>
          </a:r>
        </a:p>
        <a:p>
          <a:pPr algn="l" rtl="0"/>
          <a:r>
            <a:rPr lang="en-US" sz="1800" dirty="0" smtClean="0"/>
            <a:t>European Union Commission's Blueprint </a:t>
          </a:r>
          <a:endParaRPr lang="bg-BG" sz="1800" dirty="0">
            <a:solidFill>
              <a:schemeClr val="tx1"/>
            </a:solidFill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6133FB11-146F-475F-8625-FF85D2160EC1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solidFill>
            <a:schemeClr val="tx2"/>
          </a:solidFill>
        </a:ln>
      </dgm:spPr>
      <dgm:t>
        <a:bodyPr/>
        <a:lstStyle/>
        <a:p>
          <a:pPr algn="l" rtl="0"/>
          <a:r>
            <a:rPr lang="en-US" sz="2000" dirty="0" smtClean="0"/>
            <a:t>concept for sustainable water use</a:t>
          </a:r>
          <a:endParaRPr lang="bg-BG" sz="2000" dirty="0">
            <a:solidFill>
              <a:schemeClr val="tx1"/>
            </a:solidFill>
          </a:endParaRPr>
        </a:p>
      </dgm:t>
    </dgm:pt>
    <dgm:pt modelId="{5C5DD8C7-4154-4B2F-9E2F-FA21080FDD4F}" type="parTrans" cxnId="{52A00DB1-C362-4F0A-83B9-C00EAA37EBCF}">
      <dgm:prSet/>
      <dgm:spPr/>
      <dgm:t>
        <a:bodyPr/>
        <a:lstStyle/>
        <a:p>
          <a:endParaRPr lang="en-US"/>
        </a:p>
      </dgm:t>
    </dgm:pt>
    <dgm:pt modelId="{B9D8199C-455A-447D-B36F-9733C8EF3670}" type="sibTrans" cxnId="{52A00DB1-C362-4F0A-83B9-C00EAA37EBCF}">
      <dgm:prSet/>
      <dgm:spPr/>
      <dgm:t>
        <a:bodyPr/>
        <a:lstStyle/>
        <a:p>
          <a:endParaRPr lang="en-US"/>
        </a:p>
      </dgm:t>
    </dgm:pt>
    <dgm:pt modelId="{130A24E7-6D2F-418B-96D0-3E4D178333D6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chemeClr val="tx2"/>
              </a:solidFill>
            </a:rPr>
            <a:t>Water use </a:t>
          </a:r>
          <a:r>
            <a:rPr lang="en-US" sz="2000" dirty="0" smtClean="0"/>
            <a:t>needs to be integrated into the ongoing implementation of </a:t>
          </a:r>
          <a:r>
            <a:rPr lang="en-US" sz="2000" dirty="0" smtClean="0"/>
            <a:t>relevant </a:t>
          </a:r>
          <a:r>
            <a:rPr lang="en-US" sz="2000" dirty="0" smtClean="0"/>
            <a:t>documents - such as </a:t>
          </a:r>
          <a:r>
            <a:rPr lang="en-US" sz="2000" dirty="0" smtClean="0">
              <a:solidFill>
                <a:schemeClr val="tx2"/>
              </a:solidFill>
            </a:rPr>
            <a:t>climate change</a:t>
          </a:r>
          <a:r>
            <a:rPr lang="en-US" sz="2000" dirty="0" smtClean="0"/>
            <a:t>, </a:t>
          </a:r>
          <a:r>
            <a:rPr lang="en-US" sz="2000" dirty="0" smtClean="0">
              <a:solidFill>
                <a:schemeClr val="tx2"/>
              </a:solidFill>
            </a:rPr>
            <a:t>biodiversity</a:t>
          </a:r>
          <a:r>
            <a:rPr lang="en-US" sz="2000" dirty="0" smtClean="0"/>
            <a:t>, </a:t>
          </a:r>
          <a:r>
            <a:rPr lang="en-US" sz="2000" dirty="0" smtClean="0">
              <a:solidFill>
                <a:schemeClr val="tx2"/>
              </a:solidFill>
            </a:rPr>
            <a:t>energy</a:t>
          </a:r>
          <a:r>
            <a:rPr lang="en-US" sz="2000" dirty="0" smtClean="0"/>
            <a:t>, </a:t>
          </a:r>
          <a:r>
            <a:rPr lang="en-US" sz="2000" dirty="0" smtClean="0">
              <a:solidFill>
                <a:schemeClr val="tx2"/>
              </a:solidFill>
            </a:rPr>
            <a:t>transport</a:t>
          </a:r>
          <a:endParaRPr lang="bg-BG" sz="2000" dirty="0">
            <a:solidFill>
              <a:schemeClr val="tx2"/>
            </a:solidFill>
          </a:endParaRPr>
        </a:p>
      </dgm:t>
    </dgm:pt>
    <dgm:pt modelId="{A8C343BC-33E3-4AA7-8BEC-6F128CC413F3}" type="parTrans" cxnId="{D0A2FE82-9A5C-4E62-B8C4-410938A3F071}">
      <dgm:prSet/>
      <dgm:spPr/>
      <dgm:t>
        <a:bodyPr/>
        <a:lstStyle/>
        <a:p>
          <a:endParaRPr lang="en-US"/>
        </a:p>
      </dgm:t>
    </dgm:pt>
    <dgm:pt modelId="{529CA7FE-D49D-4F44-8123-51E8274EEA8A}" type="sibTrans" cxnId="{D0A2FE82-9A5C-4E62-B8C4-410938A3F071}">
      <dgm:prSet/>
      <dgm:spPr/>
      <dgm:t>
        <a:bodyPr/>
        <a:lstStyle/>
        <a:p>
          <a:endParaRPr lang="en-US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3" custScaleX="105264" custLinFactNeighborX="-2537" custLinFactNeighborY="-626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9B9D4F2-88D3-421F-9FAB-531FB1D2B6CE}" type="pres">
      <dgm:prSet presAssocID="{8789CA8B-B0A8-4D8E-8BF1-C968F0148EA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163BE7C-CA62-4247-89BD-8C8A0A31275C}" type="pres">
      <dgm:prSet presAssocID="{8789CA8B-B0A8-4D8E-8BF1-C968F0148EA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F41F129-47C9-4464-B518-465CFBE20996}" type="pres">
      <dgm:prSet presAssocID="{6133FB11-146F-475F-8625-FF85D2160EC1}" presName="node" presStyleLbl="node1" presStyleIdx="1" presStyleCnt="3" custScaleX="75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D26B0-69CE-4C5E-BDDB-19D92073E293}" type="pres">
      <dgm:prSet presAssocID="{B9D8199C-455A-447D-B36F-9733C8EF36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A4EA5C6-B5D5-47B6-ADBD-57CF0AC9B93A}" type="pres">
      <dgm:prSet presAssocID="{B9D8199C-455A-447D-B36F-9733C8EF36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C307B93-8544-4F03-A298-CD7B13F865BF}" type="pres">
      <dgm:prSet presAssocID="{130A24E7-6D2F-418B-96D0-3E4D178333D6}" presName="node" presStyleLbl="node1" presStyleIdx="2" presStyleCnt="3" custScaleX="178397" custLinFactX="129891" custLinFactNeighborX="200000" custLinFactNeighborY="7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044859B4-39B3-4E38-8F01-0B57FEC3C56D}" type="presOf" srcId="{6133FB11-146F-475F-8625-FF85D2160EC1}" destId="{8F41F129-47C9-4464-B518-465CFBE20996}" srcOrd="0" destOrd="0" presId="urn:microsoft.com/office/officeart/2005/8/layout/process1"/>
    <dgm:cxn modelId="{236E9427-952A-4A9F-B3EC-6231F09E2E5B}" type="presOf" srcId="{8789CA8B-B0A8-4D8E-8BF1-C968F0148EAE}" destId="{59B9D4F2-88D3-421F-9FAB-531FB1D2B6CE}" srcOrd="0" destOrd="0" presId="urn:microsoft.com/office/officeart/2005/8/layout/process1"/>
    <dgm:cxn modelId="{5360B926-35F1-46EE-B7B7-2B5EEF450E4B}" type="presOf" srcId="{B9D8199C-455A-447D-B36F-9733C8EF3670}" destId="{29AD26B0-69CE-4C5E-BDDB-19D92073E293}" srcOrd="0" destOrd="0" presId="urn:microsoft.com/office/officeart/2005/8/layout/process1"/>
    <dgm:cxn modelId="{6EC17C52-B6F2-4B70-ABB6-F93402E79ABA}" type="presOf" srcId="{B9D8199C-455A-447D-B36F-9733C8EF3670}" destId="{5A4EA5C6-B5D5-47B6-ADBD-57CF0AC9B93A}" srcOrd="1" destOrd="0" presId="urn:microsoft.com/office/officeart/2005/8/layout/process1"/>
    <dgm:cxn modelId="{BF05A964-284A-4C48-B8F5-55E4C42204B2}" type="presOf" srcId="{8789CA8B-B0A8-4D8E-8BF1-C968F0148EAE}" destId="{3163BE7C-CA62-4247-89BD-8C8A0A31275C}" srcOrd="1" destOrd="0" presId="urn:microsoft.com/office/officeart/2005/8/layout/process1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FB959D06-E3D6-458A-8C95-A999B2A49E54}" type="presOf" srcId="{130A24E7-6D2F-418B-96D0-3E4D178333D6}" destId="{3C307B93-8544-4F03-A298-CD7B13F865BF}" srcOrd="0" destOrd="0" presId="urn:microsoft.com/office/officeart/2005/8/layout/process1"/>
    <dgm:cxn modelId="{52A00DB1-C362-4F0A-83B9-C00EAA37EBCF}" srcId="{47285E11-4B4A-4114-9741-A572CBF1C05F}" destId="{6133FB11-146F-475F-8625-FF85D2160EC1}" srcOrd="1" destOrd="0" parTransId="{5C5DD8C7-4154-4B2F-9E2F-FA21080FDD4F}" sibTransId="{B9D8199C-455A-447D-B36F-9733C8EF3670}"/>
    <dgm:cxn modelId="{D0A2FE82-9A5C-4E62-B8C4-410938A3F071}" srcId="{47285E11-4B4A-4114-9741-A572CBF1C05F}" destId="{130A24E7-6D2F-418B-96D0-3E4D178333D6}" srcOrd="2" destOrd="0" parTransId="{A8C343BC-33E3-4AA7-8BEC-6F128CC413F3}" sibTransId="{529CA7FE-D49D-4F44-8123-51E8274EEA8A}"/>
    <dgm:cxn modelId="{878A4743-045F-4AC6-B442-13871B3EC213}" type="presParOf" srcId="{44A1D35C-6D01-4FA4-9CA9-7E3939A31E36}" destId="{1DB41853-EDB2-4905-8558-38CF09685B0D}" srcOrd="0" destOrd="0" presId="urn:microsoft.com/office/officeart/2005/8/layout/process1"/>
    <dgm:cxn modelId="{6D7DB4C3-FA26-433D-A7B3-E2194780E27E}" type="presParOf" srcId="{44A1D35C-6D01-4FA4-9CA9-7E3939A31E36}" destId="{59B9D4F2-88D3-421F-9FAB-531FB1D2B6CE}" srcOrd="1" destOrd="0" presId="urn:microsoft.com/office/officeart/2005/8/layout/process1"/>
    <dgm:cxn modelId="{8ADB816F-09B3-4A30-96DC-20AF23969915}" type="presParOf" srcId="{59B9D4F2-88D3-421F-9FAB-531FB1D2B6CE}" destId="{3163BE7C-CA62-4247-89BD-8C8A0A31275C}" srcOrd="0" destOrd="0" presId="urn:microsoft.com/office/officeart/2005/8/layout/process1"/>
    <dgm:cxn modelId="{06FE9C48-90E3-400E-9477-5EEBC2294CA4}" type="presParOf" srcId="{44A1D35C-6D01-4FA4-9CA9-7E3939A31E36}" destId="{8F41F129-47C9-4464-B518-465CFBE20996}" srcOrd="2" destOrd="0" presId="urn:microsoft.com/office/officeart/2005/8/layout/process1"/>
    <dgm:cxn modelId="{73442760-035C-4C94-BE08-E2CC1E5B1912}" type="presParOf" srcId="{44A1D35C-6D01-4FA4-9CA9-7E3939A31E36}" destId="{29AD26B0-69CE-4C5E-BDDB-19D92073E293}" srcOrd="3" destOrd="0" presId="urn:microsoft.com/office/officeart/2005/8/layout/process1"/>
    <dgm:cxn modelId="{0AE3F2FB-32D4-40A1-B557-B0CA360F0899}" type="presParOf" srcId="{29AD26B0-69CE-4C5E-BDDB-19D92073E293}" destId="{5A4EA5C6-B5D5-47B6-ADBD-57CF0AC9B93A}" srcOrd="0" destOrd="0" presId="urn:microsoft.com/office/officeart/2005/8/layout/process1"/>
    <dgm:cxn modelId="{A4483BF2-A467-42CE-9ACA-E1C2244D3271}" type="presParOf" srcId="{44A1D35C-6D01-4FA4-9CA9-7E3939A31E36}" destId="{3C307B93-8544-4F03-A298-CD7B13F865B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US" b="1" dirty="0" smtClean="0">
              <a:solidFill>
                <a:schemeClr val="tx1"/>
              </a:solidFill>
            </a:rPr>
            <a:t>Water resources from forests</a:t>
          </a:r>
          <a:endParaRPr lang="bg-BG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n-GB" sz="2000" dirty="0" smtClean="0"/>
            <a:t>The </a:t>
          </a:r>
          <a:r>
            <a:rPr lang="en-GB" sz="2000" b="1" dirty="0" smtClean="0">
              <a:solidFill>
                <a:srgbClr val="00B0F0"/>
              </a:solidFill>
            </a:rPr>
            <a:t>climate change </a:t>
          </a:r>
          <a:r>
            <a:rPr lang="en-GB" sz="2000" dirty="0" smtClean="0"/>
            <a:t>could influence directly or indirectly the quality and quantity of the water resources through changes of the </a:t>
          </a:r>
          <a:r>
            <a:rPr lang="en-GB" sz="2000" b="1" dirty="0" smtClean="0">
              <a:solidFill>
                <a:srgbClr val="00B0F0"/>
              </a:solidFill>
            </a:rPr>
            <a:t>life cycles of biological species </a:t>
          </a:r>
          <a:r>
            <a:rPr lang="en-GB" sz="2000" dirty="0" smtClean="0"/>
            <a:t>and ecosystems, </a:t>
          </a:r>
          <a:r>
            <a:rPr lang="en-GB" sz="2000" dirty="0" smtClean="0">
              <a:solidFill>
                <a:srgbClr val="00B0F0"/>
              </a:solidFill>
            </a:rPr>
            <a:t>their vegetation period and physiology</a:t>
          </a:r>
          <a:endParaRPr lang="bg-BG" sz="20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Y="-200000" custLinFactNeighborX="-2037" custLinFactNeighborY="-2445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n-GB" sz="2000" dirty="0" smtClean="0"/>
            <a:t>The erosion intensification, flooding, etc. affect the hydrological regime of forest watersheds – water flows</a:t>
          </a:r>
          <a:endParaRPr lang="bg-BG" sz="20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Y="-200000" custLinFactNeighborX="-2037" custLinFactNeighborY="-2445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n-GB" sz="2000" kern="1200" dirty="0" smtClean="0">
              <a:solidFill>
                <a:schemeClr val="tx2"/>
              </a:solidFill>
            </a:rPr>
            <a:t>‘</a:t>
          </a:r>
          <a:r>
            <a:rPr lang="en-GB" sz="2000" b="1" kern="1200" dirty="0" smtClean="0">
              <a:solidFill>
                <a:schemeClr val="tx2">
                  <a:lumMod val="90000"/>
                </a:schemeClr>
              </a:solidFill>
              <a:latin typeface="+mn-lt"/>
              <a:ea typeface="+mn-ea"/>
              <a:cs typeface="+mn-cs"/>
            </a:rPr>
            <a:t>Water vulnerability</a:t>
          </a:r>
          <a:r>
            <a:rPr lang="en-GB" sz="2000" kern="1200" dirty="0" smtClean="0"/>
            <a:t>' – when different pressures, exposing water ecosystems to shortages and excesses of water (EEA, 2012)</a:t>
          </a:r>
          <a:endParaRPr lang="bg-BG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F368978A-2D2E-45F2-99DA-C3AD1D5CAFDA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GB" sz="2000" dirty="0" smtClean="0"/>
            <a:t>Vulnerability of the surface water quality is mainly due to </a:t>
          </a:r>
          <a:r>
            <a:rPr lang="en-GB" sz="2000" dirty="0" smtClean="0">
              <a:solidFill>
                <a:schemeClr val="tx2"/>
              </a:solidFill>
            </a:rPr>
            <a:t>the change the use of land</a:t>
          </a:r>
          <a:r>
            <a:rPr lang="en-GB" sz="2000" dirty="0" smtClean="0"/>
            <a:t>, which is related to </a:t>
          </a:r>
          <a:r>
            <a:rPr lang="en-GB" sz="2000" dirty="0" smtClean="0">
              <a:solidFill>
                <a:schemeClr val="tx2"/>
              </a:solidFill>
            </a:rPr>
            <a:t>climate</a:t>
          </a:r>
          <a:r>
            <a:rPr lang="en-GB" sz="2000" dirty="0" smtClean="0"/>
            <a:t>, </a:t>
          </a:r>
          <a:r>
            <a:rPr lang="en-GB" sz="2000" dirty="0" smtClean="0">
              <a:solidFill>
                <a:schemeClr val="tx2"/>
              </a:solidFill>
            </a:rPr>
            <a:t>hydrology and water resources management</a:t>
          </a:r>
          <a:r>
            <a:rPr lang="en-GB" sz="2000" dirty="0" smtClean="0"/>
            <a:t>.</a:t>
          </a:r>
          <a:endParaRPr lang="bg-BG" sz="20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355E34-AD9E-4A78-8E2A-24048410FDE2}" type="parTrans" cxnId="{D7D6908F-1151-4389-BF65-EF0623B81B00}">
      <dgm:prSet/>
      <dgm:spPr/>
      <dgm:t>
        <a:bodyPr/>
        <a:lstStyle/>
        <a:p>
          <a:endParaRPr lang="en-US"/>
        </a:p>
      </dgm:t>
    </dgm:pt>
    <dgm:pt modelId="{D10DE143-B199-424A-96FE-EAF036F070FC}" type="sibTrans" cxnId="{D7D6908F-1151-4389-BF65-EF0623B81B00}">
      <dgm:prSet/>
      <dgm:spPr/>
      <dgm:t>
        <a:bodyPr/>
        <a:lstStyle/>
        <a:p>
          <a:endParaRPr lang="en-US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2" custScaleX="140272" custLinFactY="-200000" custLinFactNeighborX="-2037" custLinFactNeighborY="-2445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EF0B9DC-DE3D-4F98-A2CB-06862FCF0BD9}" type="pres">
      <dgm:prSet presAssocID="{8789CA8B-B0A8-4D8E-8BF1-C968F0148EAE}" presName="sibTrans" presStyleLbl="sibTrans2D1" presStyleIdx="0" presStyleCnt="1" custScaleX="174486"/>
      <dgm:spPr/>
      <dgm:t>
        <a:bodyPr/>
        <a:lstStyle/>
        <a:p>
          <a:endParaRPr lang="en-US"/>
        </a:p>
      </dgm:t>
    </dgm:pt>
    <dgm:pt modelId="{C45B0FCA-ABA8-46B4-9D80-5B0AF731D8B1}" type="pres">
      <dgm:prSet presAssocID="{8789CA8B-B0A8-4D8E-8BF1-C968F0148EA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14A9EDB-55CE-4D84-9779-CA71E5927A74}" type="pres">
      <dgm:prSet presAssocID="{F368978A-2D2E-45F2-99DA-C3AD1D5CAFDA}" presName="node" presStyleLbl="node1" presStyleIdx="1" presStyleCnt="2" custScaleX="138113" custLinFactNeighborX="-123" custLinFactNeighborY="-8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2A7D7090-EEEB-44E6-A2C2-47180CA2088C}" type="presOf" srcId="{F368978A-2D2E-45F2-99DA-C3AD1D5CAFDA}" destId="{314A9EDB-55CE-4D84-9779-CA71E5927A74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D7D6908F-1151-4389-BF65-EF0623B81B00}" srcId="{47285E11-4B4A-4114-9741-A572CBF1C05F}" destId="{F368978A-2D2E-45F2-99DA-C3AD1D5CAFDA}" srcOrd="1" destOrd="0" parTransId="{F2355E34-AD9E-4A78-8E2A-24048410FDE2}" sibTransId="{D10DE143-B199-424A-96FE-EAF036F070FC}"/>
    <dgm:cxn modelId="{055DC07C-4B36-4D82-AC56-1023A0972D46}" type="presOf" srcId="{8789CA8B-B0A8-4D8E-8BF1-C968F0148EAE}" destId="{1EF0B9DC-DE3D-4F98-A2CB-06862FCF0BD9}" srcOrd="0" destOrd="0" presId="urn:microsoft.com/office/officeart/2005/8/layout/process1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17C14D03-7A69-41D0-8573-724981AFC3C5}" type="presOf" srcId="{8789CA8B-B0A8-4D8E-8BF1-C968F0148EAE}" destId="{C45B0FCA-ABA8-46B4-9D80-5B0AF731D8B1}" srcOrd="1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  <dgm:cxn modelId="{9F3D406C-6DA1-4DA8-80CD-3FE187E7D694}" type="presParOf" srcId="{44A1D35C-6D01-4FA4-9CA9-7E3939A31E36}" destId="{1EF0B9DC-DE3D-4F98-A2CB-06862FCF0BD9}" srcOrd="1" destOrd="0" presId="urn:microsoft.com/office/officeart/2005/8/layout/process1"/>
    <dgm:cxn modelId="{D03774B6-1BE4-4A52-9010-4F53B5D6931A}" type="presParOf" srcId="{1EF0B9DC-DE3D-4F98-A2CB-06862FCF0BD9}" destId="{C45B0FCA-ABA8-46B4-9D80-5B0AF731D8B1}" srcOrd="0" destOrd="0" presId="urn:microsoft.com/office/officeart/2005/8/layout/process1"/>
    <dgm:cxn modelId="{4569E354-1CF3-422C-BABC-97567983BC06}" type="presParOf" srcId="{44A1D35C-6D01-4FA4-9CA9-7E3939A31E36}" destId="{314A9EDB-55CE-4D84-9779-CA71E5927A7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1A800-725C-4A2B-8B83-586A4802E88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43D38CCC-F550-4F38-9AAA-E6A785D74CE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n-US" sz="2400" u="sng" dirty="0" err="1" smtClean="0">
              <a:solidFill>
                <a:schemeClr val="tx1"/>
              </a:solidFill>
            </a:rPr>
            <a:t>Emiliya</a:t>
          </a:r>
          <a:r>
            <a:rPr lang="en-US" sz="2400" u="sng" dirty="0" smtClean="0">
              <a:solidFill>
                <a:schemeClr val="tx1"/>
              </a:solidFill>
            </a:rPr>
            <a:t> Velizarova</a:t>
          </a:r>
          <a:r>
            <a:rPr lang="en-US" sz="2400" u="sng" baseline="30000" dirty="0" smtClean="0">
              <a:solidFill>
                <a:schemeClr val="tx1"/>
              </a:solidFill>
            </a:rPr>
            <a:t>1</a:t>
          </a:r>
          <a:r>
            <a:rPr lang="en-US" sz="2400" dirty="0" smtClean="0">
              <a:solidFill>
                <a:schemeClr val="tx1"/>
              </a:solidFill>
            </a:rPr>
            <a:t>,</a:t>
          </a:r>
          <a:r>
            <a:rPr lang="en-US" sz="2400" baseline="300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Snezana</a:t>
          </a:r>
          <a:r>
            <a:rPr lang="en-US" sz="2400" dirty="0" smtClean="0">
              <a:solidFill>
                <a:schemeClr val="tx1"/>
              </a:solidFill>
            </a:rPr>
            <a:t> Balabanova</a:t>
          </a:r>
          <a:r>
            <a:rPr lang="en-US" sz="2400" baseline="30000" dirty="0" smtClean="0">
              <a:solidFill>
                <a:schemeClr val="tx1"/>
              </a:solidFill>
            </a:rPr>
            <a:t>2</a:t>
          </a:r>
          <a:r>
            <a:rPr lang="en-US" sz="2400" dirty="0" smtClean="0">
              <a:solidFill>
                <a:schemeClr val="tx1"/>
              </a:solidFill>
            </a:rPr>
            <a:t>, Ivan Marinov</a:t>
          </a:r>
          <a:r>
            <a:rPr lang="en-US" sz="2400" baseline="30000" dirty="0" smtClean="0">
              <a:solidFill>
                <a:schemeClr val="tx1"/>
              </a:solidFill>
            </a:rPr>
            <a:t>1</a:t>
          </a:r>
          <a:endParaRPr lang="bg-BG" sz="2400" b="1" baseline="30000" dirty="0">
            <a:solidFill>
              <a:schemeClr val="tx1"/>
            </a:solidFill>
          </a:endParaRPr>
        </a:p>
      </dgm:t>
    </dgm:pt>
    <dgm:pt modelId="{EEBA6FD9-B9A1-4CF7-AE50-06B339B0F40F}" type="parTrans" cxnId="{CFE19FE8-010C-4F6C-A82C-222EC6ADD8A6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88BB9624-439C-44E1-BADF-4B2AB8C2E820}" type="sibTrans" cxnId="{CFE19FE8-010C-4F6C-A82C-222EC6ADD8A6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6AD6F963-A900-4716-B416-8A80DB42029B}" type="pres">
      <dgm:prSet presAssocID="{A441A800-725C-4A2B-8B83-586A4802E8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0E99D7A-0A3E-4E59-B238-90EA01501A3F}" type="pres">
      <dgm:prSet presAssocID="{43D38CCC-F550-4F38-9AAA-E6A785D74CE5}" presName="node" presStyleLbl="node1" presStyleIdx="0" presStyleCnt="1" custLinFactNeighborX="-8545" custLinFactNeighborY="-987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772F752-6D05-40D5-A36B-AC791666A7E8}" type="presOf" srcId="{43D38CCC-F550-4F38-9AAA-E6A785D74CE5}" destId="{70E99D7A-0A3E-4E59-B238-90EA01501A3F}" srcOrd="0" destOrd="0" presId="urn:microsoft.com/office/officeart/2005/8/layout/process1"/>
    <dgm:cxn modelId="{F8192DF6-FAA1-48B1-A123-ADB4BD1F55FF}" type="presOf" srcId="{A441A800-725C-4A2B-8B83-586A4802E888}" destId="{6AD6F963-A900-4716-B416-8A80DB42029B}" srcOrd="0" destOrd="0" presId="urn:microsoft.com/office/officeart/2005/8/layout/process1"/>
    <dgm:cxn modelId="{CFE19FE8-010C-4F6C-A82C-222EC6ADD8A6}" srcId="{A441A800-725C-4A2B-8B83-586A4802E888}" destId="{43D38CCC-F550-4F38-9AAA-E6A785D74CE5}" srcOrd="0" destOrd="0" parTransId="{EEBA6FD9-B9A1-4CF7-AE50-06B339B0F40F}" sibTransId="{88BB9624-439C-44E1-BADF-4B2AB8C2E820}"/>
    <dgm:cxn modelId="{2A63B0D0-CA09-4E2A-BD7C-A19035669BBA}" type="presParOf" srcId="{6AD6F963-A900-4716-B416-8A80DB42029B}" destId="{70E99D7A-0A3E-4E59-B238-90EA01501A3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US" b="1" dirty="0" smtClean="0">
              <a:solidFill>
                <a:schemeClr val="tx1"/>
              </a:solidFill>
            </a:rPr>
            <a:t>CURRENT AND FUTURE DRINKING WATER QUALITY VULNERABILITY</a:t>
          </a:r>
          <a:endParaRPr lang="bg-BG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n-GB" sz="2000" noProof="0" dirty="0" smtClean="0"/>
            <a:t>The WFD concept is based on the  </a:t>
          </a:r>
          <a:r>
            <a:rPr lang="en-GB" sz="2000" b="1" noProof="0" dirty="0" smtClean="0">
              <a:solidFill>
                <a:schemeClr val="tx2"/>
              </a:solidFill>
            </a:rPr>
            <a:t>river catchments</a:t>
          </a:r>
          <a:r>
            <a:rPr lang="en-GB" sz="2000" noProof="0" dirty="0" smtClean="0"/>
            <a:t>, where the main purpose is that water bodies should be </a:t>
          </a:r>
          <a:r>
            <a:rPr lang="en-GB" sz="2000" b="1" noProof="0" dirty="0" smtClean="0"/>
            <a:t>restored to a good ecological and chemical </a:t>
          </a:r>
          <a:r>
            <a:rPr lang="en-GB" sz="2000" b="1" noProof="0" dirty="0" err="1" smtClean="0"/>
            <a:t>statu</a:t>
          </a:r>
          <a:r>
            <a:rPr lang="bg-BG" sz="2000" b="1" dirty="0" smtClean="0"/>
            <a:t>s</a:t>
          </a:r>
          <a:endParaRPr lang="bg-BG" sz="20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Y="-200000" custLinFactNeighborX="-2037" custLinFactNeighborY="-2445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</a:rPr>
            <a:t>Studied area</a:t>
          </a:r>
          <a:endParaRPr lang="bg-BG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n-GB" sz="2000" b="1" dirty="0" smtClean="0"/>
            <a:t>Main characteristic of the watershed of the </a:t>
          </a:r>
          <a:r>
            <a:rPr lang="en-GB" sz="2000" b="1" dirty="0" err="1" smtClean="0"/>
            <a:t>Ticha</a:t>
          </a:r>
          <a:r>
            <a:rPr lang="en-GB" sz="2000" b="1" dirty="0" smtClean="0"/>
            <a:t> lake (reservoir)</a:t>
          </a:r>
          <a:endParaRPr lang="bg-BG" sz="20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Y="-200000" custLinFactNeighborX="-2037" custLinFactNeighborY="-2445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/>
          <a:r>
            <a:rPr lang="en-GB" sz="1800" dirty="0" smtClean="0"/>
            <a:t>The </a:t>
          </a:r>
          <a:r>
            <a:rPr lang="en-GB" sz="1800" dirty="0" err="1" smtClean="0"/>
            <a:t>Ticha</a:t>
          </a:r>
          <a:r>
            <a:rPr lang="en-GB" sz="1800" dirty="0" smtClean="0"/>
            <a:t> lake is one of the four </a:t>
          </a:r>
          <a:r>
            <a:rPr lang="en-GB" sz="1800" dirty="0" smtClean="0"/>
            <a:t>d</a:t>
          </a:r>
          <a:r>
            <a:rPr lang="bg-BG" sz="1800" dirty="0" smtClean="0"/>
            <a:t>а</a:t>
          </a:r>
          <a:r>
            <a:rPr lang="en-GB" sz="1800" dirty="0" err="1" smtClean="0"/>
            <a:t>ms</a:t>
          </a:r>
          <a:r>
            <a:rPr lang="en-GB" sz="1800" dirty="0" smtClean="0"/>
            <a:t> </a:t>
          </a:r>
          <a:r>
            <a:rPr lang="en-GB" sz="1800" dirty="0" smtClean="0"/>
            <a:t>used for drinking water supply of the 142 572 habitants. The water volume is about 311 million m</a:t>
          </a:r>
          <a:r>
            <a:rPr lang="en-GB" sz="1800" baseline="30000" dirty="0" smtClean="0"/>
            <a:t>3</a:t>
          </a:r>
          <a:r>
            <a:rPr lang="en-GB" sz="1800" baseline="0" dirty="0" smtClean="0"/>
            <a:t>. </a:t>
          </a:r>
          <a:endParaRPr lang="bg-BG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NeighborX="4814" custLinFactNeighborY="166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Estimation of the surface water quality vulnerability – methodology</a:t>
          </a:r>
          <a:endParaRPr lang="bg-BG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l" rtl="0"/>
          <a:r>
            <a:rPr lang="en-GB" sz="2000" dirty="0" smtClean="0"/>
            <a:t>The proposed </a:t>
          </a:r>
          <a:r>
            <a:rPr lang="en-GB" sz="2000" dirty="0" smtClean="0">
              <a:solidFill>
                <a:srgbClr val="3698C0"/>
              </a:solidFill>
            </a:rPr>
            <a:t>pollution indices </a:t>
          </a:r>
          <a:r>
            <a:rPr lang="en-GB" sz="2000" dirty="0" err="1" smtClean="0">
              <a:solidFill>
                <a:srgbClr val="3698C0"/>
              </a:solidFill>
            </a:rPr>
            <a:t>PLIj</a:t>
          </a:r>
          <a:r>
            <a:rPr lang="en-GB" sz="2000" dirty="0" smtClean="0">
              <a:solidFill>
                <a:srgbClr val="3698C0"/>
              </a:solidFill>
            </a:rPr>
            <a:t> </a:t>
          </a:r>
          <a:r>
            <a:rPr lang="en-GB" sz="2000" dirty="0" smtClean="0"/>
            <a:t>for each class of the CORINE land cover for 2006 are calculated taking into account </a:t>
          </a:r>
          <a:r>
            <a:rPr lang="en-GB" sz="2000" b="1" dirty="0" smtClean="0">
              <a:solidFill>
                <a:srgbClr val="3698C0"/>
              </a:solidFill>
            </a:rPr>
            <a:t>export coefficients for nitrogen and phosphorus </a:t>
          </a:r>
          <a:r>
            <a:rPr lang="en-GB" sz="2000" dirty="0" smtClean="0"/>
            <a:t>from diffuse sources of pollution, ac</a:t>
          </a:r>
          <a:r>
            <a:rPr lang="en-GB" sz="1800" dirty="0" smtClean="0"/>
            <a:t>cording to </a:t>
          </a:r>
          <a:r>
            <a:rPr lang="en-GB" sz="1800" dirty="0" err="1" smtClean="0"/>
            <a:t>Wochna</a:t>
          </a:r>
          <a:r>
            <a:rPr lang="en-GB" sz="1800" dirty="0" smtClean="0"/>
            <a:t> et al. (2011) </a:t>
          </a:r>
          <a:endParaRPr lang="bg-BG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ScaleY="64988" custLinFactNeighborX="4814" custLinFactNeighborY="166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Estimation of the surface water quality vulnerability</a:t>
          </a:r>
          <a:endParaRPr lang="bg-BG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l" rtl="0"/>
          <a:r>
            <a:rPr lang="en-GB" sz="2000" dirty="0" smtClean="0"/>
            <a:t>Assessment for future land use scenarios of CORINE classification, has been performed by the European Environment Agency (EEA) in the project "Land use scenarios for Europe: qualitative and quantitative analysis on a European Scale (PRELUDE)" (EEA Technical Report no 9/2007). </a:t>
          </a:r>
        </a:p>
        <a:p>
          <a:pPr algn="l" rtl="0"/>
          <a:endParaRPr lang="en-GB" sz="2000" dirty="0" smtClean="0"/>
        </a:p>
        <a:p>
          <a:pPr algn="l" rtl="0"/>
          <a:r>
            <a:rPr lang="en-GB" sz="2000" dirty="0" smtClean="0"/>
            <a:t>The PRELUDE scenarios combine the assessment of changes in the bio-physical environment with simultaneous changes in the socio-economic environment</a:t>
          </a:r>
          <a:endParaRPr lang="bg-BG" sz="20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NeighborX="4814" custLinFactNeighborY="166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US" sz="3600" b="1" dirty="0" smtClean="0">
              <a:solidFill>
                <a:schemeClr val="tx1"/>
              </a:solidFill>
            </a:rPr>
            <a:t>Results</a:t>
          </a:r>
          <a:endParaRPr lang="bg-BG" sz="3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n-US" sz="1800" baseline="30000" dirty="0" smtClean="0">
              <a:solidFill>
                <a:schemeClr val="tx1"/>
              </a:solidFill>
            </a:rPr>
            <a:t>1</a:t>
          </a:r>
          <a:r>
            <a:rPr lang="en-US" sz="1800" dirty="0" smtClean="0">
              <a:solidFill>
                <a:schemeClr val="tx1"/>
              </a:solidFill>
            </a:rPr>
            <a:t>Forest Research Institute – BAS</a:t>
          </a:r>
        </a:p>
        <a:p>
          <a:pPr rtl="0"/>
          <a:r>
            <a:rPr lang="en-US" sz="1800" baseline="30000" dirty="0" smtClean="0">
              <a:solidFill>
                <a:schemeClr val="tx1"/>
              </a:solidFill>
            </a:rPr>
            <a:t>2</a:t>
          </a:r>
          <a:r>
            <a:rPr lang="en-US" sz="1800" dirty="0" smtClean="0">
              <a:solidFill>
                <a:schemeClr val="tx1"/>
              </a:solidFill>
            </a:rPr>
            <a:t> National Institute of hydrology and meteorology</a:t>
          </a:r>
          <a:endParaRPr lang="bg-BG" sz="1800" dirty="0">
            <a:solidFill>
              <a:schemeClr val="tx1"/>
            </a:solidFill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LinFactNeighborX="-2183" custLinFactNeighborY="-6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US" sz="3600" b="1" dirty="0" smtClean="0">
              <a:solidFill>
                <a:schemeClr val="tx1"/>
              </a:solidFill>
            </a:rPr>
            <a:t>Results</a:t>
          </a:r>
          <a:endParaRPr lang="bg-BG" sz="3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US" b="1" dirty="0" smtClean="0">
              <a:solidFill>
                <a:schemeClr val="tx1"/>
              </a:solidFill>
            </a:rPr>
            <a:t>CURRENT AND FUTURE DRINKING WATER QUALITY VULNERABILITY</a:t>
          </a:r>
          <a:endParaRPr lang="bg-BG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l" rtl="0"/>
          <a:r>
            <a:rPr lang="en-GB" sz="1800" dirty="0" smtClean="0"/>
            <a:t>About 22% (1/4) of the total water volume of all 54 dams in Bulgaria are used for drinking and house-water supply.</a:t>
          </a:r>
          <a:endParaRPr lang="bg-BG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NeighborX="4814" custLinFactNeighborY="166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l" rtl="0"/>
          <a:r>
            <a:rPr lang="en-GB" sz="1800" dirty="0" smtClean="0">
              <a:solidFill>
                <a:srgbClr val="3698C0"/>
              </a:solidFill>
            </a:rPr>
            <a:t>The recent prolonged drought </a:t>
          </a:r>
          <a:r>
            <a:rPr lang="en-GB" sz="1800" dirty="0" smtClean="0"/>
            <a:t>observed in different regions of Bulgaria has affected the surface water resources. </a:t>
          </a:r>
          <a:endParaRPr lang="bg-BG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Y="-200000" custLinFactNeighborX="-2037" custLinFactNeighborY="-2445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l" rtl="0"/>
          <a:r>
            <a:rPr lang="en-GB" sz="1800" dirty="0" smtClean="0"/>
            <a:t>The </a:t>
          </a:r>
          <a:r>
            <a:rPr lang="en-GB" sz="1800" dirty="0" smtClean="0">
              <a:solidFill>
                <a:srgbClr val="3698C0"/>
              </a:solidFill>
            </a:rPr>
            <a:t>extreme rain events</a:t>
          </a:r>
          <a:r>
            <a:rPr lang="en-GB" sz="1800" dirty="0" smtClean="0"/>
            <a:t> could cause flooding and thus deterioration of the water quality.</a:t>
          </a:r>
          <a:endParaRPr lang="bg-BG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Y="-200000" custLinFactNeighborX="-2037" custLinFactNeighborY="-2445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B0A308-5B45-4123-AEEE-FF0584ADAC78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415CF6-41B4-49B1-BBF3-76ECAE116F1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US" b="1" dirty="0" smtClean="0">
              <a:solidFill>
                <a:schemeClr val="tx1"/>
              </a:solidFill>
            </a:rPr>
            <a:t>Water resources from forests</a:t>
          </a:r>
          <a:endParaRPr lang="bg-BG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1F7E2-FC63-4DBA-BE3C-A8DA3AB87103}" type="parTrans" cxnId="{D8AE58C9-F864-4C76-B1A6-D73EB950412F}">
      <dgm:prSet/>
      <dgm:spPr/>
      <dgm:t>
        <a:bodyPr/>
        <a:lstStyle/>
        <a:p>
          <a:endParaRPr lang="bg-BG"/>
        </a:p>
      </dgm:t>
    </dgm:pt>
    <dgm:pt modelId="{0AF62612-4F8C-4F21-8F6C-AD8BB1614BE1}" type="sibTrans" cxnId="{D8AE58C9-F864-4C76-B1A6-D73EB950412F}">
      <dgm:prSet/>
      <dgm:spPr/>
      <dgm:t>
        <a:bodyPr/>
        <a:lstStyle/>
        <a:p>
          <a:endParaRPr lang="bg-BG"/>
        </a:p>
      </dgm:t>
    </dgm:pt>
    <dgm:pt modelId="{5B580C6E-D910-41A8-9CAC-2A6326265472}" type="pres">
      <dgm:prSet presAssocID="{63B0A308-5B45-4123-AEEE-FF0584ADA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5B440A9-4F78-487D-B92A-1FD00D8E1F74}" type="pres">
      <dgm:prSet presAssocID="{16415CF6-41B4-49B1-BBF3-76ECAE116F17}" presName="vertOne" presStyleCnt="0"/>
      <dgm:spPr/>
      <dgm:t>
        <a:bodyPr/>
        <a:lstStyle/>
        <a:p>
          <a:endParaRPr lang="bg-BG"/>
        </a:p>
      </dgm:t>
    </dgm:pt>
    <dgm:pt modelId="{CB1F8E77-8895-4DA8-9FA3-ADADF6D96D54}" type="pres">
      <dgm:prSet presAssocID="{16415CF6-41B4-49B1-BBF3-76ECAE116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2E29298-9C1A-4000-B872-AFB62B3E5ADA}" type="pres">
      <dgm:prSet presAssocID="{16415CF6-41B4-49B1-BBF3-76ECAE116F17}" presName="horzOne" presStyleCnt="0"/>
      <dgm:spPr/>
      <dgm:t>
        <a:bodyPr/>
        <a:lstStyle/>
        <a:p>
          <a:endParaRPr lang="bg-BG"/>
        </a:p>
      </dgm:t>
    </dgm:pt>
  </dgm:ptLst>
  <dgm:cxnLst>
    <dgm:cxn modelId="{D8AE58C9-F864-4C76-B1A6-D73EB950412F}" srcId="{63B0A308-5B45-4123-AEEE-FF0584ADAC78}" destId="{16415CF6-41B4-49B1-BBF3-76ECAE116F17}" srcOrd="0" destOrd="0" parTransId="{7351F7E2-FC63-4DBA-BE3C-A8DA3AB87103}" sibTransId="{0AF62612-4F8C-4F21-8F6C-AD8BB1614BE1}"/>
    <dgm:cxn modelId="{0EBDA461-376A-4969-9C9A-CF9D1E24F321}" type="presOf" srcId="{63B0A308-5B45-4123-AEEE-FF0584ADAC78}" destId="{5B580C6E-D910-41A8-9CAC-2A6326265472}" srcOrd="0" destOrd="0" presId="urn:microsoft.com/office/officeart/2005/8/layout/hierarchy4"/>
    <dgm:cxn modelId="{870390A3-F91C-4D94-99B9-A4E4A5DC89FA}" type="presOf" srcId="{16415CF6-41B4-49B1-BBF3-76ECAE116F17}" destId="{CB1F8E77-8895-4DA8-9FA3-ADADF6D96D54}" srcOrd="0" destOrd="0" presId="urn:microsoft.com/office/officeart/2005/8/layout/hierarchy4"/>
    <dgm:cxn modelId="{C6E9B406-0F0C-45B0-9E83-A6837E47695F}" type="presParOf" srcId="{5B580C6E-D910-41A8-9CAC-2A6326265472}" destId="{45B440A9-4F78-487D-B92A-1FD00D8E1F74}" srcOrd="0" destOrd="0" presId="urn:microsoft.com/office/officeart/2005/8/layout/hierarchy4"/>
    <dgm:cxn modelId="{62676FDB-13CB-4C28-AAED-BF73980B92B7}" type="presParOf" srcId="{45B440A9-4F78-487D-B92A-1FD00D8E1F74}" destId="{CB1F8E77-8895-4DA8-9FA3-ADADF6D96D54}" srcOrd="0" destOrd="0" presId="urn:microsoft.com/office/officeart/2005/8/layout/hierarchy4"/>
    <dgm:cxn modelId="{7414CF0B-3DD6-4F17-8A53-DBBE8D53A5B0}" type="presParOf" srcId="{45B440A9-4F78-487D-B92A-1FD00D8E1F74}" destId="{02E29298-9C1A-4000-B872-AFB62B3E5ADA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285E11-4B4A-4114-9741-A572CBF1C0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CB6728D-CC9E-45BC-A2C4-4E86530A989C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resources from forests are already in use </a:t>
          </a:r>
          <a:r>
            <a: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drinking water purposes </a:t>
          </a:r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several regions and in a number of the major European cities</a:t>
          </a:r>
          <a:endParaRPr lang="bg-BG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F637F-26AC-4286-8331-A6957C84B7F5}" type="parTrans" cxnId="{9863B92F-5B70-4531-B3C9-FD592F2FD6BF}">
      <dgm:prSet/>
      <dgm:spPr/>
      <dgm:t>
        <a:bodyPr/>
        <a:lstStyle/>
        <a:p>
          <a:endParaRPr lang="bg-BG"/>
        </a:p>
      </dgm:t>
    </dgm:pt>
    <dgm:pt modelId="{8789CA8B-B0A8-4D8E-8BF1-C968F0148EAE}" type="sibTrans" cxnId="{9863B92F-5B70-4531-B3C9-FD592F2FD6BF}">
      <dgm:prSet/>
      <dgm:spPr/>
      <dgm:t>
        <a:bodyPr/>
        <a:lstStyle/>
        <a:p>
          <a:endParaRPr lang="bg-BG"/>
        </a:p>
      </dgm:t>
    </dgm:pt>
    <dgm:pt modelId="{44A1D35C-6D01-4FA4-9CA9-7E3939A31E36}" type="pres">
      <dgm:prSet presAssocID="{47285E11-4B4A-4114-9741-A572CBF1C0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B41853-EDB2-4905-8558-38CF09685B0D}" type="pres">
      <dgm:prSet presAssocID="{FCB6728D-CC9E-45BC-A2C4-4E86530A989C}" presName="node" presStyleLbl="node1" presStyleIdx="0" presStyleCnt="1" custScaleX="100196" custLinFactNeighborX="-2183" custLinFactNeighborY="-6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4BC959B-10FB-46C0-AD6B-FE24864BFDE8}" type="presOf" srcId="{47285E11-4B4A-4114-9741-A572CBF1C05F}" destId="{44A1D35C-6D01-4FA4-9CA9-7E3939A31E36}" srcOrd="0" destOrd="0" presId="urn:microsoft.com/office/officeart/2005/8/layout/process1"/>
    <dgm:cxn modelId="{9863B92F-5B70-4531-B3C9-FD592F2FD6BF}" srcId="{47285E11-4B4A-4114-9741-A572CBF1C05F}" destId="{FCB6728D-CC9E-45BC-A2C4-4E86530A989C}" srcOrd="0" destOrd="0" parTransId="{4B5F637F-26AC-4286-8331-A6957C84B7F5}" sibTransId="{8789CA8B-B0A8-4D8E-8BF1-C968F0148EAE}"/>
    <dgm:cxn modelId="{C76B4DED-E7D2-4A1E-A9F2-585E8FA4D272}" type="presOf" srcId="{FCB6728D-CC9E-45BC-A2C4-4E86530A989C}" destId="{1DB41853-EDB2-4905-8558-38CF09685B0D}" srcOrd="0" destOrd="0" presId="urn:microsoft.com/office/officeart/2005/8/layout/process1"/>
    <dgm:cxn modelId="{878A4743-045F-4AC6-B442-13871B3EC213}" type="presParOf" srcId="{44A1D35C-6D01-4FA4-9CA9-7E3939A31E36}" destId="{1DB41853-EDB2-4905-8558-38CF09685B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7858180" cy="185738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3333CC"/>
              </a:solidFill>
            </a:rPr>
            <a:t>ASSESSMENT OF CURRENT AND FUTURE DRINKING WATER QUALITY VULNERABILITY UNDER ANTICIPATED CLIMATE CHANGES ON A WATERSHED LEVEL</a:t>
          </a:r>
          <a:endParaRPr lang="bg-BG" sz="2900" b="1" kern="1200" baseline="0" dirty="0">
            <a:solidFill>
              <a:srgbClr val="3333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01" y="54401"/>
        <a:ext cx="7749378" cy="1748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99D7A-0A3E-4E59-B238-90EA01501A3F}">
      <dsp:nvSpPr>
        <dsp:cNvPr id="0" name=""/>
        <dsp:cNvSpPr/>
      </dsp:nvSpPr>
      <dsp:spPr>
        <a:xfrm>
          <a:off x="0" y="0"/>
          <a:ext cx="5870821" cy="125820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direct  - </a:t>
          </a:r>
          <a:r>
            <a:rPr lang="en-GB" sz="2000" kern="1200" dirty="0" smtClean="0"/>
            <a:t>'provisioning' functions 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</a:t>
          </a:r>
          <a:r>
            <a:rPr lang="en-GB" sz="2000" kern="1200" dirty="0" smtClean="0"/>
            <a:t> - 'regulatory' and 'supportive' functions</a:t>
          </a:r>
          <a:endParaRPr lang="bg-BG" sz="2000" b="1" kern="1200" dirty="0">
            <a:solidFill>
              <a:schemeClr val="tx1"/>
            </a:solidFill>
          </a:endParaRPr>
        </a:p>
      </dsp:txBody>
      <dsp:txXfrm>
        <a:off x="36851" y="36851"/>
        <a:ext cx="5797119" cy="11844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2078294" cy="1246976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ecosystem goods and services</a:t>
          </a:r>
          <a:endParaRPr lang="bg-BG" sz="2400" kern="1200" dirty="0">
            <a:solidFill>
              <a:schemeClr val="tx1"/>
            </a:solidFill>
          </a:endParaRPr>
        </a:p>
      </dsp:txBody>
      <dsp:txXfrm>
        <a:off x="36523" y="36523"/>
        <a:ext cx="2005248" cy="11739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9032441" cy="1402890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rgbClr val="00B0F0"/>
              </a:solidFill>
            </a:rPr>
            <a:t>Climate change </a:t>
          </a:r>
          <a:r>
            <a:rPr lang="en-GB" sz="2000" kern="1200" dirty="0" smtClean="0"/>
            <a:t>is considered as the biggest environmental threat –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 smtClean="0"/>
            <a:t>further </a:t>
          </a:r>
          <a:r>
            <a:rPr lang="en-GB" sz="2000" b="1" kern="1200" dirty="0" smtClean="0">
              <a:solidFill>
                <a:srgbClr val="00B0F0"/>
              </a:solidFill>
            </a:rPr>
            <a:t>annual river flows are projected to decrease </a:t>
          </a:r>
          <a:r>
            <a:rPr lang="en-GB" sz="2000" kern="1200" dirty="0" smtClean="0"/>
            <a:t>in many parts of southern and south‐eastern Europe</a:t>
          </a:r>
          <a:endParaRPr lang="bg-BG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89" y="41089"/>
        <a:ext cx="8950263" cy="13207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9032441" cy="991269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rgbClr val="00B0F0"/>
              </a:solidFill>
            </a:rPr>
            <a:t>Droughts and water stress </a:t>
          </a:r>
          <a:r>
            <a:rPr lang="en-GB" sz="2000" kern="1200" dirty="0" smtClean="0"/>
            <a:t>will increase in the summer season, thus changing the quantity and quality of the available water resources</a:t>
          </a:r>
          <a:endParaRPr lang="bg-BG" sz="2000" kern="1200" dirty="0"/>
        </a:p>
      </dsp:txBody>
      <dsp:txXfrm>
        <a:off x="29033" y="29033"/>
        <a:ext cx="8974375" cy="9332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18320"/>
          <a:ext cx="2131078" cy="182563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Framework Directive (WFD)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European Union Commission's Blueprint </a:t>
          </a:r>
          <a:endParaRPr lang="bg-BG" sz="1800" kern="1200" dirty="0">
            <a:solidFill>
              <a:schemeClr val="tx1"/>
            </a:solidFill>
          </a:endParaRPr>
        </a:p>
      </dsp:txBody>
      <dsp:txXfrm>
        <a:off x="53471" y="71791"/>
        <a:ext cx="2024136" cy="1718695"/>
      </dsp:txXfrm>
    </dsp:sp>
    <dsp:sp modelId="{59B9D4F2-88D3-421F-9FAB-531FB1D2B6CE}">
      <dsp:nvSpPr>
        <dsp:cNvPr id="0" name=""/>
        <dsp:cNvSpPr/>
      </dsp:nvSpPr>
      <dsp:spPr>
        <a:xfrm rot="148755">
          <a:off x="2334549" y="744402"/>
          <a:ext cx="432191" cy="502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300" kern="1200"/>
        </a:p>
      </dsp:txBody>
      <dsp:txXfrm>
        <a:off x="2334610" y="842014"/>
        <a:ext cx="302534" cy="301246"/>
      </dsp:txXfrm>
    </dsp:sp>
    <dsp:sp modelId="{8F41F129-47C9-4464-B518-465CFBE20996}">
      <dsp:nvSpPr>
        <dsp:cNvPr id="0" name=""/>
        <dsp:cNvSpPr/>
      </dsp:nvSpPr>
      <dsp:spPr>
        <a:xfrm>
          <a:off x="2945771" y="132733"/>
          <a:ext cx="1524434" cy="182563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concept for sustainable water use</a:t>
          </a:r>
          <a:endParaRPr lang="bg-BG" sz="2000" kern="1200" dirty="0">
            <a:solidFill>
              <a:schemeClr val="tx1"/>
            </a:solidFill>
          </a:endParaRPr>
        </a:p>
      </dsp:txBody>
      <dsp:txXfrm>
        <a:off x="2990420" y="177382"/>
        <a:ext cx="1435136" cy="1736339"/>
      </dsp:txXfrm>
    </dsp:sp>
    <dsp:sp modelId="{29AD26B0-69CE-4C5E-BDDB-19D92073E293}">
      <dsp:nvSpPr>
        <dsp:cNvPr id="0" name=""/>
        <dsp:cNvSpPr/>
      </dsp:nvSpPr>
      <dsp:spPr>
        <a:xfrm rot="133942">
          <a:off x="4673715" y="840581"/>
          <a:ext cx="432115" cy="502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673764" y="938472"/>
        <a:ext cx="302481" cy="301246"/>
      </dsp:txXfrm>
    </dsp:sp>
    <dsp:sp modelId="{3C307B93-8544-4F03-A298-CD7B13F865BF}">
      <dsp:nvSpPr>
        <dsp:cNvPr id="0" name=""/>
        <dsp:cNvSpPr/>
      </dsp:nvSpPr>
      <dsp:spPr>
        <a:xfrm>
          <a:off x="5284899" y="264598"/>
          <a:ext cx="3611661" cy="182563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</a:rPr>
            <a:t>Water use </a:t>
          </a:r>
          <a:r>
            <a:rPr lang="en-US" sz="2000" kern="1200" dirty="0" smtClean="0"/>
            <a:t>needs to be integrated into the ongoing implementation of </a:t>
          </a:r>
          <a:r>
            <a:rPr lang="en-US" sz="2000" kern="1200" dirty="0" smtClean="0"/>
            <a:t>relevant </a:t>
          </a:r>
          <a:r>
            <a:rPr lang="en-US" sz="2000" kern="1200" dirty="0" smtClean="0"/>
            <a:t>documents - such as </a:t>
          </a:r>
          <a:r>
            <a:rPr lang="en-US" sz="2000" kern="1200" dirty="0" smtClean="0">
              <a:solidFill>
                <a:schemeClr val="tx2"/>
              </a:solidFill>
            </a:rPr>
            <a:t>climate change</a:t>
          </a:r>
          <a:r>
            <a:rPr lang="en-US" sz="2000" kern="1200" dirty="0" smtClean="0"/>
            <a:t>, </a:t>
          </a:r>
          <a:r>
            <a:rPr lang="en-US" sz="2000" kern="1200" dirty="0" smtClean="0">
              <a:solidFill>
                <a:schemeClr val="tx2"/>
              </a:solidFill>
            </a:rPr>
            <a:t>biodiversity</a:t>
          </a:r>
          <a:r>
            <a:rPr lang="en-US" sz="2000" kern="1200" dirty="0" smtClean="0"/>
            <a:t>, </a:t>
          </a:r>
          <a:r>
            <a:rPr lang="en-US" sz="2000" kern="1200" dirty="0" smtClean="0">
              <a:solidFill>
                <a:schemeClr val="tx2"/>
              </a:solidFill>
            </a:rPr>
            <a:t>energy</a:t>
          </a:r>
          <a:r>
            <a:rPr lang="en-US" sz="2000" kern="1200" dirty="0" smtClean="0"/>
            <a:t>, </a:t>
          </a:r>
          <a:r>
            <a:rPr lang="en-US" sz="2000" kern="1200" dirty="0" smtClean="0">
              <a:solidFill>
                <a:schemeClr val="tx2"/>
              </a:solidFill>
            </a:rPr>
            <a:t>transport</a:t>
          </a:r>
          <a:endParaRPr lang="bg-BG" sz="2000" kern="1200" dirty="0">
            <a:solidFill>
              <a:schemeClr val="tx2"/>
            </a:solidFill>
          </a:endParaRPr>
        </a:p>
      </dsp:txBody>
      <dsp:txXfrm>
        <a:off x="5338370" y="318069"/>
        <a:ext cx="3504719" cy="17186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7858180" cy="94203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200" b="1" kern="1200" dirty="0" smtClean="0">
              <a:solidFill>
                <a:schemeClr val="tx1"/>
              </a:solidFill>
            </a:rPr>
            <a:t>Water resources from forests</a:t>
          </a:r>
          <a:endParaRPr lang="bg-BG" sz="42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1" y="27591"/>
        <a:ext cx="7802998" cy="8868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9306335" cy="894855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</a:t>
          </a:r>
          <a:r>
            <a:rPr lang="en-GB" sz="2000" b="1" kern="1200" dirty="0" smtClean="0">
              <a:solidFill>
                <a:srgbClr val="00B0F0"/>
              </a:solidFill>
            </a:rPr>
            <a:t>climate change </a:t>
          </a:r>
          <a:r>
            <a:rPr lang="en-GB" sz="2000" kern="1200" dirty="0" smtClean="0"/>
            <a:t>could influence directly or indirectly the quality and quantity of the water resources through changes of the </a:t>
          </a:r>
          <a:r>
            <a:rPr lang="en-GB" sz="2000" b="1" kern="1200" dirty="0" smtClean="0">
              <a:solidFill>
                <a:srgbClr val="00B0F0"/>
              </a:solidFill>
            </a:rPr>
            <a:t>life cycles of biological species </a:t>
          </a:r>
          <a:r>
            <a:rPr lang="en-GB" sz="2000" kern="1200" dirty="0" smtClean="0"/>
            <a:t>and ecosystems, </a:t>
          </a:r>
          <a:r>
            <a:rPr lang="en-GB" sz="2000" kern="1200" dirty="0" smtClean="0">
              <a:solidFill>
                <a:srgbClr val="00B0F0"/>
              </a:solidFill>
            </a:rPr>
            <a:t>their vegetation period and physiology</a:t>
          </a:r>
          <a:endParaRPr lang="bg-BG" sz="20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09" y="26209"/>
        <a:ext cx="9253917" cy="8424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9101657" cy="817783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erosion intensification, flooding, etc. affect the hydrological regime of forest watersheds – water flows</a:t>
          </a:r>
          <a:endParaRPr lang="bg-BG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52" y="23952"/>
        <a:ext cx="9053753" cy="7698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4023128" cy="1722536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2"/>
              </a:solidFill>
            </a:rPr>
            <a:t>‘</a:t>
          </a:r>
          <a:r>
            <a:rPr lang="en-GB" sz="2000" b="1" kern="1200" dirty="0" smtClean="0">
              <a:solidFill>
                <a:schemeClr val="tx2">
                  <a:lumMod val="90000"/>
                </a:schemeClr>
              </a:solidFill>
              <a:latin typeface="+mn-lt"/>
              <a:ea typeface="+mn-ea"/>
              <a:cs typeface="+mn-cs"/>
            </a:rPr>
            <a:t>Water vulnerability</a:t>
          </a:r>
          <a:r>
            <a:rPr lang="en-GB" sz="2000" kern="1200" dirty="0" smtClean="0"/>
            <a:t>' – when different pressures, exposing water ecosystems to shortages and excesses of water (EEA, 2012)</a:t>
          </a:r>
          <a:endParaRPr lang="bg-BG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51" y="50451"/>
        <a:ext cx="3922226" cy="1621634"/>
      </dsp:txXfrm>
    </dsp:sp>
    <dsp:sp modelId="{1EF0B9DC-DE3D-4F98-A2CB-06862FCF0BD9}">
      <dsp:nvSpPr>
        <dsp:cNvPr id="0" name=""/>
        <dsp:cNvSpPr/>
      </dsp:nvSpPr>
      <dsp:spPr>
        <a:xfrm>
          <a:off x="4083771" y="505625"/>
          <a:ext cx="1065935" cy="711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200" kern="1200"/>
        </a:p>
      </dsp:txBody>
      <dsp:txXfrm>
        <a:off x="4083771" y="647882"/>
        <a:ext cx="852549" cy="426772"/>
      </dsp:txXfrm>
    </dsp:sp>
    <dsp:sp modelId="{314A9EDB-55CE-4D84-9779-CA71E5927A74}">
      <dsp:nvSpPr>
        <dsp:cNvPr id="0" name=""/>
        <dsp:cNvSpPr/>
      </dsp:nvSpPr>
      <dsp:spPr>
        <a:xfrm>
          <a:off x="5175770" y="0"/>
          <a:ext cx="3961206" cy="1722536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Vulnerability of the surface water quality is mainly due to </a:t>
          </a:r>
          <a:r>
            <a:rPr lang="en-GB" sz="2000" kern="1200" dirty="0" smtClean="0">
              <a:solidFill>
                <a:schemeClr val="tx2"/>
              </a:solidFill>
            </a:rPr>
            <a:t>the change the use of land</a:t>
          </a:r>
          <a:r>
            <a:rPr lang="en-GB" sz="2000" kern="1200" dirty="0" smtClean="0"/>
            <a:t>, which is related to </a:t>
          </a:r>
          <a:r>
            <a:rPr lang="en-GB" sz="2000" kern="1200" dirty="0" smtClean="0">
              <a:solidFill>
                <a:schemeClr val="tx2"/>
              </a:solidFill>
            </a:rPr>
            <a:t>climate</a:t>
          </a:r>
          <a:r>
            <a:rPr lang="en-GB" sz="2000" kern="1200" dirty="0" smtClean="0"/>
            <a:t>, </a:t>
          </a:r>
          <a:r>
            <a:rPr lang="en-GB" sz="2000" kern="1200" dirty="0" smtClean="0">
              <a:solidFill>
                <a:schemeClr val="tx2"/>
              </a:solidFill>
            </a:rPr>
            <a:t>hydrology and water resources management</a:t>
          </a:r>
          <a:r>
            <a:rPr lang="en-GB" sz="2000" kern="1200" dirty="0" smtClean="0"/>
            <a:t>.</a:t>
          </a:r>
          <a:endParaRPr lang="bg-BG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221" y="50451"/>
        <a:ext cx="3860304" cy="1621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99D7A-0A3E-4E59-B238-90EA01501A3F}">
      <dsp:nvSpPr>
        <dsp:cNvPr id="0" name=""/>
        <dsp:cNvSpPr/>
      </dsp:nvSpPr>
      <dsp:spPr>
        <a:xfrm>
          <a:off x="0" y="0"/>
          <a:ext cx="6072799" cy="69794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err="1" smtClean="0">
              <a:solidFill>
                <a:schemeClr val="tx1"/>
              </a:solidFill>
            </a:rPr>
            <a:t>Emiliya</a:t>
          </a:r>
          <a:r>
            <a:rPr lang="en-US" sz="2400" u="sng" kern="1200" dirty="0" smtClean="0">
              <a:solidFill>
                <a:schemeClr val="tx1"/>
              </a:solidFill>
            </a:rPr>
            <a:t> Velizarova</a:t>
          </a:r>
          <a:r>
            <a:rPr lang="en-US" sz="2400" u="sng" kern="1200" baseline="30000" dirty="0" smtClean="0">
              <a:solidFill>
                <a:schemeClr val="tx1"/>
              </a:solidFill>
            </a:rPr>
            <a:t>1</a:t>
          </a:r>
          <a:r>
            <a:rPr lang="en-US" sz="2400" kern="1200" dirty="0" smtClean="0">
              <a:solidFill>
                <a:schemeClr val="tx1"/>
              </a:solidFill>
            </a:rPr>
            <a:t>,</a:t>
          </a:r>
          <a:r>
            <a:rPr lang="en-US" sz="2400" kern="1200" baseline="300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Snezana</a:t>
          </a:r>
          <a:r>
            <a:rPr lang="en-US" sz="2400" kern="1200" dirty="0" smtClean="0">
              <a:solidFill>
                <a:schemeClr val="tx1"/>
              </a:solidFill>
            </a:rPr>
            <a:t> Balabanova</a:t>
          </a:r>
          <a:r>
            <a:rPr lang="en-US" sz="2400" kern="1200" baseline="30000" dirty="0" smtClean="0">
              <a:solidFill>
                <a:schemeClr val="tx1"/>
              </a:solidFill>
            </a:rPr>
            <a:t>2</a:t>
          </a:r>
          <a:r>
            <a:rPr lang="en-US" sz="2400" kern="1200" dirty="0" smtClean="0">
              <a:solidFill>
                <a:schemeClr val="tx1"/>
              </a:solidFill>
            </a:rPr>
            <a:t>, Ivan Marinov</a:t>
          </a:r>
          <a:r>
            <a:rPr lang="en-US" sz="2400" kern="1200" baseline="30000" dirty="0" smtClean="0">
              <a:solidFill>
                <a:schemeClr val="tx1"/>
              </a:solidFill>
            </a:rPr>
            <a:t>1</a:t>
          </a:r>
          <a:endParaRPr lang="bg-BG" sz="2400" b="1" kern="1200" baseline="30000" dirty="0">
            <a:solidFill>
              <a:schemeClr val="tx1"/>
            </a:solidFill>
          </a:endParaRPr>
        </a:p>
      </dsp:txBody>
      <dsp:txXfrm>
        <a:off x="20442" y="20442"/>
        <a:ext cx="6031915" cy="6570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7858180" cy="94203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CURRENT AND FUTURE DRINKING WATER QUALITY VULNERABILITY</a:t>
          </a:r>
          <a:endParaRPr lang="bg-BG" sz="2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1" y="27591"/>
        <a:ext cx="7802998" cy="88685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9135080" cy="894855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The WFD concept is based on the  </a:t>
          </a:r>
          <a:r>
            <a:rPr lang="en-GB" sz="2000" b="1" kern="1200" noProof="0" dirty="0" smtClean="0">
              <a:solidFill>
                <a:schemeClr val="tx2"/>
              </a:solidFill>
            </a:rPr>
            <a:t>river catchments</a:t>
          </a:r>
          <a:r>
            <a:rPr lang="en-GB" sz="2000" kern="1200" noProof="0" dirty="0" smtClean="0"/>
            <a:t>, where the main purpose is that water bodies should be </a:t>
          </a:r>
          <a:r>
            <a:rPr lang="en-GB" sz="2000" b="1" kern="1200" noProof="0" dirty="0" smtClean="0"/>
            <a:t>restored to a good ecological and chemical </a:t>
          </a:r>
          <a:r>
            <a:rPr lang="en-GB" sz="2000" b="1" kern="1200" noProof="0" dirty="0" err="1" smtClean="0"/>
            <a:t>statu</a:t>
          </a:r>
          <a:r>
            <a:rPr lang="bg-BG" sz="2000" b="1" kern="1200" dirty="0" smtClean="0"/>
            <a:t>s</a:t>
          </a:r>
          <a:endParaRPr lang="bg-BG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09" y="26209"/>
        <a:ext cx="9082662" cy="8424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7858180" cy="94203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4200" b="1" kern="1200" dirty="0" smtClean="0">
              <a:solidFill>
                <a:schemeClr val="tx1"/>
              </a:solidFill>
            </a:rPr>
            <a:t>Studied area</a:t>
          </a:r>
          <a:endParaRPr lang="bg-BG" sz="42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1" y="27591"/>
        <a:ext cx="7802998" cy="8868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8573199" cy="570235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Main characteristic of the watershed of the </a:t>
          </a:r>
          <a:r>
            <a:rPr lang="en-GB" sz="2000" b="1" kern="1200" dirty="0" err="1" smtClean="0"/>
            <a:t>Ticha</a:t>
          </a:r>
          <a:r>
            <a:rPr lang="en-GB" sz="2000" b="1" kern="1200" dirty="0" smtClean="0"/>
            <a:t> lake (reservoir)</a:t>
          </a:r>
          <a:endParaRPr lang="bg-BG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02" y="16702"/>
        <a:ext cx="8539795" cy="53683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8773" y="0"/>
          <a:ext cx="8985989" cy="827350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The </a:t>
          </a:r>
          <a:r>
            <a:rPr lang="en-GB" sz="1800" kern="1200" dirty="0" err="1" smtClean="0"/>
            <a:t>Ticha</a:t>
          </a:r>
          <a:r>
            <a:rPr lang="en-GB" sz="1800" kern="1200" dirty="0" smtClean="0"/>
            <a:t> lake is one of the four </a:t>
          </a:r>
          <a:r>
            <a:rPr lang="en-GB" sz="1800" kern="1200" dirty="0" smtClean="0"/>
            <a:t>d</a:t>
          </a:r>
          <a:r>
            <a:rPr lang="bg-BG" sz="1800" kern="1200" dirty="0" smtClean="0"/>
            <a:t>а</a:t>
          </a:r>
          <a:r>
            <a:rPr lang="en-GB" sz="1800" kern="1200" dirty="0" err="1" smtClean="0"/>
            <a:t>ms</a:t>
          </a:r>
          <a:r>
            <a:rPr lang="en-GB" sz="1800" kern="1200" dirty="0" smtClean="0"/>
            <a:t> </a:t>
          </a:r>
          <a:r>
            <a:rPr lang="en-GB" sz="1800" kern="1200" dirty="0" smtClean="0"/>
            <a:t>used for drinking water supply of the 142 572 habitants. The water volume is about 311 million m</a:t>
          </a:r>
          <a:r>
            <a:rPr lang="en-GB" sz="1800" kern="1200" baseline="30000" dirty="0" smtClean="0"/>
            <a:t>3</a:t>
          </a:r>
          <a:r>
            <a:rPr lang="en-GB" sz="1800" kern="1200" baseline="0" dirty="0" smtClean="0"/>
            <a:t>. </a:t>
          </a:r>
          <a:endParaRPr lang="bg-BG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05" y="24232"/>
        <a:ext cx="8937525" cy="7788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8115338" cy="94203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Estimation of the surface water quality vulnerability – methodology</a:t>
          </a:r>
          <a:endParaRPr lang="bg-BG" sz="2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1" y="27591"/>
        <a:ext cx="8060156" cy="88685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4724" y="180273"/>
          <a:ext cx="4838346" cy="1882916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proposed </a:t>
          </a:r>
          <a:r>
            <a:rPr lang="en-GB" sz="2000" kern="1200" dirty="0" smtClean="0">
              <a:solidFill>
                <a:srgbClr val="3698C0"/>
              </a:solidFill>
            </a:rPr>
            <a:t>pollution indices </a:t>
          </a:r>
          <a:r>
            <a:rPr lang="en-GB" sz="2000" kern="1200" dirty="0" err="1" smtClean="0">
              <a:solidFill>
                <a:srgbClr val="3698C0"/>
              </a:solidFill>
            </a:rPr>
            <a:t>PLIj</a:t>
          </a:r>
          <a:r>
            <a:rPr lang="en-GB" sz="2000" kern="1200" dirty="0" smtClean="0">
              <a:solidFill>
                <a:srgbClr val="3698C0"/>
              </a:solidFill>
            </a:rPr>
            <a:t> </a:t>
          </a:r>
          <a:r>
            <a:rPr lang="en-GB" sz="2000" kern="1200" dirty="0" smtClean="0"/>
            <a:t>for each class of the CORINE land cover for 2006 are calculated taking into account </a:t>
          </a:r>
          <a:r>
            <a:rPr lang="en-GB" sz="2000" b="1" kern="1200" dirty="0" smtClean="0">
              <a:solidFill>
                <a:srgbClr val="3698C0"/>
              </a:solidFill>
            </a:rPr>
            <a:t>export coefficients for nitrogen and phosphorus </a:t>
          </a:r>
          <a:r>
            <a:rPr lang="en-GB" sz="2000" kern="1200" dirty="0" smtClean="0"/>
            <a:t>from diffuse sources of pollution, ac</a:t>
          </a:r>
          <a:r>
            <a:rPr lang="en-GB" sz="1800" kern="1200" dirty="0" smtClean="0"/>
            <a:t>cording to </a:t>
          </a:r>
          <a:r>
            <a:rPr lang="en-GB" sz="1800" kern="1200" dirty="0" err="1" smtClean="0"/>
            <a:t>Wochna</a:t>
          </a:r>
          <a:r>
            <a:rPr lang="en-GB" sz="1800" kern="1200" dirty="0" smtClean="0"/>
            <a:t> et al. (2011) </a:t>
          </a:r>
          <a:endParaRPr lang="bg-BG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73" y="235422"/>
        <a:ext cx="4728048" cy="177261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7858180" cy="94203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Estimation of the surface water quality vulnerability</a:t>
          </a:r>
          <a:endParaRPr lang="bg-BG" sz="2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1" y="27591"/>
        <a:ext cx="7802998" cy="88685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17300" y="0"/>
          <a:ext cx="8850269" cy="1944216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Assessment for future land use scenarios of CORINE classification, has been performed by the European Environment Agency (EEA) in the project "Land use scenarios for Europe: qualitative and quantitative analysis on a European Scale (PRELUDE)" (EEA Technical Report no 9/2007).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PRELUDE scenarios combine the assessment of changes in the bio-physical environment with simultaneous changes in the socio-economic environment</a:t>
          </a:r>
          <a:endParaRPr lang="bg-BG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244" y="56944"/>
        <a:ext cx="8736381" cy="183032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7858180" cy="94203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Results</a:t>
          </a:r>
          <a:endParaRPr lang="bg-BG" sz="3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1" y="27591"/>
        <a:ext cx="7802998" cy="886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6128452" cy="584774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30000" dirty="0" smtClean="0">
              <a:solidFill>
                <a:schemeClr val="tx1"/>
              </a:solidFill>
            </a:rPr>
            <a:t>1</a:t>
          </a:r>
          <a:r>
            <a:rPr lang="en-US" sz="1800" kern="1200" dirty="0" smtClean="0">
              <a:solidFill>
                <a:schemeClr val="tx1"/>
              </a:solidFill>
            </a:rPr>
            <a:t>Forest Research Institute – BAS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30000" dirty="0" smtClean="0">
              <a:solidFill>
                <a:schemeClr val="tx1"/>
              </a:solidFill>
            </a:rPr>
            <a:t>2</a:t>
          </a:r>
          <a:r>
            <a:rPr lang="en-US" sz="1800" kern="1200" dirty="0" smtClean="0">
              <a:solidFill>
                <a:schemeClr val="tx1"/>
              </a:solidFill>
            </a:rPr>
            <a:t> National Institute of hydrology and meteorology</a:t>
          </a:r>
          <a:endParaRPr lang="bg-BG" sz="1800" kern="1200" dirty="0">
            <a:solidFill>
              <a:schemeClr val="tx1"/>
            </a:solidFill>
          </a:endParaRPr>
        </a:p>
      </dsp:txBody>
      <dsp:txXfrm>
        <a:off x="17127" y="17127"/>
        <a:ext cx="6094198" cy="55052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7858180" cy="94203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Results</a:t>
          </a:r>
          <a:endParaRPr lang="bg-BG" sz="3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1" y="27591"/>
        <a:ext cx="7802998" cy="886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7858180" cy="94203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CURRENT AND FUTURE DRINKING WATER QUALITY VULNERABILITY</a:t>
          </a:r>
          <a:endParaRPr lang="bg-BG" sz="2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1" y="27591"/>
        <a:ext cx="7802998" cy="886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9562" y="0"/>
          <a:ext cx="4891868" cy="817783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About 22% (1/4) of the total water volume of all 54 dams in Bulgaria are used for drinking and house-water supply.</a:t>
          </a:r>
          <a:endParaRPr lang="bg-BG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4" y="23952"/>
        <a:ext cx="4843964" cy="769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4968586" cy="894855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3698C0"/>
              </a:solidFill>
            </a:rPr>
            <a:t>The recent prolonged drought </a:t>
          </a:r>
          <a:r>
            <a:rPr lang="en-GB" sz="1800" kern="1200" dirty="0" smtClean="0"/>
            <a:t>observed in different regions of Bulgaria has affected the surface water resources. </a:t>
          </a:r>
          <a:endParaRPr lang="bg-BG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09" y="26209"/>
        <a:ext cx="4916168" cy="842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4844517" cy="894855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The </a:t>
          </a:r>
          <a:r>
            <a:rPr lang="en-GB" sz="1800" kern="1200" dirty="0" smtClean="0">
              <a:solidFill>
                <a:srgbClr val="3698C0"/>
              </a:solidFill>
            </a:rPr>
            <a:t>extreme rain events</a:t>
          </a:r>
          <a:r>
            <a:rPr lang="en-GB" sz="1800" kern="1200" dirty="0" smtClean="0"/>
            <a:t> could cause flooding and thus deterioration of the water quality.</a:t>
          </a:r>
          <a:endParaRPr lang="bg-BG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09" y="26209"/>
        <a:ext cx="4792099" cy="8424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8E77-8895-4DA8-9FA3-ADADF6D96D54}">
      <dsp:nvSpPr>
        <dsp:cNvPr id="0" name=""/>
        <dsp:cNvSpPr/>
      </dsp:nvSpPr>
      <dsp:spPr>
        <a:xfrm>
          <a:off x="0" y="0"/>
          <a:ext cx="7858180" cy="94203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200" b="1" kern="1200" dirty="0" smtClean="0">
              <a:solidFill>
                <a:schemeClr val="tx1"/>
              </a:solidFill>
            </a:rPr>
            <a:t>Water resources from forests</a:t>
          </a:r>
          <a:endParaRPr lang="bg-BG" sz="42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91" y="27591"/>
        <a:ext cx="7802998" cy="8868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1853-EDB2-4905-8558-38CF09685B0D}">
      <dsp:nvSpPr>
        <dsp:cNvPr id="0" name=""/>
        <dsp:cNvSpPr/>
      </dsp:nvSpPr>
      <dsp:spPr>
        <a:xfrm>
          <a:off x="0" y="0"/>
          <a:ext cx="8565474" cy="867333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resources from forests are already in use </a:t>
          </a:r>
          <a:r>
            <a:rPr lang="en-US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drinking water purposes </a:t>
          </a: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several regions and in a number of the major European cities</a:t>
          </a:r>
          <a:endParaRPr lang="bg-BG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03" y="25403"/>
        <a:ext cx="8514668" cy="816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2AB0D-6F60-4405-B5B9-4A1A58B2811A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7D8B-56D7-4B17-A7D1-7B179C6AD6E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499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958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904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781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35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455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477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886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545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612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412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818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563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998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722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482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47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49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2348"/>
            </a:gs>
            <a:gs pos="81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EEFB-49B0-40F1-AF53-8E051A299525}" type="datetimeFigureOut">
              <a:rPr lang="bg-BG" smtClean="0"/>
              <a:pPr/>
              <a:t>23.8.2016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4D43-7655-4D9C-B928-8F48D8EF597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5733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.png"/><Relationship Id="rId3" Type="http://schemas.openxmlformats.org/officeDocument/2006/relationships/diagramData" Target="../diagrams/data1.xml"/><Relationship Id="rId21" Type="http://schemas.openxmlformats.org/officeDocument/2006/relationships/image" Target="../media/image6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13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diagramLayout" Target="../diagrams/layout29.xml"/><Relationship Id="rId12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9.xml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21.jpeg"/><Relationship Id="rId10" Type="http://schemas.microsoft.com/office/2007/relationships/diagramDrawing" Target="../diagrams/drawing29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9.xml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0.xml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microsoft.com/office/2007/relationships/diagramDrawing" Target="../diagrams/drawing30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emf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26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diagramData" Target="../diagrams/data7.xml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5" Type="http://schemas.microsoft.com/office/2007/relationships/diagramDrawing" Target="../diagrams/drawing7.xml"/><Relationship Id="rId2" Type="http://schemas.openxmlformats.org/officeDocument/2006/relationships/image" Target="../media/image3.png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24" Type="http://schemas.openxmlformats.org/officeDocument/2006/relationships/diagramColors" Target="../diagrams/colors7.xml"/><Relationship Id="rId5" Type="http://schemas.openxmlformats.org/officeDocument/2006/relationships/image" Target="../media/image6.png"/><Relationship Id="rId15" Type="http://schemas.microsoft.com/office/2007/relationships/diagramDrawing" Target="../diagrams/drawing5.xml"/><Relationship Id="rId23" Type="http://schemas.openxmlformats.org/officeDocument/2006/relationships/diagramQuickStyle" Target="../diagrams/quickStyle7.xml"/><Relationship Id="rId10" Type="http://schemas.microsoft.com/office/2007/relationships/diagramDrawing" Target="../diagrams/drawing4.xml"/><Relationship Id="rId19" Type="http://schemas.openxmlformats.org/officeDocument/2006/relationships/diagramColors" Target="../diagrams/colors6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Relationship Id="rId22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4.png"/><Relationship Id="rId18" Type="http://schemas.openxmlformats.org/officeDocument/2006/relationships/diagramQuickStyle" Target="../diagrams/quickStyle10.xml"/><Relationship Id="rId26" Type="http://schemas.openxmlformats.org/officeDocument/2006/relationships/diagramData" Target="../diagrams/data12.xml"/><Relationship Id="rId3" Type="http://schemas.openxmlformats.org/officeDocument/2006/relationships/diagramLayout" Target="../diagrams/layout8.xml"/><Relationship Id="rId21" Type="http://schemas.openxmlformats.org/officeDocument/2006/relationships/diagramData" Target="../diagrams/data11.xml"/><Relationship Id="rId34" Type="http://schemas.openxmlformats.org/officeDocument/2006/relationships/diagramColors" Target="../diagrams/colors13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png"/><Relationship Id="rId17" Type="http://schemas.openxmlformats.org/officeDocument/2006/relationships/diagramLayout" Target="../diagrams/layout10.xml"/><Relationship Id="rId25" Type="http://schemas.microsoft.com/office/2007/relationships/diagramDrawing" Target="../diagrams/drawing11.xml"/><Relationship Id="rId33" Type="http://schemas.openxmlformats.org/officeDocument/2006/relationships/diagramQuickStyle" Target="../diagrams/quickStyle13.xml"/><Relationship Id="rId2" Type="http://schemas.openxmlformats.org/officeDocument/2006/relationships/diagramData" Target="../diagrams/data8.xml"/><Relationship Id="rId16" Type="http://schemas.openxmlformats.org/officeDocument/2006/relationships/diagramData" Target="../diagrams/data10.xml"/><Relationship Id="rId20" Type="http://schemas.microsoft.com/office/2007/relationships/diagramDrawing" Target="../diagrams/drawing10.xml"/><Relationship Id="rId29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Colors" Target="../diagrams/colors11.xml"/><Relationship Id="rId32" Type="http://schemas.openxmlformats.org/officeDocument/2006/relationships/diagramLayout" Target="../diagrams/layout13.xml"/><Relationship Id="rId5" Type="http://schemas.openxmlformats.org/officeDocument/2006/relationships/diagramColors" Target="../diagrams/colors8.xml"/><Relationship Id="rId15" Type="http://schemas.openxmlformats.org/officeDocument/2006/relationships/image" Target="../media/image6.png"/><Relationship Id="rId23" Type="http://schemas.openxmlformats.org/officeDocument/2006/relationships/diagramQuickStyle" Target="../diagrams/quickStyle11.xml"/><Relationship Id="rId28" Type="http://schemas.openxmlformats.org/officeDocument/2006/relationships/diagramQuickStyle" Target="../diagrams/quickStyle12.xml"/><Relationship Id="rId36" Type="http://schemas.openxmlformats.org/officeDocument/2006/relationships/image" Target="../media/image15.png"/><Relationship Id="rId10" Type="http://schemas.openxmlformats.org/officeDocument/2006/relationships/diagramColors" Target="../diagrams/colors9.xml"/><Relationship Id="rId19" Type="http://schemas.openxmlformats.org/officeDocument/2006/relationships/diagramColors" Target="../diagrams/colors10.xml"/><Relationship Id="rId31" Type="http://schemas.openxmlformats.org/officeDocument/2006/relationships/diagramData" Target="../diagrams/data1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5.png"/><Relationship Id="rId22" Type="http://schemas.openxmlformats.org/officeDocument/2006/relationships/diagramLayout" Target="../diagrams/layout11.xml"/><Relationship Id="rId27" Type="http://schemas.openxmlformats.org/officeDocument/2006/relationships/diagramLayout" Target="../diagrams/layout12.xml"/><Relationship Id="rId30" Type="http://schemas.microsoft.com/office/2007/relationships/diagramDrawing" Target="../diagrams/drawing12.xml"/><Relationship Id="rId35" Type="http://schemas.microsoft.com/office/2007/relationships/diagramDrawing" Target="../diagrams/drawin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15.xml"/><Relationship Id="rId18" Type="http://schemas.openxmlformats.org/officeDocument/2006/relationships/diagramQuickStyle" Target="../diagrams/quickStyle16.xml"/><Relationship Id="rId26" Type="http://schemas.openxmlformats.org/officeDocument/2006/relationships/diagramData" Target="../diagrams/data18.xml"/><Relationship Id="rId3" Type="http://schemas.openxmlformats.org/officeDocument/2006/relationships/diagramLayout" Target="../diagrams/layout14.xml"/><Relationship Id="rId21" Type="http://schemas.openxmlformats.org/officeDocument/2006/relationships/diagramData" Target="../diagrams/data17.xml"/><Relationship Id="rId7" Type="http://schemas.openxmlformats.org/officeDocument/2006/relationships/image" Target="../media/image3.png"/><Relationship Id="rId12" Type="http://schemas.openxmlformats.org/officeDocument/2006/relationships/diagramLayout" Target="../diagrams/layout15.xml"/><Relationship Id="rId17" Type="http://schemas.openxmlformats.org/officeDocument/2006/relationships/diagramLayout" Target="../diagrams/layout16.xml"/><Relationship Id="rId25" Type="http://schemas.microsoft.com/office/2007/relationships/diagramDrawing" Target="../diagrams/drawing17.xml"/><Relationship Id="rId2" Type="http://schemas.openxmlformats.org/officeDocument/2006/relationships/diagramData" Target="../diagrams/data14.xml"/><Relationship Id="rId16" Type="http://schemas.openxmlformats.org/officeDocument/2006/relationships/diagramData" Target="../diagrams/data16.xml"/><Relationship Id="rId20" Type="http://schemas.microsoft.com/office/2007/relationships/diagramDrawing" Target="../diagrams/drawing16.xml"/><Relationship Id="rId29" Type="http://schemas.openxmlformats.org/officeDocument/2006/relationships/diagramColors" Target="../diagrams/colors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11" Type="http://schemas.openxmlformats.org/officeDocument/2006/relationships/diagramData" Target="../diagrams/data15.xml"/><Relationship Id="rId24" Type="http://schemas.openxmlformats.org/officeDocument/2006/relationships/diagramColors" Target="../diagrams/colors17.xml"/><Relationship Id="rId5" Type="http://schemas.openxmlformats.org/officeDocument/2006/relationships/diagramColors" Target="../diagrams/colors14.xml"/><Relationship Id="rId15" Type="http://schemas.microsoft.com/office/2007/relationships/diagramDrawing" Target="../diagrams/drawing15.xml"/><Relationship Id="rId23" Type="http://schemas.openxmlformats.org/officeDocument/2006/relationships/diagramQuickStyle" Target="../diagrams/quickStyle17.xml"/><Relationship Id="rId28" Type="http://schemas.openxmlformats.org/officeDocument/2006/relationships/diagramQuickStyle" Target="../diagrams/quickStyle18.xml"/><Relationship Id="rId10" Type="http://schemas.openxmlformats.org/officeDocument/2006/relationships/image" Target="../media/image6.png"/><Relationship Id="rId19" Type="http://schemas.openxmlformats.org/officeDocument/2006/relationships/diagramColors" Target="../diagrams/colors16.xml"/><Relationship Id="rId31" Type="http://schemas.openxmlformats.org/officeDocument/2006/relationships/image" Target="../media/image15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15.xml"/><Relationship Id="rId22" Type="http://schemas.openxmlformats.org/officeDocument/2006/relationships/diagramLayout" Target="../diagrams/layout17.xml"/><Relationship Id="rId27" Type="http://schemas.openxmlformats.org/officeDocument/2006/relationships/diagramLayout" Target="../diagrams/layout18.xml"/><Relationship Id="rId30" Type="http://schemas.microsoft.com/office/2007/relationships/diagramDrawing" Target="../diagrams/drawin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20.xml"/><Relationship Id="rId18" Type="http://schemas.openxmlformats.org/officeDocument/2006/relationships/diagramLayout" Target="../diagrams/layout21.xml"/><Relationship Id="rId3" Type="http://schemas.openxmlformats.org/officeDocument/2006/relationships/diagramLayout" Target="../diagrams/layout19.xml"/><Relationship Id="rId21" Type="http://schemas.microsoft.com/office/2007/relationships/diagramDrawing" Target="../diagrams/drawing21.xml"/><Relationship Id="rId7" Type="http://schemas.openxmlformats.org/officeDocument/2006/relationships/image" Target="../media/image3.png"/><Relationship Id="rId12" Type="http://schemas.openxmlformats.org/officeDocument/2006/relationships/diagramLayout" Target="../diagrams/layout20.xml"/><Relationship Id="rId17" Type="http://schemas.openxmlformats.org/officeDocument/2006/relationships/diagramData" Target="../diagrams/data21.xml"/><Relationship Id="rId2" Type="http://schemas.openxmlformats.org/officeDocument/2006/relationships/diagramData" Target="../diagrams/data19.xml"/><Relationship Id="rId16" Type="http://schemas.openxmlformats.org/officeDocument/2006/relationships/image" Target="../media/image15.png"/><Relationship Id="rId20" Type="http://schemas.openxmlformats.org/officeDocument/2006/relationships/diagramColors" Target="../diagrams/colors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11" Type="http://schemas.openxmlformats.org/officeDocument/2006/relationships/diagramData" Target="../diagrams/data20.xml"/><Relationship Id="rId5" Type="http://schemas.openxmlformats.org/officeDocument/2006/relationships/diagramColors" Target="../diagrams/colors19.xml"/><Relationship Id="rId15" Type="http://schemas.microsoft.com/office/2007/relationships/diagramDrawing" Target="../diagrams/drawing20.xml"/><Relationship Id="rId10" Type="http://schemas.openxmlformats.org/officeDocument/2006/relationships/image" Target="../media/image6.png"/><Relationship Id="rId19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diagramQuickStyle" Target="../diagrams/quickStyle23.xml"/><Relationship Id="rId18" Type="http://schemas.openxmlformats.org/officeDocument/2006/relationships/diagramQuickStyle" Target="../diagrams/quickStyle24.xml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7" Type="http://schemas.openxmlformats.org/officeDocument/2006/relationships/diagramLayout" Target="../diagrams/layout22.xml"/><Relationship Id="rId12" Type="http://schemas.openxmlformats.org/officeDocument/2006/relationships/diagramLayout" Target="../diagrams/layout23.xml"/><Relationship Id="rId17" Type="http://schemas.openxmlformats.org/officeDocument/2006/relationships/diagramLayout" Target="../diagrams/layout24.xml"/><Relationship Id="rId2" Type="http://schemas.openxmlformats.org/officeDocument/2006/relationships/image" Target="../media/image3.png"/><Relationship Id="rId16" Type="http://schemas.openxmlformats.org/officeDocument/2006/relationships/diagramData" Target="../diagrams/data24.xml"/><Relationship Id="rId20" Type="http://schemas.microsoft.com/office/2007/relationships/diagramDrawing" Target="../diagrams/drawing2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11" Type="http://schemas.openxmlformats.org/officeDocument/2006/relationships/diagramData" Target="../diagrams/data23.xml"/><Relationship Id="rId5" Type="http://schemas.openxmlformats.org/officeDocument/2006/relationships/image" Target="../media/image6.png"/><Relationship Id="rId15" Type="http://schemas.microsoft.com/office/2007/relationships/diagramDrawing" Target="../diagrams/drawing23.xml"/><Relationship Id="rId10" Type="http://schemas.microsoft.com/office/2007/relationships/diagramDrawing" Target="../diagrams/drawing22.xml"/><Relationship Id="rId19" Type="http://schemas.openxmlformats.org/officeDocument/2006/relationships/diagramColors" Target="../diagrams/colors2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2.xml"/><Relationship Id="rId14" Type="http://schemas.openxmlformats.org/officeDocument/2006/relationships/diagramColors" Target="../diagrams/colors23.xml"/><Relationship Id="rId2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QuickStyle" Target="../diagrams/quickStyle2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5.xml"/><Relationship Id="rId12" Type="http://schemas.openxmlformats.org/officeDocument/2006/relationships/diagramLayout" Target="../diagrams/layout26.xml"/><Relationship Id="rId17" Type="http://schemas.openxmlformats.org/officeDocument/2006/relationships/image" Target="../media/image17.jpe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5.xml"/><Relationship Id="rId11" Type="http://schemas.openxmlformats.org/officeDocument/2006/relationships/diagramData" Target="../diagrams/data26.xml"/><Relationship Id="rId5" Type="http://schemas.openxmlformats.org/officeDocument/2006/relationships/image" Target="../media/image6.png"/><Relationship Id="rId15" Type="http://schemas.microsoft.com/office/2007/relationships/diagramDrawing" Target="../diagrams/drawing26.xml"/><Relationship Id="rId10" Type="http://schemas.microsoft.com/office/2007/relationships/diagramDrawing" Target="../diagrams/drawing2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5.xml"/><Relationship Id="rId14" Type="http://schemas.openxmlformats.org/officeDocument/2006/relationships/diagramColors" Target="../diagrams/colors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13" Type="http://schemas.openxmlformats.org/officeDocument/2006/relationships/diagramQuickStyle" Target="../diagrams/quickStyle28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7.xml"/><Relationship Id="rId12" Type="http://schemas.openxmlformats.org/officeDocument/2006/relationships/diagramLayout" Target="../diagrams/layout28.xml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7.xml"/><Relationship Id="rId11" Type="http://schemas.openxmlformats.org/officeDocument/2006/relationships/diagramData" Target="../diagrams/data28.xml"/><Relationship Id="rId5" Type="http://schemas.openxmlformats.org/officeDocument/2006/relationships/image" Target="../media/image6.png"/><Relationship Id="rId15" Type="http://schemas.microsoft.com/office/2007/relationships/diagramDrawing" Target="../diagrams/drawing28.xml"/><Relationship Id="rId10" Type="http://schemas.microsoft.com/office/2007/relationships/diagramDrawing" Target="../diagrams/drawing27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7.xml"/><Relationship Id="rId14" Type="http://schemas.openxmlformats.org/officeDocument/2006/relationships/diagramColors" Target="../diagrams/colors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ovini.bg/uploads/news_pictures/2014-49/big/qzovir-ticha-pred-prelivane-271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" y="930556"/>
            <a:ext cx="9140202" cy="516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44626714"/>
              </p:ext>
            </p:extLst>
          </p:nvPr>
        </p:nvGraphicFramePr>
        <p:xfrm>
          <a:off x="642909" y="1938441"/>
          <a:ext cx="785818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82150555"/>
              </p:ext>
            </p:extLst>
          </p:nvPr>
        </p:nvGraphicFramePr>
        <p:xfrm>
          <a:off x="1555978" y="3975976"/>
          <a:ext cx="6084678" cy="69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33615512"/>
              </p:ext>
            </p:extLst>
          </p:nvPr>
        </p:nvGraphicFramePr>
        <p:xfrm>
          <a:off x="1331640" y="5034215"/>
          <a:ext cx="614044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7511" y="102227"/>
            <a:ext cx="816935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08886923"/>
              </p:ext>
            </p:extLst>
          </p:nvPr>
        </p:nvGraphicFramePr>
        <p:xfrm>
          <a:off x="633126" y="847344"/>
          <a:ext cx="7858180" cy="94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31537"/>
              </p:ext>
            </p:extLst>
          </p:nvPr>
        </p:nvGraphicFramePr>
        <p:xfrm>
          <a:off x="180507" y="2094069"/>
          <a:ext cx="6009670" cy="43323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83605">
                  <a:extLst>
                    <a:ext uri="{9D8B030D-6E8A-4147-A177-3AD203B41FA5}">
                      <a16:colId xmlns:a16="http://schemas.microsoft.com/office/drawing/2014/main" xmlns="" val="1275417522"/>
                    </a:ext>
                  </a:extLst>
                </a:gridCol>
                <a:gridCol w="3142400">
                  <a:extLst>
                    <a:ext uri="{9D8B030D-6E8A-4147-A177-3AD203B41FA5}">
                      <a16:colId xmlns:a16="http://schemas.microsoft.com/office/drawing/2014/main" xmlns="" val="266643298"/>
                    </a:ext>
                  </a:extLst>
                </a:gridCol>
                <a:gridCol w="1283665">
                  <a:extLst>
                    <a:ext uri="{9D8B030D-6E8A-4147-A177-3AD203B41FA5}">
                      <a16:colId xmlns:a16="http://schemas.microsoft.com/office/drawing/2014/main" xmlns="" val="4104317937"/>
                    </a:ext>
                  </a:extLst>
                </a:gridCol>
              </a:tblGrid>
              <a:tr h="2282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 dirty="0">
                          <a:effectLst/>
                        </a:rPr>
                        <a:t>Land cover according to the CLC 2006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Area, ha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43158431"/>
                  </a:ext>
                </a:extLst>
              </a:tr>
              <a:tr h="382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 dirty="0">
                          <a:effectLst/>
                        </a:rPr>
                        <a:t>CLC code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CLC </a:t>
                      </a: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971591"/>
                  </a:ext>
                </a:extLst>
              </a:tr>
              <a:tr h="382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All urban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4000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0345838"/>
                  </a:ext>
                </a:extLst>
              </a:tr>
              <a:tr h="420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All agricultural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40386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57929206"/>
                  </a:ext>
                </a:extLst>
              </a:tr>
              <a:tr h="420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311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Broad-leaved forest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38162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6983117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312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Coniferous forest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768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63043682"/>
                  </a:ext>
                </a:extLst>
              </a:tr>
              <a:tr h="382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313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Mixed forest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6619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12890358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321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Natural grasslands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478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1887123"/>
                  </a:ext>
                </a:extLst>
              </a:tr>
              <a:tr h="434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324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 dirty="0">
                          <a:effectLst/>
                        </a:rPr>
                        <a:t>Transitional woodland-shrub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5323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57245658"/>
                  </a:ext>
                </a:extLst>
              </a:tr>
              <a:tr h="420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333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Sparsely vegetated areas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7727440"/>
                  </a:ext>
                </a:extLst>
              </a:tr>
              <a:tr h="382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512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Water bodies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1959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6884867"/>
                  </a:ext>
                </a:extLst>
              </a:tr>
              <a:tr h="420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03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2297430" algn="l"/>
                          <a:tab pos="3097530" algn="l"/>
                          <a:tab pos="4183380" algn="l"/>
                          <a:tab pos="4926330" algn="l"/>
                        </a:tabLst>
                      </a:pPr>
                      <a:r>
                        <a:rPr lang="en-GB" sz="1400">
                          <a:effectLst/>
                        </a:rPr>
                        <a:t>Total for watershed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1656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97696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9840486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95536" y="1565973"/>
            <a:ext cx="8424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698C0"/>
                </a:solidFill>
                <a:latin typeface="+mj-lt"/>
                <a:ea typeface="Times New Roman" panose="02020603050405020304" pitchFamily="18" charset="0"/>
              </a:rPr>
              <a:t>Distribution of the watershed area of the </a:t>
            </a:r>
            <a:r>
              <a:rPr lang="en-GB" dirty="0" err="1">
                <a:solidFill>
                  <a:srgbClr val="3698C0"/>
                </a:solidFill>
                <a:latin typeface="+mj-lt"/>
                <a:ea typeface="Times New Roman" panose="02020603050405020304" pitchFamily="18" charset="0"/>
              </a:rPr>
              <a:t>Ticha</a:t>
            </a:r>
            <a:r>
              <a:rPr lang="en-GB" dirty="0">
                <a:solidFill>
                  <a:srgbClr val="3698C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3698C0"/>
                </a:solidFill>
                <a:latin typeface="+mj-lt"/>
                <a:ea typeface="Times New Roman" panose="02020603050405020304" pitchFamily="18" charset="0"/>
              </a:rPr>
              <a:t>lake according </a:t>
            </a:r>
            <a:r>
              <a:rPr lang="en-GB" dirty="0">
                <a:solidFill>
                  <a:srgbClr val="3698C0"/>
                </a:solidFill>
                <a:latin typeface="+mj-lt"/>
                <a:ea typeface="Times New Roman" panose="02020603050405020304" pitchFamily="18" charset="0"/>
              </a:rPr>
              <a:t>to the CORINE </a:t>
            </a:r>
            <a:r>
              <a:rPr lang="en-GB" dirty="0" smtClean="0">
                <a:solidFill>
                  <a:srgbClr val="3698C0"/>
                </a:solidFill>
                <a:latin typeface="+mj-lt"/>
                <a:ea typeface="Times New Roman" panose="02020603050405020304" pitchFamily="18" charset="0"/>
              </a:rPr>
              <a:t>2006</a:t>
            </a:r>
            <a:endParaRPr lang="en-US" dirty="0">
              <a:solidFill>
                <a:srgbClr val="3698C0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973375" y="3561523"/>
            <a:ext cx="2568700" cy="1821825"/>
            <a:chOff x="4973375" y="3561523"/>
            <a:chExt cx="2568700" cy="1821825"/>
          </a:xfrm>
        </p:grpSpPr>
        <p:sp>
          <p:nvSpPr>
            <p:cNvPr id="15" name="Oval 14"/>
            <p:cNvSpPr/>
            <p:nvPr/>
          </p:nvSpPr>
          <p:spPr>
            <a:xfrm>
              <a:off x="4973375" y="3561523"/>
              <a:ext cx="997449" cy="92572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http://img-aws.ehowcdn.com/600x600p/photos.demandstudios.com/getty/article/176/115/89697574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119" y="4590044"/>
              <a:ext cx="1189956" cy="79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/>
            <p:cNvCxnSpPr>
              <a:stCxn id="2052" idx="1"/>
            </p:cNvCxnSpPr>
            <p:nvPr/>
          </p:nvCxnSpPr>
          <p:spPr>
            <a:xfrm flipH="1" flipV="1">
              <a:off x="5940152" y="3939353"/>
              <a:ext cx="411967" cy="1047343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004048" y="2472501"/>
            <a:ext cx="2517036" cy="1059067"/>
            <a:chOff x="5004048" y="2472501"/>
            <a:chExt cx="2517036" cy="1059067"/>
          </a:xfrm>
        </p:grpSpPr>
        <p:grpSp>
          <p:nvGrpSpPr>
            <p:cNvPr id="17" name="Group 16"/>
            <p:cNvGrpSpPr/>
            <p:nvPr/>
          </p:nvGrpSpPr>
          <p:grpSpPr>
            <a:xfrm>
              <a:off x="5004048" y="2472501"/>
              <a:ext cx="2517036" cy="1059067"/>
              <a:chOff x="5004048" y="2472501"/>
              <a:chExt cx="2517036" cy="105906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004048" y="3140968"/>
                <a:ext cx="936104" cy="3906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0" name="Picture 2" descr="http://www.novinite.com/media/images/2014-09/photo_big_163617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140" y="2472501"/>
                <a:ext cx="1148944" cy="769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Straight Arrow Connector 12"/>
              <p:cNvCxnSpPr>
                <a:endCxn id="10" idx="6"/>
              </p:cNvCxnSpPr>
              <p:nvPr/>
            </p:nvCxnSpPr>
            <p:spPr>
              <a:xfrm flipH="1">
                <a:off x="5940152" y="3068960"/>
                <a:ext cx="431988" cy="26730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6562405" y="2919593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n-GB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41</a:t>
              </a:r>
              <a:r>
                <a:rPr lang="en-GB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%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 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7562157" y="1935305"/>
            <a:ext cx="1581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  <a:ea typeface="Times New Roman" panose="02020603050405020304" pitchFamily="18" charset="0"/>
              </a:rPr>
              <a:t>Potential source of </a:t>
            </a:r>
            <a:r>
              <a:rPr lang="en-GB" sz="1600" dirty="0">
                <a:latin typeface="+mj-lt"/>
                <a:ea typeface="Times New Roman" panose="02020603050405020304" pitchFamily="18" charset="0"/>
              </a:rPr>
              <a:t>the soil particles from the surface </a:t>
            </a:r>
            <a:r>
              <a:rPr lang="en-GB" sz="1600" dirty="0" smtClean="0">
                <a:latin typeface="+mj-lt"/>
                <a:ea typeface="Times New Roman" panose="02020603050405020304" pitchFamily="18" charset="0"/>
              </a:rPr>
              <a:t>soil</a:t>
            </a:r>
            <a:r>
              <a:rPr lang="bg-BG" sz="16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layer</a:t>
            </a:r>
            <a:r>
              <a:rPr lang="en-GB" sz="16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during  cultivation</a:t>
            </a:r>
            <a:endParaRPr lang="en-US" sz="1600" dirty="0">
              <a:latin typeface="+mj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66" y="3561981"/>
            <a:ext cx="1176709" cy="83220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21084" y="3751187"/>
            <a:ext cx="1603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GB" sz="1600" dirty="0">
                <a:latin typeface="+mj-lt"/>
                <a:ea typeface="Times New Roman" panose="02020603050405020304" pitchFamily="18" charset="0"/>
              </a:rPr>
              <a:t>water body directly borders the agricultural areas</a:t>
            </a:r>
            <a:endParaRPr lang="en-US" sz="16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9091" y="4952485"/>
            <a:ext cx="1458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  <a:ea typeface="Times New Roman" panose="02020603050405020304" pitchFamily="18" charset="0"/>
              </a:rPr>
              <a:t>used for grazing and therefore could be threatened by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vegetation 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destruction</a:t>
            </a:r>
          </a:p>
        </p:txBody>
      </p:sp>
      <p:pic>
        <p:nvPicPr>
          <p:cNvPr id="2054" name="Picture 6" descr="http://www.coaleducation.org/technology/reclamation/Farming-images/DSC327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40" y="5516663"/>
            <a:ext cx="1148944" cy="7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08886923"/>
              </p:ext>
            </p:extLst>
          </p:nvPr>
        </p:nvGraphicFramePr>
        <p:xfrm>
          <a:off x="633126" y="847344"/>
          <a:ext cx="7858180" cy="94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565973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2400" b="1" dirty="0" smtClean="0"/>
              <a:t>Quality </a:t>
            </a:r>
            <a:r>
              <a:rPr lang="en-US" sz="2400" b="1" dirty="0"/>
              <a:t>of water used for drinking supply</a:t>
            </a:r>
            <a:endParaRPr lang="en-US" sz="2400" b="1" dirty="0">
              <a:solidFill>
                <a:srgbClr val="3698C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87146" y="2132856"/>
            <a:ext cx="32431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each CORINE land use class (CLC) at LEVEL 3 </a:t>
            </a:r>
            <a:r>
              <a:rPr lang="en-US" sz="2000" dirty="0">
                <a:solidFill>
                  <a:srgbClr val="3698C0"/>
                </a:solidFill>
              </a:rPr>
              <a:t>an overall water pollution load index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GB" sz="2000" dirty="0" smtClean="0"/>
              <a:t>PLI)</a:t>
            </a:r>
            <a:r>
              <a:rPr lang="en-US" sz="2000" dirty="0" smtClean="0"/>
              <a:t> </a:t>
            </a:r>
            <a:r>
              <a:rPr lang="en-US" sz="2000" dirty="0"/>
              <a:t>was assumed to be </a:t>
            </a:r>
            <a:r>
              <a:rPr lang="en-US" sz="2000" dirty="0">
                <a:solidFill>
                  <a:srgbClr val="3698C0"/>
                </a:solidFill>
              </a:rPr>
              <a:t>proportional to </a:t>
            </a:r>
            <a:r>
              <a:rPr lang="en-US" sz="2000" dirty="0" smtClean="0">
                <a:solidFill>
                  <a:srgbClr val="3698C0"/>
                </a:solidFill>
              </a:rPr>
              <a:t>nutrients </a:t>
            </a:r>
            <a:r>
              <a:rPr lang="en-US" sz="2000" dirty="0">
                <a:solidFill>
                  <a:srgbClr val="3698C0"/>
                </a:solidFill>
              </a:rPr>
              <a:t>export coefficients </a:t>
            </a:r>
            <a:r>
              <a:rPr lang="en-US" sz="2000" dirty="0"/>
              <a:t>from a given land use territory.</a:t>
            </a:r>
            <a:endParaRPr lang="en-US" sz="20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9508" y="4715268"/>
            <a:ext cx="31871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Nitrogen and Phosphorous export coefficients have been </a:t>
            </a:r>
            <a:r>
              <a:rPr lang="en-US" sz="2000" dirty="0" smtClean="0"/>
              <a:t>assumed as diffuse </a:t>
            </a:r>
            <a:r>
              <a:rPr lang="en-US" sz="2000" dirty="0"/>
              <a:t>sources of pollution (</a:t>
            </a:r>
            <a:r>
              <a:rPr lang="en-GB" sz="2000" dirty="0" err="1"/>
              <a:t>Wochna</a:t>
            </a:r>
            <a:r>
              <a:rPr lang="en-GB" sz="2000" dirty="0"/>
              <a:t> et al., 2011)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9587"/>
              </p:ext>
            </p:extLst>
          </p:nvPr>
        </p:nvGraphicFramePr>
        <p:xfrm>
          <a:off x="154780" y="2090835"/>
          <a:ext cx="5569378" cy="39944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51132">
                  <a:extLst>
                    <a:ext uri="{9D8B030D-6E8A-4147-A177-3AD203B41FA5}">
                      <a16:colId xmlns:a16="http://schemas.microsoft.com/office/drawing/2014/main" xmlns="" val="875875238"/>
                    </a:ext>
                  </a:extLst>
                </a:gridCol>
                <a:gridCol w="1634114">
                  <a:extLst>
                    <a:ext uri="{9D8B030D-6E8A-4147-A177-3AD203B41FA5}">
                      <a16:colId xmlns:a16="http://schemas.microsoft.com/office/drawing/2014/main" xmlns="" val="1528316115"/>
                    </a:ext>
                  </a:extLst>
                </a:gridCol>
                <a:gridCol w="1392623">
                  <a:extLst>
                    <a:ext uri="{9D8B030D-6E8A-4147-A177-3AD203B41FA5}">
                      <a16:colId xmlns:a16="http://schemas.microsoft.com/office/drawing/2014/main" xmlns="" val="1326141422"/>
                    </a:ext>
                  </a:extLst>
                </a:gridCol>
                <a:gridCol w="1391509">
                  <a:extLst>
                    <a:ext uri="{9D8B030D-6E8A-4147-A177-3AD203B41FA5}">
                      <a16:colId xmlns:a16="http://schemas.microsoft.com/office/drawing/2014/main" xmlns="" val="3621120254"/>
                    </a:ext>
                  </a:extLst>
                </a:gridCol>
              </a:tblGrid>
              <a:tr h="845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CLC class code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CLC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PLIj</a:t>
                      </a:r>
                      <a:r>
                        <a:rPr lang="en-US" sz="1400">
                          <a:effectLst/>
                        </a:rPr>
                        <a:t>, relative index of pollution Load 2006 </a:t>
                      </a:r>
                      <a:r>
                        <a:rPr lang="bg-BG" sz="1400">
                          <a:effectLst/>
                        </a:rPr>
                        <a:t>(</a:t>
                      </a:r>
                      <a:r>
                        <a:rPr lang="en-US" sz="1400">
                          <a:effectLst/>
                        </a:rPr>
                        <a:t>or Nitrogen exported coefficient</a:t>
                      </a:r>
                      <a:r>
                        <a:rPr lang="bg-BG" sz="14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WQIj</a:t>
                      </a:r>
                      <a:r>
                        <a:rPr lang="en-US" sz="1400">
                          <a:effectLst/>
                        </a:rPr>
                        <a:t> (normalized index of Pollution load 2006</a:t>
                      </a:r>
                      <a:r>
                        <a:rPr lang="bg-BG" sz="14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4910598"/>
                  </a:ext>
                </a:extLst>
              </a:tr>
              <a:tr h="338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Continuous urban fabric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9648740"/>
                  </a:ext>
                </a:extLst>
              </a:tr>
              <a:tr h="338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Discontinuous urban fabric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4315618"/>
                  </a:ext>
                </a:extLst>
              </a:tr>
              <a:tr h="338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212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96633"/>
                          </a:solidFill>
                          <a:effectLst/>
                        </a:rPr>
                        <a:t>Permanently irrigated land</a:t>
                      </a:r>
                      <a:endParaRPr lang="en-US" sz="1400" dirty="0">
                        <a:solidFill>
                          <a:srgbClr val="9966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7336284"/>
                  </a:ext>
                </a:extLst>
              </a:tr>
              <a:tr h="256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Broad-leaved forest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7174152"/>
                  </a:ext>
                </a:extLst>
              </a:tr>
              <a:tr h="256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Coniferous forest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680202"/>
                  </a:ext>
                </a:extLst>
              </a:tr>
              <a:tr h="256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Mixed forest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1014031"/>
                  </a:ext>
                </a:extLst>
              </a:tr>
              <a:tr h="256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Bare rocks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9458889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374330" y="4509120"/>
            <a:ext cx="580909" cy="432048"/>
          </a:xfrm>
          <a:prstGeom prst="ellipse">
            <a:avLst/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16016" y="4499244"/>
            <a:ext cx="580909" cy="432048"/>
          </a:xfrm>
          <a:prstGeom prst="ellipse">
            <a:avLst/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9532" y="894776"/>
            <a:ext cx="8424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Quality </a:t>
            </a:r>
            <a:r>
              <a:rPr lang="en-US" dirty="0"/>
              <a:t>of water </a:t>
            </a:r>
            <a:r>
              <a:rPr lang="en-US" dirty="0" smtClean="0"/>
              <a:t>used for drinking and household supply </a:t>
            </a:r>
            <a:r>
              <a:rPr lang="en-US" dirty="0"/>
              <a:t>for </a:t>
            </a:r>
            <a:r>
              <a:rPr lang="en-US" dirty="0" smtClean="0"/>
              <a:t>small </a:t>
            </a:r>
            <a:r>
              <a:rPr lang="en-US" dirty="0"/>
              <a:t>watersheds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82351"/>
              </p:ext>
            </p:extLst>
          </p:nvPr>
        </p:nvGraphicFramePr>
        <p:xfrm>
          <a:off x="16820" y="2313083"/>
          <a:ext cx="6067840" cy="38222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84510">
                  <a:extLst>
                    <a:ext uri="{9D8B030D-6E8A-4147-A177-3AD203B41FA5}">
                      <a16:colId xmlns:a16="http://schemas.microsoft.com/office/drawing/2014/main" xmlns="" val="14174071"/>
                    </a:ext>
                  </a:extLst>
                </a:gridCol>
                <a:gridCol w="836811">
                  <a:extLst>
                    <a:ext uri="{9D8B030D-6E8A-4147-A177-3AD203B41FA5}">
                      <a16:colId xmlns:a16="http://schemas.microsoft.com/office/drawing/2014/main" xmlns="" val="2773148326"/>
                    </a:ext>
                  </a:extLst>
                </a:gridCol>
                <a:gridCol w="784510">
                  <a:extLst>
                    <a:ext uri="{9D8B030D-6E8A-4147-A177-3AD203B41FA5}">
                      <a16:colId xmlns:a16="http://schemas.microsoft.com/office/drawing/2014/main" xmlns="" val="2043190452"/>
                    </a:ext>
                  </a:extLst>
                </a:gridCol>
                <a:gridCol w="784510">
                  <a:extLst>
                    <a:ext uri="{9D8B030D-6E8A-4147-A177-3AD203B41FA5}">
                      <a16:colId xmlns:a16="http://schemas.microsoft.com/office/drawing/2014/main" xmlns="" val="2192747358"/>
                    </a:ext>
                  </a:extLst>
                </a:gridCol>
                <a:gridCol w="627610">
                  <a:extLst>
                    <a:ext uri="{9D8B030D-6E8A-4147-A177-3AD203B41FA5}">
                      <a16:colId xmlns:a16="http://schemas.microsoft.com/office/drawing/2014/main" xmlns="" val="2869460404"/>
                    </a:ext>
                  </a:extLst>
                </a:gridCol>
                <a:gridCol w="657516">
                  <a:extLst>
                    <a:ext uri="{9D8B030D-6E8A-4147-A177-3AD203B41FA5}">
                      <a16:colId xmlns:a16="http://schemas.microsoft.com/office/drawing/2014/main" xmlns="" val="2121707359"/>
                    </a:ext>
                  </a:extLst>
                </a:gridCol>
                <a:gridCol w="590726">
                  <a:extLst>
                    <a:ext uri="{9D8B030D-6E8A-4147-A177-3AD203B41FA5}">
                      <a16:colId xmlns:a16="http://schemas.microsoft.com/office/drawing/2014/main" xmlns="" val="251143596"/>
                    </a:ext>
                  </a:extLst>
                </a:gridCol>
                <a:gridCol w="1001647">
                  <a:extLst>
                    <a:ext uri="{9D8B030D-6E8A-4147-A177-3AD203B41FA5}">
                      <a16:colId xmlns:a16="http://schemas.microsoft.com/office/drawing/2014/main" xmlns="" val="2384511458"/>
                    </a:ext>
                  </a:extLst>
                </a:gridCol>
              </a:tblGrid>
              <a:tr h="3871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CLC class code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6245" algn="l"/>
                        </a:tabLst>
                      </a:pPr>
                      <a:r>
                        <a:rPr lang="en-GB" sz="1200">
                          <a:effectLst/>
                        </a:rPr>
                        <a:t>WQIj (normalized index of Pollution load 2006)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River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watersheds, in %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total river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Ticha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 lake according to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</a:rPr>
                        <a:t>CLC class codes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1206082"/>
                  </a:ext>
                </a:extLst>
              </a:tr>
              <a:tr h="1086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Kamchia</a:t>
                      </a:r>
                      <a:r>
                        <a:rPr lang="en-GB" sz="1200" dirty="0">
                          <a:effectLst/>
                        </a:rPr>
                        <a:t> to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village </a:t>
                      </a:r>
                      <a:r>
                        <a:rPr lang="en-GB" sz="1200" dirty="0" err="1">
                          <a:effectLst/>
                        </a:rPr>
                        <a:t>Ticha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Draganovska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Eleshnitsa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Gerila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Gurla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Whole </a:t>
                      </a:r>
                      <a:r>
                        <a:rPr lang="en-GB" sz="1200" dirty="0" err="1">
                          <a:effectLst/>
                        </a:rPr>
                        <a:t>Ticha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21694640"/>
                  </a:ext>
                </a:extLst>
              </a:tr>
              <a:tr h="194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all urban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0.78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7.18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1456359"/>
                  </a:ext>
                </a:extLst>
              </a:tr>
              <a:tr h="584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all agricultural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0.499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11.74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66.07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15.71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40.91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72.18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41.34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2038263"/>
                  </a:ext>
                </a:extLst>
              </a:tr>
              <a:tr h="387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0.240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64.24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19.22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63.46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46.59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13.03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39.06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7987576"/>
                  </a:ext>
                </a:extLst>
              </a:tr>
              <a:tr h="194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9608534"/>
                  </a:ext>
                </a:extLst>
              </a:tr>
              <a:tr h="194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15.06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11.38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6.78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39308525"/>
                  </a:ext>
                </a:extLst>
              </a:tr>
              <a:tr h="194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6.44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5318271"/>
                  </a:ext>
                </a:extLst>
              </a:tr>
              <a:tr h="194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7.14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137722"/>
                  </a:ext>
                </a:extLst>
              </a:tr>
              <a:tr h="194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8318533"/>
                  </a:ext>
                </a:extLst>
              </a:tr>
              <a:tr h="194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79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5467975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18749" y="1551726"/>
            <a:ext cx="5004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j-lt"/>
                <a:ea typeface="Times New Roman" panose="02020603050405020304" pitchFamily="18" charset="0"/>
              </a:rPr>
              <a:t>Area distribution of s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mall river watersheds </a:t>
            </a:r>
            <a:r>
              <a:rPr lang="en-GB" sz="1400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in % of total river </a:t>
            </a:r>
            <a:r>
              <a:rPr lang="en-GB" sz="1400" dirty="0" err="1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Ticha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 lake according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</a:rPr>
              <a:t>to </a:t>
            </a:r>
            <a:r>
              <a:rPr lang="en-US" sz="1400" dirty="0" smtClean="0">
                <a:latin typeface="+mj-lt"/>
                <a:ea typeface="Times New Roman" panose="02020603050405020304" pitchFamily="18" charset="0"/>
              </a:rPr>
              <a:t>CLC 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class codes</a:t>
            </a:r>
            <a:endParaRPr lang="en-US" sz="14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89" y="4390009"/>
            <a:ext cx="2977498" cy="210707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670641" y="1551726"/>
            <a:ext cx="7500985" cy="4690347"/>
            <a:chOff x="1734048" y="1291618"/>
            <a:chExt cx="7500985" cy="4690347"/>
          </a:xfrm>
        </p:grpSpPr>
        <p:sp>
          <p:nvSpPr>
            <p:cNvPr id="6" name="Oval 5"/>
            <p:cNvSpPr/>
            <p:nvPr/>
          </p:nvSpPr>
          <p:spPr>
            <a:xfrm>
              <a:off x="1734048" y="4245594"/>
              <a:ext cx="640574" cy="41506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80178" y="1291618"/>
              <a:ext cx="305485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With </a:t>
              </a:r>
              <a:r>
                <a:rPr lang="en-GB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low vulnerability to water quality pollution </a:t>
              </a:r>
              <a:r>
                <a:rPr lang="en-GB" dirty="0">
                  <a:latin typeface="+mj-lt"/>
                  <a:ea typeface="Times New Roman" panose="02020603050405020304" pitchFamily="18" charset="0"/>
                </a:rPr>
                <a:t>-  </a:t>
              </a:r>
              <a:r>
                <a:rPr lang="en-GB" dirty="0" smtClean="0">
                  <a:latin typeface="+mj-lt"/>
                  <a:ea typeface="Times New Roman" panose="02020603050405020304" pitchFamily="18" charset="0"/>
                </a:rPr>
                <a:t>are areas covered mainly with </a:t>
              </a:r>
              <a:r>
                <a:rPr lang="en-GB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deciduous </a:t>
              </a:r>
              <a:r>
                <a:rPr lang="en-GB" b="1" dirty="0">
                  <a:solidFill>
                    <a:schemeClr val="tx2">
                      <a:lumMod val="5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trees </a:t>
              </a:r>
              <a:r>
                <a:rPr lang="en-GB" dirty="0">
                  <a:latin typeface="+mj-lt"/>
                  <a:ea typeface="Times New Roman" panose="02020603050405020304" pitchFamily="18" charset="0"/>
                </a:rPr>
                <a:t>spread on 64.2% of the territory</a:t>
              </a:r>
              <a:endParaRPr lang="en-US" dirty="0"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058300" y="5162016"/>
              <a:ext cx="896671" cy="8199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3192797" y="4547945"/>
            <a:ext cx="640574" cy="41506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66706" y="3092500"/>
            <a:ext cx="8042792" cy="2243759"/>
            <a:chOff x="909281" y="2803029"/>
            <a:chExt cx="8042792" cy="2243759"/>
          </a:xfrm>
        </p:grpSpPr>
        <p:sp>
          <p:nvSpPr>
            <p:cNvPr id="15" name="Oval 14"/>
            <p:cNvSpPr/>
            <p:nvPr/>
          </p:nvSpPr>
          <p:spPr>
            <a:xfrm>
              <a:off x="4541665" y="3751685"/>
              <a:ext cx="640574" cy="415067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00740" y="3751684"/>
              <a:ext cx="640574" cy="415067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16604" y="2803029"/>
              <a:ext cx="2735469" cy="1409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en-GB" sz="16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dirty="0" smtClean="0">
                  <a:latin typeface="+mj-lt"/>
                  <a:ea typeface="Times New Roman" panose="02020603050405020304" pitchFamily="18" charset="0"/>
                </a:rPr>
                <a:t>The  highest water </a:t>
              </a:r>
              <a:r>
                <a:rPr lang="en-GB" sz="1600" dirty="0" smtClean="0">
                  <a:latin typeface="+mj-lt"/>
                  <a:ea typeface="Times New Roman" panose="02020603050405020304" pitchFamily="18" charset="0"/>
                </a:rPr>
                <a:t>quality </a:t>
              </a:r>
              <a:r>
                <a:rPr lang="en-GB" sz="1600" dirty="0" smtClean="0">
                  <a:latin typeface="+mj-lt"/>
                  <a:ea typeface="Times New Roman" panose="02020603050405020304" pitchFamily="18" charset="0"/>
                </a:rPr>
                <a:t>pollution </a:t>
              </a:r>
              <a:r>
                <a:rPr lang="en-GB" sz="1600" dirty="0">
                  <a:latin typeface="+mj-lt"/>
                  <a:ea typeface="Times New Roman" panose="02020603050405020304" pitchFamily="18" charset="0"/>
                </a:rPr>
                <a:t>index - </a:t>
              </a:r>
              <a:r>
                <a:rPr lang="en-GB" sz="1600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0.499 </a:t>
              </a:r>
              <a:r>
                <a:rPr lang="en-GB" sz="16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was calculated for the </a:t>
              </a:r>
              <a:r>
                <a:rPr lang="en-GB" sz="1600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territory </a:t>
              </a:r>
              <a:r>
                <a:rPr lang="en-GB" sz="16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with </a:t>
              </a:r>
              <a:r>
                <a:rPr lang="en-GB" sz="1600" dirty="0" smtClean="0">
                  <a:latin typeface="+mj-lt"/>
                  <a:ea typeface="Times New Roman" panose="02020603050405020304" pitchFamily="18" charset="0"/>
                </a:rPr>
                <a:t>agricultural type of lands use</a:t>
              </a:r>
              <a:endParaRPr lang="en-US" sz="1600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909281" y="3777253"/>
              <a:ext cx="640574" cy="415067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844371" y="4340737"/>
              <a:ext cx="1491205" cy="706051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7994220" y="5351326"/>
            <a:ext cx="983520" cy="7839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3081" y="4547945"/>
            <a:ext cx="640574" cy="41506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806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2" y="2522285"/>
            <a:ext cx="3870177" cy="26301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07504" y="1678566"/>
            <a:ext cx="432048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Water quality vulnerability indices WQI 2006 </a:t>
            </a:r>
            <a:r>
              <a:rPr lang="en-GB" sz="1400" b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small watersheds</a:t>
            </a:r>
            <a:r>
              <a:rPr lang="en-GB" sz="1400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within the watershed of 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Ticha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lake 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5277444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scale for </a:t>
            </a:r>
            <a:r>
              <a:rPr lang="en-GB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vulnerability:  </a:t>
            </a:r>
          </a:p>
          <a:p>
            <a:r>
              <a:rPr lang="en-GB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0.2 – </a:t>
            </a:r>
            <a:r>
              <a:rPr lang="en-GB" sz="16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very low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GB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0.2 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0.4 – </a:t>
            </a:r>
            <a:r>
              <a:rPr lang="en-GB" sz="1600" dirty="0">
                <a:solidFill>
                  <a:srgbClr val="92D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GB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0.4 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0.6 – </a:t>
            </a:r>
            <a:r>
              <a:rPr lang="en-GB" sz="16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moderate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5" y="2522285"/>
            <a:ext cx="3960440" cy="2630168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572000" y="16785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Water </a:t>
            </a:r>
            <a:r>
              <a:rPr lang="en-GB" sz="1400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quality vulnerability of indices WQI 2006 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the whole watershed of the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Ticha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lake 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2908" y="973591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Calibri" panose="020F0502020204030204" pitchFamily="34" charset="0"/>
              </a:rPr>
              <a:t>Spatial </a:t>
            </a:r>
            <a:r>
              <a:rPr lang="en-US" dirty="0">
                <a:latin typeface="+mj-lt"/>
                <a:ea typeface="Calibri" panose="020F0502020204030204" pitchFamily="34" charset="0"/>
              </a:rPr>
              <a:t>distribution of areas of the watershed of the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Ticha</a:t>
            </a:r>
            <a:r>
              <a:rPr lang="en-US" dirty="0">
                <a:latin typeface="+mj-lt"/>
                <a:ea typeface="Calibri" panose="020F0502020204030204" pitchFamily="34" charset="0"/>
              </a:rPr>
              <a:t> dam in relation to the vulnerability of quantity and quality of water for drinking and household supply</a:t>
            </a:r>
            <a:endParaRPr lang="en-US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38818" y="5277444"/>
            <a:ext cx="7057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+mj-lt"/>
                <a:ea typeface="Calibri" panose="020F0502020204030204" pitchFamily="34" charset="0"/>
              </a:rPr>
              <a:t>Low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vulnerable </a:t>
            </a:r>
            <a:r>
              <a:rPr lang="en-US" dirty="0">
                <a:latin typeface="+mj-lt"/>
                <a:ea typeface="Calibri" panose="020F0502020204030204" pitchFamily="34" charset="0"/>
              </a:rPr>
              <a:t>in relation to 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water quantity </a:t>
            </a:r>
            <a:r>
              <a:rPr lang="en-US" b="1" dirty="0" smtClean="0">
                <a:latin typeface="+mj-lt"/>
                <a:ea typeface="Calibri" panose="020F0502020204030204" pitchFamily="34" charset="0"/>
              </a:rPr>
              <a:t>is </a:t>
            </a:r>
            <a:r>
              <a:rPr lang="en-US" b="1" dirty="0" smtClean="0"/>
              <a:t>43.2</a:t>
            </a:r>
            <a:r>
              <a:rPr lang="bg-BG" b="1" dirty="0" smtClean="0"/>
              <a:t> </a:t>
            </a:r>
            <a:r>
              <a:rPr lang="bg-BG" b="1" dirty="0" smtClean="0">
                <a:latin typeface="+mj-lt"/>
              </a:rPr>
              <a:t>% </a:t>
            </a:r>
            <a:r>
              <a:rPr lang="bg-BG" dirty="0">
                <a:latin typeface="+mj-lt"/>
              </a:rPr>
              <a:t>of the territories - mainly areas with deciduous trees</a:t>
            </a:r>
            <a:r>
              <a:rPr lang="bg-BG" sz="1400" dirty="0"/>
              <a:t>.</a:t>
            </a:r>
            <a:endParaRPr lang="en-US" sz="1400" dirty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86024" y="5877808"/>
            <a:ext cx="705797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moderately vulnerable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in terms of quantity and quality, is the area around the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lake ‘</a:t>
            </a:r>
            <a:r>
              <a:rPr lang="bg-BG" sz="1600" dirty="0"/>
              <a:t>41.3%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10800000">
            <a:off x="1629864" y="5786566"/>
            <a:ext cx="34713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0908" y="3771530"/>
            <a:ext cx="1078947" cy="1081779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87744" y="3898390"/>
            <a:ext cx="2145349" cy="1081779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868144" y="3068960"/>
            <a:ext cx="2232248" cy="115212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51269" y="976178"/>
            <a:ext cx="7241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WQI </a:t>
            </a:r>
            <a:r>
              <a:rPr lang="en-US" dirty="0"/>
              <a:t>values for the entire watershed of the </a:t>
            </a:r>
            <a:r>
              <a:rPr lang="en-US" dirty="0" err="1"/>
              <a:t>Ticha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future scenarios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32" y="4465755"/>
            <a:ext cx="90967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WQI values were calculated depending on defined scenarios for land use change in 2050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S1 - </a:t>
            </a:r>
            <a:r>
              <a:rPr lang="en-US" b="1" dirty="0" smtClean="0">
                <a:latin typeface="Calibri" panose="020F0502020204030204" pitchFamily="34" charset="0"/>
              </a:rPr>
              <a:t>Great </a:t>
            </a:r>
            <a:r>
              <a:rPr lang="en-US" b="1" dirty="0">
                <a:latin typeface="Calibri" panose="020F0502020204030204" pitchFamily="34" charset="0"/>
              </a:rPr>
              <a:t>Escape</a:t>
            </a:r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S2 - </a:t>
            </a:r>
            <a:r>
              <a:rPr lang="en-US" b="1" dirty="0">
                <a:latin typeface="Calibri" panose="020F0502020204030204" pitchFamily="34" charset="0"/>
              </a:rPr>
              <a:t>Evolved </a:t>
            </a:r>
            <a:r>
              <a:rPr lang="en-US" b="1" dirty="0" smtClean="0">
                <a:latin typeface="Calibri" panose="020F0502020204030204" pitchFamily="34" charset="0"/>
              </a:rPr>
              <a:t>Society, </a:t>
            </a:r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S3 - </a:t>
            </a:r>
            <a:r>
              <a:rPr lang="en-US" b="1" dirty="0" smtClean="0">
                <a:latin typeface="Calibri" panose="020F0502020204030204" pitchFamily="34" charset="0"/>
              </a:rPr>
              <a:t>Clusters </a:t>
            </a:r>
            <a:r>
              <a:rPr lang="en-US" b="1" dirty="0">
                <a:latin typeface="Calibri" panose="020F0502020204030204" pitchFamily="34" charset="0"/>
              </a:rPr>
              <a:t>of European </a:t>
            </a:r>
            <a:r>
              <a:rPr lang="en-US" b="1" dirty="0" smtClean="0">
                <a:latin typeface="Calibri" panose="020F0502020204030204" pitchFamily="34" charset="0"/>
              </a:rPr>
              <a:t>Networks</a:t>
            </a:r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S4 - </a:t>
            </a:r>
            <a:r>
              <a:rPr lang="en-US" b="1" dirty="0" smtClean="0">
                <a:latin typeface="Calibri" panose="020F0502020204030204" pitchFamily="34" charset="0"/>
              </a:rPr>
              <a:t>Lettuce Surprise</a:t>
            </a:r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S5 - </a:t>
            </a:r>
            <a:r>
              <a:rPr lang="en-US" b="1" dirty="0" smtClean="0">
                <a:latin typeface="Calibri" panose="020F0502020204030204" pitchFamily="34" charset="0"/>
              </a:rPr>
              <a:t>After </a:t>
            </a:r>
            <a:r>
              <a:rPr lang="en-US" b="1" dirty="0">
                <a:latin typeface="Calibri" panose="020F0502020204030204" pitchFamily="34" charset="0"/>
              </a:rPr>
              <a:t>the Big Crisis</a:t>
            </a:r>
            <a:endParaRPr lang="en-US" dirty="0"/>
          </a:p>
          <a:p>
            <a:r>
              <a:rPr lang="en-US" dirty="0" smtClean="0">
                <a:latin typeface="+mj-lt"/>
                <a:ea typeface="Calibri" panose="020F0502020204030204" pitchFamily="34" charset="0"/>
              </a:rPr>
              <a:t>The </a:t>
            </a:r>
            <a:r>
              <a:rPr lang="en-US" dirty="0">
                <a:latin typeface="+mj-lt"/>
                <a:ea typeface="Calibri" panose="020F0502020204030204" pitchFamily="34" charset="0"/>
              </a:rPr>
              <a:t>prevision is that over the forecast period - 2020 – 2050, this </a:t>
            </a:r>
            <a:r>
              <a:rPr lang="en-US" dirty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area </a:t>
            </a:r>
            <a:r>
              <a:rPr lang="en-US" dirty="0">
                <a:latin typeface="+mj-lt"/>
                <a:ea typeface="Calibri" panose="020F0502020204030204" pitchFamily="34" charset="0"/>
              </a:rPr>
              <a:t>will enter into the category of </a:t>
            </a:r>
            <a:r>
              <a:rPr lang="en-US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highly vulnerable</a:t>
            </a:r>
            <a:r>
              <a:rPr lang="en-US" dirty="0">
                <a:latin typeface="+mj-lt"/>
                <a:ea typeface="Calibri" panose="020F0502020204030204" pitchFamily="34" charset="0"/>
              </a:rPr>
              <a:t> in relation to 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water quantity</a:t>
            </a:r>
            <a:r>
              <a:rPr lang="en-US" dirty="0">
                <a:latin typeface="+mj-lt"/>
                <a:ea typeface="Calibri" panose="020F0502020204030204" pitchFamily="34" charset="0"/>
              </a:rPr>
              <a:t>, while in </a:t>
            </a:r>
            <a:r>
              <a:rPr lang="en-US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terms of quality vulnerability - it will remain unchanged </a:t>
            </a:r>
            <a:r>
              <a:rPr lang="en-US" dirty="0">
                <a:latin typeface="+mj-lt"/>
                <a:ea typeface="Calibri" panose="020F0502020204030204" pitchFamily="34" charset="0"/>
              </a:rPr>
              <a:t>(at the same category vulnerability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).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0.4 – 0.6 – </a:t>
            </a:r>
            <a:r>
              <a:rPr lang="en-GB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moderate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862646"/>
              </p:ext>
            </p:extLst>
          </p:nvPr>
        </p:nvGraphicFramePr>
        <p:xfrm>
          <a:off x="246632" y="1459605"/>
          <a:ext cx="8573839" cy="294941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13000">
                  <a:extLst>
                    <a:ext uri="{9D8B030D-6E8A-4147-A177-3AD203B41FA5}">
                      <a16:colId xmlns:a16="http://schemas.microsoft.com/office/drawing/2014/main" xmlns="" val="255337142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79986545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0133991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16433056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68208604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754334005"/>
                    </a:ext>
                  </a:extLst>
                </a:gridCol>
                <a:gridCol w="1021621">
                  <a:extLst>
                    <a:ext uri="{9D8B030D-6E8A-4147-A177-3AD203B41FA5}">
                      <a16:colId xmlns:a16="http://schemas.microsoft.com/office/drawing/2014/main" xmlns="" val="2448659462"/>
                    </a:ext>
                  </a:extLst>
                </a:gridCol>
                <a:gridCol w="1210626">
                  <a:extLst>
                    <a:ext uri="{9D8B030D-6E8A-4147-A177-3AD203B41FA5}">
                      <a16:colId xmlns:a16="http://schemas.microsoft.com/office/drawing/2014/main" xmlns="" val="2385727150"/>
                    </a:ext>
                  </a:extLst>
                </a:gridCol>
              </a:tblGrid>
              <a:tr h="1973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effectLst/>
                        </a:rPr>
                        <a:t>Watershed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effectLst/>
                        </a:rPr>
                        <a:t>Code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Vulnerability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878892"/>
                  </a:ext>
                </a:extLst>
              </a:tr>
              <a:tr h="60182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WQI </a:t>
                      </a:r>
                      <a:r>
                        <a:rPr lang="en-GB" sz="1400" dirty="0" smtClean="0">
                          <a:solidFill>
                            <a:srgbClr val="00B0F0"/>
                          </a:solidFill>
                          <a:effectLst/>
                        </a:rPr>
                        <a:t>2006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WQI_2050 S1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WQI 2050 S2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WQI 2050 S3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WQI 2050 S4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WQI 2050 </a:t>
                      </a:r>
                      <a:endParaRPr lang="en-GB" sz="1400" kern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effectLst/>
                        </a:rPr>
                        <a:t>S5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563005947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Ticha lake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all urban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0.375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0.376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0.375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0.374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0.377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0.376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2463140695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agricultural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996633"/>
                          </a:solidFill>
                          <a:effectLst/>
                        </a:rPr>
                        <a:t>0.499</a:t>
                      </a:r>
                      <a:endParaRPr lang="en-US" sz="1400" b="1" dirty="0">
                        <a:solidFill>
                          <a:srgbClr val="9966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996633"/>
                          </a:solidFill>
                          <a:effectLst/>
                        </a:rPr>
                        <a:t>0.559</a:t>
                      </a:r>
                      <a:endParaRPr lang="en-US" sz="1400" b="1" dirty="0">
                        <a:solidFill>
                          <a:srgbClr val="9966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996633"/>
                          </a:solidFill>
                          <a:effectLst/>
                        </a:rPr>
                        <a:t>0.500</a:t>
                      </a:r>
                      <a:endParaRPr lang="en-US" sz="1400" b="1" dirty="0">
                        <a:solidFill>
                          <a:srgbClr val="9966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996633"/>
                          </a:solidFill>
                          <a:effectLst/>
                        </a:rPr>
                        <a:t>0.534</a:t>
                      </a:r>
                      <a:endParaRPr lang="en-US" sz="1400" b="1" dirty="0">
                        <a:solidFill>
                          <a:srgbClr val="9966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996633"/>
                          </a:solidFill>
                          <a:effectLst/>
                        </a:rPr>
                        <a:t>0.554</a:t>
                      </a:r>
                      <a:endParaRPr lang="en-US" sz="1400" b="1" dirty="0">
                        <a:solidFill>
                          <a:srgbClr val="9966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996633"/>
                          </a:solidFill>
                          <a:effectLst/>
                        </a:rPr>
                        <a:t>0.514</a:t>
                      </a:r>
                      <a:endParaRPr lang="en-US" sz="1400" b="1" dirty="0">
                        <a:solidFill>
                          <a:srgbClr val="9966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3313271522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311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0.240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0.240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0.240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0.240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0.240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0.240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740364374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312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0.167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825991736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313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0.186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4042993263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321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0.170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0.172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0.171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2567326190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324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0.173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1248036361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333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0.133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2585883570"/>
                  </a:ext>
                </a:extLst>
              </a:tr>
              <a:tr h="20707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512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0.200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1035688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5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60" y="764704"/>
            <a:ext cx="4795480" cy="3744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5596" y="4602722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Axel </a:t>
            </a:r>
            <a:r>
              <a:rPr lang="en-US" dirty="0" err="1">
                <a:latin typeface="Times New Roman" panose="02020603050405020304" pitchFamily="18" charset="0"/>
              </a:rPr>
              <a:t>Volkery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Ybele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Hoogeveen</a:t>
            </a:r>
            <a:r>
              <a:rPr lang="en-US" dirty="0">
                <a:latin typeface="Times New Roman" panose="02020603050405020304" pitchFamily="18" charset="0"/>
              </a:rPr>
              <a:t>, M. Teresa Ribeiro </a:t>
            </a:r>
          </a:p>
          <a:p>
            <a:pPr marR="0" algn="ctr"/>
            <a:r>
              <a:rPr lang="en-US" dirty="0">
                <a:latin typeface="Times New Roman" panose="02020603050405020304" pitchFamily="18" charset="0"/>
              </a:rPr>
              <a:t>European Environment Agency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508" y="630932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US" i="1" dirty="0" smtClean="0">
                <a:latin typeface="Times New Roman" panose="02020603050405020304" pitchFamily="18" charset="0"/>
              </a:rPr>
              <a:t>2006 </a:t>
            </a:r>
            <a:r>
              <a:rPr lang="en-US" i="1" dirty="0">
                <a:latin typeface="Times New Roman" panose="02020603050405020304" pitchFamily="18" charset="0"/>
              </a:rPr>
              <a:t>Berlin Conference on the </a:t>
            </a:r>
            <a:r>
              <a:rPr lang="en-US" i="1" dirty="0" smtClean="0">
                <a:latin typeface="Times New Roman" panose="02020603050405020304" pitchFamily="18" charset="0"/>
              </a:rPr>
              <a:t>Human Dimensions </a:t>
            </a:r>
            <a:r>
              <a:rPr lang="en-US" i="1" dirty="0">
                <a:latin typeface="Times New Roman" panose="02020603050405020304" pitchFamily="18" charset="0"/>
              </a:rPr>
              <a:t>of Global Environmental Change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552" y="5395029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</a:rPr>
              <a:t>Prospective Environmental Analysis of Land-Use Development in Europe: Understanding the problem and searching for robust long-term strategies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929048" y="1086140"/>
            <a:ext cx="3285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Conclusions</a:t>
            </a:r>
            <a:endParaRPr lang="en-US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634" y="2402776"/>
            <a:ext cx="8786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ea typeface="Times New Roman" panose="02020603050405020304" pitchFamily="18" charset="0"/>
              </a:rPr>
              <a:t>According to the calculated WQI values of water quality vulnerability for the watershed of the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Ticha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lake, </a:t>
            </a:r>
          </a:p>
          <a:p>
            <a:r>
              <a:rPr lang="en-US" dirty="0" smtClean="0">
                <a:latin typeface="+mj-lt"/>
                <a:ea typeface="Times New Roman" panose="02020603050405020304" pitchFamily="18" charset="0"/>
              </a:rPr>
              <a:t>43.2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% of the area is with values within the </a:t>
            </a:r>
            <a:r>
              <a:rPr lang="en-US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“low vulnerability”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category (WQI 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is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within 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range </a:t>
            </a:r>
            <a:r>
              <a:rPr lang="en-US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of 0.2 – </a:t>
            </a:r>
            <a:r>
              <a:rPr lang="en-US" dirty="0" smtClean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0.4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. </a:t>
            </a:r>
          </a:p>
          <a:p>
            <a:endParaRPr lang="en-US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Moderately </a:t>
            </a:r>
            <a:r>
              <a:rPr lang="en-US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vulnerable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are 41.3% of the territory (WQI is </a:t>
            </a:r>
            <a:r>
              <a:rPr lang="en-US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between 0.4 – 0.6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),</a:t>
            </a:r>
          </a:p>
          <a:p>
            <a:r>
              <a:rPr lang="en-US" dirty="0" smtClean="0">
                <a:latin typeface="+mj-lt"/>
                <a:ea typeface="Times New Roman" panose="02020603050405020304" pitchFamily="18" charset="0"/>
              </a:rPr>
              <a:t>while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2% of the territory is with a “</a:t>
            </a:r>
            <a:r>
              <a:rPr lang="en-US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very low vulnerability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” (WQI is </a:t>
            </a:r>
            <a:r>
              <a:rPr lang="en-US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less 0.2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). </a:t>
            </a:r>
            <a:endParaRPr lang="en-US" dirty="0" smtClean="0">
              <a:latin typeface="+mj-lt"/>
              <a:ea typeface="Times New Roman" panose="02020603050405020304" pitchFamily="18" charset="0"/>
            </a:endParaRPr>
          </a:p>
          <a:p>
            <a:endParaRPr lang="en-US" dirty="0">
              <a:latin typeface="+mj-lt"/>
              <a:ea typeface="Times New Roman" panose="02020603050405020304" pitchFamily="18" charset="0"/>
            </a:endParaRPr>
          </a:p>
          <a:p>
            <a:r>
              <a:rPr lang="en-US" dirty="0" smtClean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calculated WQI values for future scenarios WQI_2050 S1 to WQI_2050 S5 in relation to land use changes show negligible differences and </a:t>
            </a:r>
            <a:r>
              <a:rPr lang="en-US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WQI values remaining in the same vulnerability </a:t>
            </a:r>
            <a:r>
              <a:rPr lang="en-US" dirty="0" smtClean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rPr>
              <a:t>classes.</a:t>
            </a:r>
            <a:endParaRPr lang="en-US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14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vila.bg/a/241/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30279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ini.bg/uploads/news_pictures/2013-13/big/izpuskat-kontrolirano-qzovir-ticha-138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51705"/>
            <a:ext cx="39728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3"/>
            <a:ext cx="3600400" cy="23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novini.bg/uploads/news_pictures/2014-49/big/qzovir-ticha-pred-prelivane-2718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9" y="4869160"/>
            <a:ext cx="307576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5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260474" y="3942197"/>
            <a:ext cx="8675687" cy="400110"/>
          </a:xfrm>
          <a:prstGeom prst="rect">
            <a:avLst/>
          </a:prstGeom>
          <a:solidFill>
            <a:srgbClr val="99CCFF">
              <a:alpha val="59999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2000" b="1" dirty="0">
                <a:solidFill>
                  <a:srgbClr val="000099"/>
                </a:solidFill>
              </a:rPr>
              <a:t>WP3</a:t>
            </a:r>
            <a:r>
              <a:rPr lang="sl-SI" altLang="en-US" sz="2000" b="1" dirty="0">
                <a:solidFill>
                  <a:srgbClr val="000099"/>
                </a:solidFill>
              </a:rPr>
              <a:t>: </a:t>
            </a:r>
            <a:r>
              <a:rPr lang="en-US" altLang="en-US" sz="2000" b="1" dirty="0">
                <a:solidFill>
                  <a:srgbClr val="000099"/>
                </a:solidFill>
              </a:rPr>
              <a:t>Vulnerability of Water Resources in SEE</a:t>
            </a:r>
            <a:endParaRPr lang="sl-SI" altLang="en-US" sz="2000" b="1" dirty="0">
              <a:solidFill>
                <a:srgbClr val="000099"/>
              </a:solidFill>
            </a:endParaRPr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234156" y="4439948"/>
            <a:ext cx="8675687" cy="707886"/>
          </a:xfrm>
          <a:prstGeom prst="rect">
            <a:avLst/>
          </a:prstGeom>
          <a:solidFill>
            <a:srgbClr val="CCFFCC">
              <a:alpha val="59999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2000" b="1" dirty="0">
                <a:solidFill>
                  <a:srgbClr val="006600"/>
                </a:solidFill>
              </a:rPr>
              <a:t>WP</a:t>
            </a:r>
            <a:r>
              <a:rPr lang="sl-SI" altLang="en-US" sz="2000" b="1" dirty="0">
                <a:solidFill>
                  <a:srgbClr val="006600"/>
                </a:solidFill>
              </a:rPr>
              <a:t>4: M</a:t>
            </a:r>
            <a:r>
              <a:rPr lang="en-US" altLang="en-US" sz="2000" b="1" dirty="0" err="1">
                <a:solidFill>
                  <a:srgbClr val="006600"/>
                </a:solidFill>
              </a:rPr>
              <a:t>anagement</a:t>
            </a:r>
            <a:r>
              <a:rPr lang="en-US" altLang="en-US" sz="2000" b="1" dirty="0">
                <a:solidFill>
                  <a:srgbClr val="006600"/>
                </a:solidFill>
              </a:rPr>
              <a:t> options for mitigating </a:t>
            </a:r>
            <a:r>
              <a:rPr lang="en-US" altLang="en-US" sz="2000" b="1" dirty="0" err="1">
                <a:solidFill>
                  <a:srgbClr val="006600"/>
                </a:solidFill>
              </a:rPr>
              <a:t>vulnerabilit</a:t>
            </a:r>
            <a:r>
              <a:rPr lang="sl-SI" altLang="en-US" sz="2000" b="1" dirty="0">
                <a:solidFill>
                  <a:srgbClr val="006600"/>
                </a:solidFill>
              </a:rPr>
              <a:t>y</a:t>
            </a:r>
            <a:r>
              <a:rPr lang="en-US" altLang="en-US" sz="2000" b="1" dirty="0">
                <a:solidFill>
                  <a:srgbClr val="006600"/>
                </a:solidFill>
              </a:rPr>
              <a:t> of drinking water resources</a:t>
            </a:r>
            <a:endParaRPr lang="sl-SI" altLang="en-US" sz="2000" b="1" dirty="0">
              <a:solidFill>
                <a:srgbClr val="006600"/>
              </a:solidFill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5" y="1585934"/>
            <a:ext cx="18573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053234" y="1482405"/>
            <a:ext cx="4696162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Mitigating Vulnerability of Water Resources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under Climate </a:t>
            </a:r>
            <a:r>
              <a:rPr lang="en-US" altLang="en-US" dirty="0" smtClean="0">
                <a:latin typeface="Times New Roman" panose="02020603050405020304" pitchFamily="18" charset="0"/>
              </a:rPr>
              <a:t>Change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CC – WARE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2013 - 2014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23" y="1485129"/>
            <a:ext cx="9286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1" t="29138" r="10214" b="40590"/>
          <a:stretch>
            <a:fillRect/>
          </a:stretch>
        </p:blipFill>
        <p:spPr bwMode="auto">
          <a:xfrm>
            <a:off x="7961338" y="1502591"/>
            <a:ext cx="10287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escription: Description: logoNFB_720x 5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92" y="5295305"/>
            <a:ext cx="900112" cy="76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7692"/>
          <a:stretch>
            <a:fillRect/>
          </a:stretch>
        </p:blipFill>
        <p:spPr bwMode="auto">
          <a:xfrm>
            <a:off x="4032895" y="5257033"/>
            <a:ext cx="7921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Description: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82" y="529989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7511" y="102227"/>
            <a:ext cx="81693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24420713"/>
              </p:ext>
            </p:extLst>
          </p:nvPr>
        </p:nvGraphicFramePr>
        <p:xfrm>
          <a:off x="633126" y="847344"/>
          <a:ext cx="7858180" cy="94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094737731"/>
              </p:ext>
            </p:extLst>
          </p:nvPr>
        </p:nvGraphicFramePr>
        <p:xfrm>
          <a:off x="246633" y="4442894"/>
          <a:ext cx="4901431" cy="81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70261968"/>
              </p:ext>
            </p:extLst>
          </p:nvPr>
        </p:nvGraphicFramePr>
        <p:xfrm>
          <a:off x="246635" y="2781582"/>
          <a:ext cx="4973438" cy="89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3115304"/>
              </p:ext>
            </p:extLst>
          </p:nvPr>
        </p:nvGraphicFramePr>
        <p:xfrm>
          <a:off x="246634" y="3682646"/>
          <a:ext cx="4849248" cy="89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6056" y="2492896"/>
            <a:ext cx="3707903" cy="2800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 smtClean="0"/>
              <a:t>The  </a:t>
            </a:r>
            <a:r>
              <a:rPr lang="en-GB" sz="2200" b="1" dirty="0" smtClean="0"/>
              <a:t>purpose  </a:t>
            </a:r>
            <a:r>
              <a:rPr lang="en-GB" sz="2200" dirty="0" smtClean="0"/>
              <a:t>of </a:t>
            </a:r>
            <a:r>
              <a:rPr lang="en-GB" sz="2200" dirty="0"/>
              <a:t>the present study was to assess the current and make predictions on future drinking water </a:t>
            </a:r>
            <a:r>
              <a:rPr lang="en-GB" sz="2200" b="1" dirty="0"/>
              <a:t>quality vulnerability in </a:t>
            </a:r>
            <a:r>
              <a:rPr lang="en-GB" sz="2200" dirty="0"/>
              <a:t>the watershed level of the </a:t>
            </a:r>
            <a:r>
              <a:rPr lang="en-GB" sz="2200" dirty="0" err="1"/>
              <a:t>Ticha</a:t>
            </a:r>
            <a:r>
              <a:rPr lang="en-GB" sz="2200" dirty="0"/>
              <a:t> lake under anticipated climate </a:t>
            </a:r>
            <a:r>
              <a:rPr lang="en-GB" sz="2200" dirty="0" smtClean="0"/>
              <a:t>changes.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85716" y="1844824"/>
            <a:ext cx="9315432" cy="1837822"/>
            <a:chOff x="0" y="-1330529"/>
            <a:chExt cx="9315432" cy="1837822"/>
          </a:xfrm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9315432" cy="507293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4858" y="-1330529"/>
              <a:ext cx="9285716" cy="477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B0F0"/>
                  </a:solidFill>
                </a:rPr>
                <a:t>There are research gaps related to drinking water quality and climate change</a:t>
              </a:r>
              <a:endParaRPr lang="bg-BG" sz="2000" b="1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5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30287447"/>
              </p:ext>
            </p:extLst>
          </p:nvPr>
        </p:nvGraphicFramePr>
        <p:xfrm>
          <a:off x="642908" y="754361"/>
          <a:ext cx="7858180" cy="94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77565381"/>
              </p:ext>
            </p:extLst>
          </p:nvPr>
        </p:nvGraphicFramePr>
        <p:xfrm>
          <a:off x="285079" y="3137168"/>
          <a:ext cx="8573838" cy="86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1509" y="1594736"/>
            <a:ext cx="8880979" cy="1258201"/>
            <a:chOff x="120804" y="1765783"/>
            <a:chExt cx="8880979" cy="1258201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2760904035"/>
                </p:ext>
              </p:extLst>
            </p:nvPr>
          </p:nvGraphicFramePr>
          <p:xfrm>
            <a:off x="3125223" y="1765783"/>
            <a:ext cx="5876560" cy="1258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220518999"/>
                </p:ext>
              </p:extLst>
            </p:nvPr>
          </p:nvGraphicFramePr>
          <p:xfrm>
            <a:off x="120804" y="1765784"/>
            <a:ext cx="2078294" cy="1258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1" r:lo="rId22" r:qs="rId23" r:cs="rId24"/>
            </a:graphicData>
          </a:graphic>
        </p:graphicFrame>
        <p:sp>
          <p:nvSpPr>
            <p:cNvPr id="6" name="Right Arrow 5"/>
            <p:cNvSpPr/>
            <p:nvPr/>
          </p:nvSpPr>
          <p:spPr>
            <a:xfrm>
              <a:off x="2480313" y="2273394"/>
              <a:ext cx="425431" cy="288057"/>
            </a:xfrm>
            <a:prstGeom prst="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97723844"/>
              </p:ext>
            </p:extLst>
          </p:nvPr>
        </p:nvGraphicFramePr>
        <p:xfrm>
          <a:off x="51367" y="4042383"/>
          <a:ext cx="9041261" cy="140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15570546"/>
              </p:ext>
            </p:extLst>
          </p:nvPr>
        </p:nvGraphicFramePr>
        <p:xfrm>
          <a:off x="51369" y="5218952"/>
          <a:ext cx="9041261" cy="99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47511" y="102227"/>
            <a:ext cx="81693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15058244"/>
              </p:ext>
            </p:extLst>
          </p:nvPr>
        </p:nvGraphicFramePr>
        <p:xfrm>
          <a:off x="-130355" y="1610752"/>
          <a:ext cx="9324528" cy="50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58046802"/>
              </p:ext>
            </p:extLst>
          </p:nvPr>
        </p:nvGraphicFramePr>
        <p:xfrm>
          <a:off x="123719" y="1916832"/>
          <a:ext cx="8896561" cy="209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97929674"/>
              </p:ext>
            </p:extLst>
          </p:nvPr>
        </p:nvGraphicFramePr>
        <p:xfrm>
          <a:off x="642908" y="754361"/>
          <a:ext cx="7858180" cy="94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06421972"/>
              </p:ext>
            </p:extLst>
          </p:nvPr>
        </p:nvGraphicFramePr>
        <p:xfrm>
          <a:off x="-110990" y="4612116"/>
          <a:ext cx="9324528" cy="89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39769152"/>
              </p:ext>
            </p:extLst>
          </p:nvPr>
        </p:nvGraphicFramePr>
        <p:xfrm>
          <a:off x="-90264" y="5593134"/>
          <a:ext cx="9110544" cy="81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24516" y="86717"/>
            <a:ext cx="81693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51742197"/>
              </p:ext>
            </p:extLst>
          </p:nvPr>
        </p:nvGraphicFramePr>
        <p:xfrm>
          <a:off x="-1" y="2780928"/>
          <a:ext cx="9144000" cy="194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24420713"/>
              </p:ext>
            </p:extLst>
          </p:nvPr>
        </p:nvGraphicFramePr>
        <p:xfrm>
          <a:off x="633126" y="847344"/>
          <a:ext cx="7858180" cy="94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2248" y="89393"/>
            <a:ext cx="816935" cy="79254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52557002"/>
              </p:ext>
            </p:extLst>
          </p:nvPr>
        </p:nvGraphicFramePr>
        <p:xfrm>
          <a:off x="-14884" y="4797152"/>
          <a:ext cx="9144000" cy="89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Rectangle 6"/>
          <p:cNvSpPr/>
          <p:nvPr/>
        </p:nvSpPr>
        <p:spPr>
          <a:xfrm>
            <a:off x="107505" y="1772816"/>
            <a:ext cx="8836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</a:schemeClr>
                </a:solidFill>
              </a:rPr>
              <a:t>Vulnerability is </a:t>
            </a:r>
            <a:r>
              <a:rPr lang="en-US" sz="2000" b="1" dirty="0"/>
              <a:t>an</a:t>
            </a:r>
            <a:r>
              <a:rPr lang="en-US" sz="2000" dirty="0"/>
              <a:t> essential concept in climate change </a:t>
            </a:r>
            <a:r>
              <a:rPr lang="en-US" sz="2000" dirty="0" smtClean="0"/>
              <a:t>measures </a:t>
            </a:r>
            <a:r>
              <a:rPr lang="en-US" sz="2000" dirty="0"/>
              <a:t>as its assessment through indicators provides </a:t>
            </a:r>
            <a:r>
              <a:rPr lang="en-US" sz="2000" dirty="0" smtClean="0"/>
              <a:t>authorities </a:t>
            </a:r>
            <a:r>
              <a:rPr lang="en-US" sz="2000" dirty="0"/>
              <a:t>by single indexes that can be applied by managers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9985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09387809"/>
              </p:ext>
            </p:extLst>
          </p:nvPr>
        </p:nvGraphicFramePr>
        <p:xfrm>
          <a:off x="633126" y="847344"/>
          <a:ext cx="7858180" cy="94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10645224"/>
              </p:ext>
            </p:extLst>
          </p:nvPr>
        </p:nvGraphicFramePr>
        <p:xfrm>
          <a:off x="187025" y="1650099"/>
          <a:ext cx="8581570" cy="57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20713037"/>
              </p:ext>
            </p:extLst>
          </p:nvPr>
        </p:nvGraphicFramePr>
        <p:xfrm>
          <a:off x="114170" y="5669730"/>
          <a:ext cx="8994763" cy="82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7812" y="2202221"/>
            <a:ext cx="6473035" cy="24535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9040" y="4621862"/>
            <a:ext cx="450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Location of the watershed of the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Ticha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lake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2780928"/>
            <a:ext cx="2411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/>
              <a:t>It situates within the area of the Black Sea Basin Directorate (BSBD) – Varna.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251" y="5048467"/>
            <a:ext cx="8807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Based on the altitude typology – it </a:t>
            </a:r>
            <a:r>
              <a:rPr lang="en-GB" b="1" dirty="0"/>
              <a:t>is mid-altitude 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/>
              <a:t>from 200 to 800 </a:t>
            </a:r>
            <a:r>
              <a:rPr lang="en-GB" dirty="0" smtClean="0"/>
              <a:t>m),  depth </a:t>
            </a:r>
            <a:r>
              <a:rPr lang="en-GB" dirty="0"/>
              <a:t>(&gt; </a:t>
            </a:r>
            <a:r>
              <a:rPr lang="en-GB" b="1" dirty="0"/>
              <a:t>15 m</a:t>
            </a:r>
            <a:r>
              <a:rPr lang="en-GB" dirty="0"/>
              <a:t>) and </a:t>
            </a:r>
            <a:r>
              <a:rPr lang="en-GB" dirty="0" smtClean="0"/>
              <a:t>is spread on an  area of  </a:t>
            </a:r>
            <a:r>
              <a:rPr lang="en-GB" dirty="0"/>
              <a:t>more than 10 km</a:t>
            </a:r>
            <a:r>
              <a:rPr lang="en-GB" baseline="30000" dirty="0"/>
              <a:t>2</a:t>
            </a:r>
            <a:endParaRPr lang="bg-BG" baseline="30000" dirty="0"/>
          </a:p>
        </p:txBody>
      </p:sp>
    </p:spTree>
    <p:extLst>
      <p:ext uri="{BB962C8B-B14F-4D97-AF65-F5344CB8AC3E}">
        <p14:creationId xmlns:p14="http://schemas.microsoft.com/office/powerpoint/2010/main" val="17924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08655220"/>
              </p:ext>
            </p:extLst>
          </p:nvPr>
        </p:nvGraphicFramePr>
        <p:xfrm>
          <a:off x="514331" y="851488"/>
          <a:ext cx="8115338" cy="94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66743428"/>
              </p:ext>
            </p:extLst>
          </p:nvPr>
        </p:nvGraphicFramePr>
        <p:xfrm>
          <a:off x="3870480" y="4159976"/>
          <a:ext cx="4843071" cy="214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604" y="4105519"/>
            <a:ext cx="3399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/>
              <a:t>Location of the watershed of the </a:t>
            </a:r>
            <a:r>
              <a:rPr lang="en-US" sz="1200" b="1" dirty="0" err="1"/>
              <a:t>Ticha</a:t>
            </a:r>
            <a:r>
              <a:rPr lang="en-US" sz="1200" b="1" dirty="0"/>
              <a:t> lake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7" y="1766146"/>
            <a:ext cx="3353331" cy="23715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70480" y="1862472"/>
            <a:ext cx="50734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3698C0"/>
                </a:solidFill>
              </a:rPr>
              <a:t>Water </a:t>
            </a:r>
            <a:r>
              <a:rPr lang="en-GB" sz="2000" dirty="0">
                <a:solidFill>
                  <a:srgbClr val="3698C0"/>
                </a:solidFill>
              </a:rPr>
              <a:t>Quality Index (WQI</a:t>
            </a:r>
            <a:r>
              <a:rPr lang="en-GB" sz="2000" dirty="0" smtClean="0">
                <a:solidFill>
                  <a:srgbClr val="3698C0"/>
                </a:solidFill>
              </a:rPr>
              <a:t>) </a:t>
            </a:r>
            <a:r>
              <a:rPr lang="en-GB" sz="2000" dirty="0" smtClean="0"/>
              <a:t>- is </a:t>
            </a:r>
            <a:r>
              <a:rPr lang="en-GB" sz="2000" dirty="0"/>
              <a:t>equal to Normalized pollution load values, according to </a:t>
            </a:r>
            <a:r>
              <a:rPr lang="en-GB" sz="2000" dirty="0" err="1"/>
              <a:t>Wochna</a:t>
            </a:r>
            <a:r>
              <a:rPr lang="en-GB" sz="2000" dirty="0"/>
              <a:t> et al. (2011)</a:t>
            </a:r>
            <a:r>
              <a:rPr lang="en-GB" sz="2000" dirty="0" smtClean="0"/>
              <a:t> </a:t>
            </a:r>
          </a:p>
          <a:p>
            <a:endParaRPr lang="en-GB" sz="2000" dirty="0"/>
          </a:p>
          <a:p>
            <a:r>
              <a:rPr lang="en-GB" sz="2000" dirty="0"/>
              <a:t>The core data set for the calculation of WQI of „</a:t>
            </a:r>
            <a:r>
              <a:rPr lang="en-GB" sz="2000" dirty="0" smtClean="0"/>
              <a:t>vulnerability“ is the </a:t>
            </a:r>
            <a:r>
              <a:rPr lang="en-GB" sz="2000" dirty="0">
                <a:solidFill>
                  <a:srgbClr val="3698C0"/>
                </a:solidFill>
              </a:rPr>
              <a:t>CORINE land use data set for </a:t>
            </a:r>
            <a:r>
              <a:rPr lang="en-GB" sz="2000" dirty="0" smtClean="0">
                <a:solidFill>
                  <a:srgbClr val="3698C0"/>
                </a:solidFill>
              </a:rPr>
              <a:t>2006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059" y="4920342"/>
            <a:ext cx="3565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Vulnerability classes are as follows   </a:t>
            </a:r>
          </a:p>
          <a:p>
            <a:r>
              <a:rPr lang="en-GB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0.2 – </a:t>
            </a:r>
            <a:r>
              <a:rPr lang="en-GB" sz="16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very low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GB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0.2 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0.4 – </a:t>
            </a:r>
            <a:r>
              <a:rPr lang="en-GB" sz="1600" dirty="0">
                <a:solidFill>
                  <a:srgbClr val="92D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GB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0.4 </a:t>
            </a: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0.6 – </a:t>
            </a:r>
            <a:r>
              <a:rPr lang="en-GB" sz="1600" dirty="0" smtClean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moderate</a:t>
            </a:r>
          </a:p>
          <a:p>
            <a:r>
              <a:rPr lang="en-US" sz="1600" dirty="0" smtClean="0">
                <a:latin typeface="+mj-lt"/>
              </a:rPr>
              <a:t>0.6 </a:t>
            </a:r>
            <a:r>
              <a:rPr lang="en-US" sz="1600" dirty="0">
                <a:latin typeface="+mj-lt"/>
              </a:rPr>
              <a:t>– </a:t>
            </a:r>
            <a:r>
              <a:rPr lang="en-US" sz="1600" dirty="0" smtClean="0">
                <a:latin typeface="+mj-lt"/>
              </a:rPr>
              <a:t>0.8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–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high</a:t>
            </a:r>
            <a:endParaRPr lang="en-US" sz="1600" dirty="0">
              <a:solidFill>
                <a:srgbClr val="FFFF00"/>
              </a:solidFill>
              <a:latin typeface="+mj-lt"/>
            </a:endParaRPr>
          </a:p>
          <a:p>
            <a:r>
              <a:rPr lang="en-GB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&gt;  0.8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6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very high</a:t>
            </a:r>
            <a:endParaRPr lang="en-GB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0" y="214290"/>
            <a:ext cx="2395339" cy="50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02" y="116632"/>
            <a:ext cx="1171423" cy="74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9" y="6497080"/>
            <a:ext cx="5372100" cy="2762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" y="83938"/>
            <a:ext cx="792549" cy="810838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82853279"/>
              </p:ext>
            </p:extLst>
          </p:nvPr>
        </p:nvGraphicFramePr>
        <p:xfrm>
          <a:off x="633126" y="847344"/>
          <a:ext cx="7858180" cy="94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96618510"/>
              </p:ext>
            </p:extLst>
          </p:nvPr>
        </p:nvGraphicFramePr>
        <p:xfrm>
          <a:off x="138215" y="4437112"/>
          <a:ext cx="886757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0901" y="97907"/>
            <a:ext cx="817908" cy="79274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4135"/>
              </p:ext>
            </p:extLst>
          </p:nvPr>
        </p:nvGraphicFramePr>
        <p:xfrm>
          <a:off x="246633" y="1654055"/>
          <a:ext cx="8697292" cy="24950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50168">
                  <a:extLst>
                    <a:ext uri="{9D8B030D-6E8A-4147-A177-3AD203B41FA5}">
                      <a16:colId xmlns:a16="http://schemas.microsoft.com/office/drawing/2014/main" xmlns="" val="2440049425"/>
                    </a:ext>
                  </a:extLst>
                </a:gridCol>
                <a:gridCol w="1450168">
                  <a:extLst>
                    <a:ext uri="{9D8B030D-6E8A-4147-A177-3AD203B41FA5}">
                      <a16:colId xmlns:a16="http://schemas.microsoft.com/office/drawing/2014/main" xmlns="" val="688453269"/>
                    </a:ext>
                  </a:extLst>
                </a:gridCol>
                <a:gridCol w="1449239">
                  <a:extLst>
                    <a:ext uri="{9D8B030D-6E8A-4147-A177-3AD203B41FA5}">
                      <a16:colId xmlns:a16="http://schemas.microsoft.com/office/drawing/2014/main" xmlns="" val="1375488194"/>
                    </a:ext>
                  </a:extLst>
                </a:gridCol>
                <a:gridCol w="1449239">
                  <a:extLst>
                    <a:ext uri="{9D8B030D-6E8A-4147-A177-3AD203B41FA5}">
                      <a16:colId xmlns:a16="http://schemas.microsoft.com/office/drawing/2014/main" xmlns="" val="4136202394"/>
                    </a:ext>
                  </a:extLst>
                </a:gridCol>
                <a:gridCol w="1449239">
                  <a:extLst>
                    <a:ext uri="{9D8B030D-6E8A-4147-A177-3AD203B41FA5}">
                      <a16:colId xmlns:a16="http://schemas.microsoft.com/office/drawing/2014/main" xmlns="" val="1747735653"/>
                    </a:ext>
                  </a:extLst>
                </a:gridCol>
                <a:gridCol w="1449239">
                  <a:extLst>
                    <a:ext uri="{9D8B030D-6E8A-4147-A177-3AD203B41FA5}">
                      <a16:colId xmlns:a16="http://schemas.microsoft.com/office/drawing/2014/main" xmlns="" val="3363677566"/>
                    </a:ext>
                  </a:extLst>
                </a:gridCol>
              </a:tblGrid>
              <a:tr h="2781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CLC code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Future scenarios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8667268"/>
                  </a:ext>
                </a:extLst>
              </a:tr>
              <a:tr h="269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WQIj_2050_S1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WQIj_2050_S2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WQIj_2050_S3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WQIj_2050_S4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WQIj_2050_S5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4918692"/>
                  </a:ext>
                </a:extLst>
              </a:tr>
              <a:tr h="278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0.391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88247649"/>
                  </a:ext>
                </a:extLst>
              </a:tr>
              <a:tr h="278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26472047"/>
                  </a:ext>
                </a:extLst>
              </a:tr>
              <a:tr h="278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1.172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1.236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6571851"/>
                  </a:ext>
                </a:extLst>
              </a:tr>
              <a:tr h="278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8789077"/>
                  </a:ext>
                </a:extLst>
              </a:tr>
              <a:tr h="278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3929083"/>
                  </a:ext>
                </a:extLst>
              </a:tr>
              <a:tr h="278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73657255"/>
                  </a:ext>
                </a:extLst>
              </a:tr>
              <a:tr h="278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92200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8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4475</TotalTime>
  <Words>1725</Words>
  <Application>Microsoft Office PowerPoint</Application>
  <PresentationFormat>On-screen Show (4:3)</PresentationFormat>
  <Paragraphs>374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на механичния състав на засегнати от пожар горски почви при различни дървесни видове в района на Хасково и Свиленград</dc:title>
  <dc:creator>user</dc:creator>
  <cp:lastModifiedBy>Admin</cp:lastModifiedBy>
  <cp:revision>511</cp:revision>
  <dcterms:created xsi:type="dcterms:W3CDTF">2014-04-01T08:52:59Z</dcterms:created>
  <dcterms:modified xsi:type="dcterms:W3CDTF">2016-08-23T05:28:32Z</dcterms:modified>
</cp:coreProperties>
</file>