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62" r:id="rId3"/>
    <p:sldId id="259" r:id="rId4"/>
    <p:sldId id="271" r:id="rId5"/>
    <p:sldId id="273" r:id="rId6"/>
    <p:sldId id="274" r:id="rId7"/>
    <p:sldId id="275" r:id="rId8"/>
    <p:sldId id="263" r:id="rId9"/>
    <p:sldId id="272" r:id="rId10"/>
    <p:sldId id="268" r:id="rId11"/>
    <p:sldId id="270" r:id="rId12"/>
    <p:sldId id="269" r:id="rId13"/>
    <p:sldId id="265" r:id="rId1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696"/>
    <a:srgbClr val="637F78"/>
    <a:srgbClr val="84B6B5"/>
    <a:srgbClr val="6482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20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DEA74-4D38-4B1C-AE53-0BB83431DD70}" type="datetimeFigureOut">
              <a:rPr lang="nl-BE" smtClean="0"/>
              <a:pPr/>
              <a:t>25/09/2013</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6FDFE-D1BA-4FB8-92DF-F35022112A50}" type="slidenum">
              <a:rPr lang="nl-BE" smtClean="0"/>
              <a:pPr/>
              <a:t>‹N›</a:t>
            </a:fld>
            <a:endParaRPr lang="nl-BE"/>
          </a:p>
        </p:txBody>
      </p:sp>
    </p:spTree>
    <p:extLst>
      <p:ext uri="{BB962C8B-B14F-4D97-AF65-F5344CB8AC3E}">
        <p14:creationId xmlns:p14="http://schemas.microsoft.com/office/powerpoint/2010/main" xmlns="" val="165858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Please</a:t>
            </a:r>
            <a:r>
              <a:rPr lang="nl-NL" baseline="0" dirty="0" smtClean="0"/>
              <a:t> </a:t>
            </a:r>
            <a:r>
              <a:rPr lang="nl-NL" baseline="0" dirty="0" err="1" smtClean="0"/>
              <a:t>use</a:t>
            </a:r>
            <a:r>
              <a:rPr lang="nl-NL" baseline="0" dirty="0" smtClean="0"/>
              <a:t> </a:t>
            </a:r>
            <a:r>
              <a:rPr lang="nl-NL" baseline="0" dirty="0" err="1" smtClean="0"/>
              <a:t>this</a:t>
            </a:r>
            <a:r>
              <a:rPr lang="nl-NL" baseline="0" dirty="0" smtClean="0"/>
              <a:t> slide at the </a:t>
            </a:r>
            <a:r>
              <a:rPr lang="nl-NL" baseline="0" dirty="0" err="1" smtClean="0"/>
              <a:t>beginning</a:t>
            </a:r>
            <a:r>
              <a:rPr lang="nl-NL" baseline="0" dirty="0" smtClean="0"/>
              <a:t> of </a:t>
            </a:r>
            <a:r>
              <a:rPr lang="nl-NL" baseline="0" dirty="0" err="1" smtClean="0"/>
              <a:t>your</a:t>
            </a:r>
            <a:r>
              <a:rPr lang="nl-NL" baseline="0" dirty="0" smtClean="0"/>
              <a:t> </a:t>
            </a:r>
            <a:r>
              <a:rPr lang="nl-NL" baseline="0" dirty="0" err="1" smtClean="0"/>
              <a:t>presentation</a:t>
            </a:r>
            <a:r>
              <a:rPr lang="nl-NL" baseline="0" dirty="0" smtClean="0"/>
              <a:t>.</a:t>
            </a:r>
          </a:p>
          <a:p>
            <a:r>
              <a:rPr lang="nl-NL" baseline="0" dirty="0" smtClean="0"/>
              <a:t>Background </a:t>
            </a:r>
            <a:r>
              <a:rPr lang="nl-NL" baseline="0" dirty="0" err="1" smtClean="0"/>
              <a:t>color</a:t>
            </a:r>
            <a:r>
              <a:rPr lang="nl-NL" baseline="0" dirty="0" smtClean="0"/>
              <a:t>: red-120; green-150; blue-150</a:t>
            </a:r>
            <a:r>
              <a:rPr lang="nl-NL" baseline="0" smtClean="0"/>
              <a:t>; transparancy-80%</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1</a:t>
            </a:fld>
            <a:endParaRPr lang="nl-BE"/>
          </a:p>
        </p:txBody>
      </p:sp>
    </p:spTree>
    <p:extLst>
      <p:ext uri="{BB962C8B-B14F-4D97-AF65-F5344CB8AC3E}">
        <p14:creationId xmlns:p14="http://schemas.microsoft.com/office/powerpoint/2010/main" xmlns="" val="373408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Second slide.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a:t>
            </a:fld>
            <a:endParaRPr lang="nl-BE"/>
          </a:p>
        </p:txBody>
      </p:sp>
    </p:spTree>
    <p:extLst>
      <p:ext uri="{BB962C8B-B14F-4D97-AF65-F5344CB8AC3E}">
        <p14:creationId xmlns:p14="http://schemas.microsoft.com/office/powerpoint/2010/main" xmlns="" val="93710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3</a:t>
            </a:fld>
            <a:endParaRPr lang="nl-BE"/>
          </a:p>
        </p:txBody>
      </p:sp>
    </p:spTree>
    <p:extLst>
      <p:ext uri="{BB962C8B-B14F-4D97-AF65-F5344CB8AC3E}">
        <p14:creationId xmlns:p14="http://schemas.microsoft.com/office/powerpoint/2010/main" xmlns="" val="261896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97693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44011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41255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5417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99428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12990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20490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7064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7271540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72759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25/09/2013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41547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CCC02-5365-445C-B6B3-476A949EE267}" type="datetimeFigureOut">
              <a:rPr lang="nl-BE" smtClean="0"/>
              <a:pPr/>
              <a:t>25/09/2013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386367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9" y="2158990"/>
            <a:ext cx="7128792" cy="2269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kstvak 2"/>
          <p:cNvSpPr txBox="1"/>
          <p:nvPr/>
        </p:nvSpPr>
        <p:spPr>
          <a:xfrm>
            <a:off x="683568" y="404664"/>
            <a:ext cx="7920880" cy="1754326"/>
          </a:xfrm>
          <a:prstGeom prst="rect">
            <a:avLst/>
          </a:prstGeom>
          <a:noFill/>
        </p:spPr>
        <p:txBody>
          <a:bodyPr wrap="square" rtlCol="0">
            <a:spAutoFit/>
          </a:bodyPr>
          <a:lstStyle/>
          <a:p>
            <a:pPr algn="ctr"/>
            <a:r>
              <a:rPr lang="nl-NL" sz="5400" dirty="0">
                <a:latin typeface="Arial Unicode MS" pitchFamily="34" charset="-128"/>
                <a:ea typeface="Arial Unicode MS" pitchFamily="34" charset="-128"/>
                <a:cs typeface="Arial Unicode MS" pitchFamily="34" charset="-128"/>
              </a:rPr>
              <a:t>t</a:t>
            </a:r>
            <a:r>
              <a:rPr lang="nl-NL" sz="5400" dirty="0" smtClean="0">
                <a:latin typeface="Arial Unicode MS" pitchFamily="34" charset="-128"/>
                <a:ea typeface="Arial Unicode MS" pitchFamily="34" charset="-128"/>
                <a:cs typeface="Arial Unicode MS" pitchFamily="34" charset="-128"/>
              </a:rPr>
              <a:t>raining &amp; research </a:t>
            </a:r>
          </a:p>
          <a:p>
            <a:pPr algn="ctr"/>
            <a:r>
              <a:rPr lang="nl-NL" sz="5400" dirty="0" err="1">
                <a:latin typeface="Arial Unicode MS" pitchFamily="34" charset="-128"/>
                <a:ea typeface="Arial Unicode MS" pitchFamily="34" charset="-128"/>
                <a:cs typeface="Arial Unicode MS" pitchFamily="34" charset="-128"/>
              </a:rPr>
              <a:t>f</a:t>
            </a:r>
            <a:r>
              <a:rPr lang="nl-NL" sz="5400" dirty="0" err="1" smtClean="0">
                <a:latin typeface="Arial Unicode MS" pitchFamily="34" charset="-128"/>
                <a:ea typeface="Arial Unicode MS" pitchFamily="34" charset="-128"/>
                <a:cs typeface="Arial Unicode MS" pitchFamily="34" charset="-128"/>
              </a:rPr>
              <a:t>or</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academic</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newcomers</a:t>
            </a:r>
            <a:endParaRPr lang="nl-BE" sz="5400" dirty="0">
              <a:latin typeface="Arial Unicode MS" pitchFamily="34" charset="-128"/>
              <a:ea typeface="Arial Unicode MS" pitchFamily="34" charset="-128"/>
              <a:cs typeface="Arial Unicode MS" pitchFamily="34" charset="-128"/>
            </a:endParaRPr>
          </a:p>
        </p:txBody>
      </p:sp>
      <p:sp>
        <p:nvSpPr>
          <p:cNvPr id="4" name="Rechthoek 3"/>
          <p:cNvSpPr/>
          <p:nvPr/>
        </p:nvSpPr>
        <p:spPr>
          <a:xfrm>
            <a:off x="107504" y="116632"/>
            <a:ext cx="8928992" cy="6624736"/>
          </a:xfrm>
          <a:prstGeom prst="rect">
            <a:avLst/>
          </a:prstGeom>
          <a:noFill/>
          <a:ln w="76200">
            <a:solidFill>
              <a:srgbClr val="64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32240" y="5505899"/>
            <a:ext cx="3333532" cy="1370274"/>
          </a:xfrm>
          <a:prstGeom prst="rect">
            <a:avLst/>
          </a:prstGeom>
        </p:spPr>
      </p:pic>
      <p:sp>
        <p:nvSpPr>
          <p:cNvPr id="6" name="Tekstvak 5"/>
          <p:cNvSpPr txBox="1"/>
          <p:nvPr/>
        </p:nvSpPr>
        <p:spPr>
          <a:xfrm>
            <a:off x="1039913" y="5085184"/>
            <a:ext cx="7128792" cy="400110"/>
          </a:xfrm>
          <a:prstGeom prst="rect">
            <a:avLst/>
          </a:prstGeom>
          <a:noFill/>
        </p:spPr>
        <p:txBody>
          <a:bodyPr wrap="square" rtlCol="0">
            <a:spAutoFit/>
          </a:bodyPr>
          <a:lstStyle/>
          <a:p>
            <a:pPr algn="ctr"/>
            <a:r>
              <a:rPr lang="en-US" sz="2000" b="1" dirty="0">
                <a:latin typeface="Arial" pitchFamily="34" charset="0"/>
                <a:cs typeface="Arial" pitchFamily="34" charset="0"/>
              </a:rPr>
              <a:t>A project of the King </a:t>
            </a:r>
            <a:r>
              <a:rPr lang="en-US" sz="2000" b="1" dirty="0" err="1">
                <a:latin typeface="Arial" pitchFamily="34" charset="0"/>
                <a:cs typeface="Arial" pitchFamily="34" charset="0"/>
              </a:rPr>
              <a:t>Baudouin</a:t>
            </a:r>
            <a:r>
              <a:rPr lang="en-US" sz="2000" b="1" dirty="0">
                <a:latin typeface="Arial" pitchFamily="34" charset="0"/>
                <a:cs typeface="Arial" pitchFamily="34" charset="0"/>
              </a:rPr>
              <a:t> Foundation</a:t>
            </a:r>
            <a:endParaRPr lang="nl-BE" sz="2000" b="1" dirty="0">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575607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951692"/>
            <a:ext cx="784887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Evaluators' comments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 main concept of X is to increase the use of </a:t>
            </a:r>
            <a:r>
              <a:rPr kumimoji="0" lang="en-GB" sz="20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SDIs</a:t>
            </a:r>
            <a:r>
              <a:rPr kumimoji="0" lang="en-GB"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and new approaches to measure progress towards SD and to make use of sectoral policies analysis which is a new and innovative approach. The project is ambitious. The concept is sound and the objectives are good as well.</a:t>
            </a:r>
            <a:endParaRPr kumimoji="0" lang="it-IT"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 description of the present state of the art is comprehensive but its quality is uneven between the different parts.</a:t>
            </a:r>
            <a:endParaRPr kumimoji="0" lang="it-IT"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The work plan is in some parts imprecise and contains inconsistencies in the work packages' description. For example, WP2 is studying knowledge brokerage-methods (KB), while WP3 is applying a predefined particular method of KB. The in-built evaluation is included.</a:t>
            </a:r>
            <a:endParaRPr kumimoji="0" lang="it-IT"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Strong emphasis is given to mapping existing SDI sets but it is not convincingly spelled out how much of this work goes beyond the state-of-the-art.</a:t>
            </a:r>
          </a:p>
        </p:txBody>
      </p:sp>
      <p:sp>
        <p:nvSpPr>
          <p:cNvPr id="3" name="Rettangolo 2"/>
          <p:cNvSpPr/>
          <p:nvPr/>
        </p:nvSpPr>
        <p:spPr>
          <a:xfrm>
            <a:off x="107504" y="332656"/>
            <a:ext cx="9036496" cy="584775"/>
          </a:xfrm>
          <a:prstGeom prst="rect">
            <a:avLst/>
          </a:prstGeom>
        </p:spPr>
        <p:txBody>
          <a:bodyPr wrap="square">
            <a:spAutoFit/>
          </a:bodyPr>
          <a:lstStyle/>
          <a:p>
            <a:r>
              <a:rPr lang="it-IT" sz="3200" b="1" dirty="0" smtClean="0">
                <a:latin typeface="Arial Unicode MS" pitchFamily="34" charset="-128"/>
                <a:ea typeface="Arial Unicode MS" pitchFamily="34" charset="-128"/>
                <a:cs typeface="Arial Unicode MS" pitchFamily="34" charset="-128"/>
              </a:rPr>
              <a:t>1- scientific or technological excellence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404664"/>
            <a:ext cx="9036496" cy="1077218"/>
          </a:xfrm>
          <a:prstGeom prst="rect">
            <a:avLst/>
          </a:prstGeom>
        </p:spPr>
        <p:txBody>
          <a:bodyPr wrap="square">
            <a:spAutoFit/>
          </a:bodyPr>
          <a:lstStyle/>
          <a:p>
            <a:r>
              <a:rPr lang="it-IT" sz="3200" b="1" dirty="0" smtClean="0">
                <a:latin typeface="Arial Unicode MS" pitchFamily="34" charset="-128"/>
                <a:ea typeface="Arial Unicode MS" pitchFamily="34" charset="-128"/>
                <a:cs typeface="Arial Unicode MS" pitchFamily="34" charset="-128"/>
              </a:rPr>
              <a:t>2- Quality and efficency of the implementation and the management</a:t>
            </a:r>
          </a:p>
        </p:txBody>
      </p:sp>
      <p:sp>
        <p:nvSpPr>
          <p:cNvPr id="4" name="Rectangle 1"/>
          <p:cNvSpPr>
            <a:spLocks noChangeArrowheads="1"/>
          </p:cNvSpPr>
          <p:nvPr/>
        </p:nvSpPr>
        <p:spPr bwMode="auto">
          <a:xfrm>
            <a:off x="467544" y="1700808"/>
            <a:ext cx="774035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GB" sz="2000" b="1" dirty="0" smtClean="0">
                <a:latin typeface="Arial Unicode MS" pitchFamily="34" charset="-128"/>
                <a:ea typeface="Arial Unicode MS" pitchFamily="34" charset="-128"/>
                <a:cs typeface="Arial Unicode MS" pitchFamily="34" charset="-128"/>
              </a:rPr>
              <a:t>Evaluators' comments</a:t>
            </a:r>
          </a:p>
          <a:p>
            <a:pPr algn="just" eaLnBrk="0" fontAlgn="base" hangingPunct="0">
              <a:spcBef>
                <a:spcPct val="0"/>
              </a:spcBef>
              <a:spcAft>
                <a:spcPct val="0"/>
              </a:spcAft>
            </a:pPr>
            <a:endParaRPr lang="it-IT" sz="2000" b="1" dirty="0" smtClean="0">
              <a:latin typeface="Arial Unicode MS" pitchFamily="34" charset="-128"/>
              <a:ea typeface="Arial Unicode MS" pitchFamily="34" charset="-128"/>
              <a:cs typeface="Arial Unicode MS" pitchFamily="34" charset="-128"/>
            </a:endParaRPr>
          </a:p>
          <a:p>
            <a:pPr algn="just" eaLnBrk="0" fontAlgn="base" hangingPunct="0">
              <a:spcBef>
                <a:spcPct val="0"/>
              </a:spcBef>
              <a:spcAft>
                <a:spcPct val="0"/>
              </a:spcAft>
            </a:pPr>
            <a:r>
              <a:rPr lang="en-GB" sz="2000" dirty="0" smtClean="0">
                <a:latin typeface="Arial Unicode MS" pitchFamily="34" charset="-128"/>
                <a:ea typeface="Arial Unicode MS" pitchFamily="34" charset="-128"/>
                <a:cs typeface="Arial Unicode MS" pitchFamily="34" charset="-128"/>
              </a:rPr>
              <a:t>The management structure and procedures are generally good as they are explained in some detail, but a diagram clarifying the structure would have been helpful.</a:t>
            </a:r>
            <a:endParaRPr lang="it-IT" sz="2000" dirty="0" smtClean="0">
              <a:latin typeface="Arial Unicode MS" pitchFamily="34" charset="-128"/>
              <a:ea typeface="Arial Unicode MS" pitchFamily="34" charset="-128"/>
              <a:cs typeface="Arial Unicode MS" pitchFamily="34" charset="-128"/>
            </a:endParaRPr>
          </a:p>
          <a:p>
            <a:pPr algn="just" eaLnBrk="0" fontAlgn="base" hangingPunct="0">
              <a:spcBef>
                <a:spcPct val="0"/>
              </a:spcBef>
              <a:spcAft>
                <a:spcPct val="0"/>
              </a:spcAft>
            </a:pPr>
            <a:r>
              <a:rPr lang="en-GB" sz="2000" dirty="0" smtClean="0">
                <a:latin typeface="Arial Unicode MS" pitchFamily="34" charset="-128"/>
                <a:ea typeface="Arial Unicode MS" pitchFamily="34" charset="-128"/>
                <a:cs typeface="Arial Unicode MS" pitchFamily="34" charset="-128"/>
              </a:rPr>
              <a:t>Some of the institutes are leading institutes in the field of SD and individual members are well equipped in performing these tasks, many of them have been involved in earlier FP research activities. There is little evidence of commitment of partners from policy makers and other stakeholders.</a:t>
            </a:r>
            <a:endParaRPr lang="it-IT" sz="2000" dirty="0" smtClean="0">
              <a:latin typeface="Arial Unicode MS" pitchFamily="34" charset="-128"/>
              <a:ea typeface="Arial Unicode MS" pitchFamily="34" charset="-128"/>
              <a:cs typeface="Arial Unicode MS" pitchFamily="34" charset="-128"/>
            </a:endParaRPr>
          </a:p>
          <a:p>
            <a:pPr algn="just" eaLnBrk="0" fontAlgn="base" hangingPunct="0">
              <a:spcBef>
                <a:spcPct val="0"/>
              </a:spcBef>
              <a:spcAft>
                <a:spcPct val="0"/>
              </a:spcAft>
            </a:pPr>
            <a:r>
              <a:rPr lang="en-GB" sz="2000" dirty="0" smtClean="0">
                <a:latin typeface="Arial Unicode MS" pitchFamily="34" charset="-128"/>
                <a:ea typeface="Arial Unicode MS" pitchFamily="34" charset="-128"/>
                <a:cs typeface="Arial Unicode MS" pitchFamily="34" charset="-128"/>
              </a:rPr>
              <a:t>The overall level of resources is reasonable, but the distribution among </a:t>
            </a:r>
            <a:r>
              <a:rPr lang="en-GB" sz="2000" dirty="0" err="1" smtClean="0">
                <a:latin typeface="Arial Unicode MS" pitchFamily="34" charset="-128"/>
                <a:ea typeface="Arial Unicode MS" pitchFamily="34" charset="-128"/>
                <a:cs typeface="Arial Unicode MS" pitchFamily="34" charset="-128"/>
              </a:rPr>
              <a:t>WPs</a:t>
            </a:r>
            <a:r>
              <a:rPr lang="en-GB" sz="2000" dirty="0" smtClean="0">
                <a:latin typeface="Arial Unicode MS" pitchFamily="34" charset="-128"/>
                <a:ea typeface="Arial Unicode MS" pitchFamily="34" charset="-128"/>
                <a:cs typeface="Arial Unicode MS" pitchFamily="34" charset="-128"/>
              </a:rPr>
              <a:t> is not convincing, with very little resources devoted to the central WP2 and comparatively much for WP5.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504" y="404664"/>
            <a:ext cx="9036496" cy="1077218"/>
          </a:xfrm>
          <a:prstGeom prst="rect">
            <a:avLst/>
          </a:prstGeom>
        </p:spPr>
        <p:txBody>
          <a:bodyPr wrap="square">
            <a:spAutoFit/>
          </a:bodyPr>
          <a:lstStyle/>
          <a:p>
            <a:r>
              <a:rPr lang="it-IT" sz="3200" b="1" dirty="0" smtClean="0">
                <a:latin typeface="Arial Unicode MS" pitchFamily="34" charset="-128"/>
                <a:ea typeface="Arial Unicode MS" pitchFamily="34" charset="-128"/>
                <a:cs typeface="Arial Unicode MS" pitchFamily="34" charset="-128"/>
              </a:rPr>
              <a:t>3- Potencial impact through the development, dissemination and use of project results</a:t>
            </a:r>
            <a:endParaRPr lang="it-IT" sz="3600" b="1" dirty="0" smtClean="0">
              <a:solidFill>
                <a:srgbClr val="FF0000"/>
              </a:solidFill>
              <a:latin typeface="Arial Unicode MS" pitchFamily="34" charset="-128"/>
              <a:ea typeface="Arial Unicode MS" pitchFamily="34" charset="-128"/>
              <a:cs typeface="Arial Unicode MS" pitchFamily="34" charset="-128"/>
            </a:endParaRPr>
          </a:p>
        </p:txBody>
      </p:sp>
      <p:sp>
        <p:nvSpPr>
          <p:cNvPr id="26626" name="Rectangle 2"/>
          <p:cNvSpPr>
            <a:spLocks noChangeArrowheads="1"/>
          </p:cNvSpPr>
          <p:nvPr/>
        </p:nvSpPr>
        <p:spPr bwMode="auto">
          <a:xfrm>
            <a:off x="323528" y="1793868"/>
            <a:ext cx="820891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2000" b="1" dirty="0" smtClean="0">
                <a:latin typeface="Arial Unicode MS" pitchFamily="34" charset="-128"/>
                <a:ea typeface="Arial Unicode MS" pitchFamily="34" charset="-128"/>
                <a:cs typeface="Arial Unicode MS" pitchFamily="34" charset="-128"/>
              </a:rPr>
              <a:t>Evaluators' comments</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b="1" dirty="0" smtClean="0">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2000" dirty="0" smtClean="0">
                <a:latin typeface="Arial Unicode MS" pitchFamily="34" charset="-128"/>
                <a:ea typeface="Arial Unicode MS" pitchFamily="34" charset="-128"/>
                <a:cs typeface="Arial Unicode MS" pitchFamily="34" charset="-128"/>
              </a:rPr>
              <a:t>The potential impact on knowledge transfers in academia is good. However, the proposal does not convincingly explain how the proposed work will reach out to the policy arena. The influence on the policy-arena and other stakeholders seems to be limited. The proposal also does not address impacts or activities beyond the duration of the project.</a:t>
            </a:r>
            <a:endParaRPr lang="it-IT" sz="2000" dirty="0" smtClean="0">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2000" dirty="0" smtClean="0">
                <a:latin typeface="Arial Unicode MS" pitchFamily="34" charset="-128"/>
                <a:ea typeface="Arial Unicode MS" pitchFamily="34" charset="-128"/>
                <a:cs typeface="Arial Unicode MS" pitchFamily="34" charset="-128"/>
              </a:rPr>
              <a:t>The dissemination plan as such is not sufficiently explained, in particular when judged against the resources allocated for this activity.</a:t>
            </a:r>
            <a:endParaRPr lang="it-IT" sz="2000" dirty="0" smtClean="0">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2000" dirty="0" smtClean="0">
                <a:latin typeface="Arial Unicode MS" pitchFamily="34" charset="-128"/>
                <a:ea typeface="Arial Unicode MS" pitchFamily="34" charset="-128"/>
                <a:cs typeface="Arial Unicode MS" pitchFamily="34" charset="-128"/>
              </a:rPr>
              <a:t>Intellectual property right issues are properly discussed.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4"/>
          <p:cNvSpPr txBox="1"/>
          <p:nvPr/>
        </p:nvSpPr>
        <p:spPr>
          <a:xfrm>
            <a:off x="899592" y="188640"/>
            <a:ext cx="7165305" cy="769441"/>
          </a:xfrm>
          <a:prstGeom prst="rect">
            <a:avLst/>
          </a:prstGeom>
          <a:noFill/>
        </p:spPr>
        <p:txBody>
          <a:bodyPr wrap="square" rtlCol="0">
            <a:spAutoFit/>
          </a:bodyPr>
          <a:lstStyle/>
          <a:p>
            <a:pPr algn="ctr"/>
            <a:r>
              <a:rPr lang="nl-NL" sz="4400" dirty="0" smtClean="0">
                <a:latin typeface="Arial Unicode MS" pitchFamily="34" charset="-128"/>
                <a:ea typeface="Arial Unicode MS" pitchFamily="34" charset="-128"/>
                <a:cs typeface="Arial Unicode MS" pitchFamily="34" charset="-128"/>
              </a:rPr>
              <a:t>Project B</a:t>
            </a:r>
            <a:endParaRPr lang="nl-BE" sz="4400" dirty="0">
              <a:latin typeface="Arial Unicode MS" pitchFamily="34" charset="-128"/>
              <a:ea typeface="Arial Unicode MS" pitchFamily="34" charset="-128"/>
              <a:cs typeface="Arial Unicode MS" pitchFamily="34" charset="-128"/>
            </a:endParaRPr>
          </a:p>
        </p:txBody>
      </p:sp>
      <p:sp>
        <p:nvSpPr>
          <p:cNvPr id="3" name="Rettangolo 2"/>
          <p:cNvSpPr/>
          <p:nvPr/>
        </p:nvSpPr>
        <p:spPr>
          <a:xfrm>
            <a:off x="539552" y="1052736"/>
            <a:ext cx="1859805" cy="523220"/>
          </a:xfrm>
          <a:prstGeom prst="rect">
            <a:avLst/>
          </a:prstGeom>
        </p:spPr>
        <p:txBody>
          <a:bodyPr wrap="none">
            <a:spAutoFit/>
          </a:bodyPr>
          <a:lstStyle/>
          <a:p>
            <a:r>
              <a:rPr lang="it-IT" sz="2800" dirty="0" smtClean="0">
                <a:latin typeface="Arial Unicode MS" pitchFamily="34" charset="-128"/>
                <a:ea typeface="Arial Unicode MS" pitchFamily="34" charset="-128"/>
                <a:cs typeface="Arial Unicode MS" pitchFamily="34" charset="-128"/>
              </a:rPr>
              <a:t>CRITERIA</a:t>
            </a:r>
            <a:endParaRPr lang="it-IT" sz="2800" dirty="0">
              <a:latin typeface="Arial Unicode MS" pitchFamily="34" charset="-128"/>
              <a:ea typeface="Arial Unicode MS" pitchFamily="34" charset="-128"/>
              <a:cs typeface="Arial Unicode MS" pitchFamily="34" charset="-128"/>
            </a:endParaRPr>
          </a:p>
        </p:txBody>
      </p:sp>
      <p:sp>
        <p:nvSpPr>
          <p:cNvPr id="4" name="Rettangolo 3"/>
          <p:cNvSpPr/>
          <p:nvPr/>
        </p:nvSpPr>
        <p:spPr>
          <a:xfrm>
            <a:off x="323528" y="1700808"/>
            <a:ext cx="8352928" cy="3231654"/>
          </a:xfrm>
          <a:prstGeom prst="rect">
            <a:avLst/>
          </a:prstGeom>
        </p:spPr>
        <p:txBody>
          <a:bodyPr wrap="square">
            <a:spAutoFit/>
          </a:bodyPr>
          <a:lstStyle/>
          <a:p>
            <a:r>
              <a:rPr lang="it-IT" sz="2400" dirty="0" smtClean="0">
                <a:latin typeface="Arial Unicode MS" pitchFamily="34" charset="-128"/>
                <a:ea typeface="Arial Unicode MS" pitchFamily="34" charset="-128"/>
                <a:cs typeface="Arial Unicode MS" pitchFamily="34" charset="-128"/>
              </a:rPr>
              <a:t>1- scientific or technological excellence                  </a:t>
            </a:r>
            <a:r>
              <a:rPr lang="it-IT" sz="2800" b="1" dirty="0" smtClean="0">
                <a:solidFill>
                  <a:srgbClr val="FF0000"/>
                </a:solidFill>
                <a:latin typeface="Arial Unicode MS" pitchFamily="34" charset="-128"/>
                <a:ea typeface="Arial Unicode MS" pitchFamily="34" charset="-128"/>
                <a:cs typeface="Arial Unicode MS" pitchFamily="34" charset="-128"/>
              </a:rPr>
              <a:t>3 </a:t>
            </a:r>
            <a:r>
              <a:rPr lang="it-IT" sz="2400" dirty="0" smtClean="0">
                <a:latin typeface="Arial Unicode MS" pitchFamily="34" charset="-128"/>
                <a:ea typeface="Arial Unicode MS" pitchFamily="34" charset="-128"/>
                <a:cs typeface="Arial Unicode MS" pitchFamily="34" charset="-128"/>
              </a:rPr>
              <a:t>            </a:t>
            </a:r>
          </a:p>
          <a:p>
            <a:endParaRPr lang="it-IT"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2- Quality and efficency of the implementation and the management                                                            </a:t>
            </a:r>
            <a:r>
              <a:rPr lang="it-IT" sz="2800" b="1" dirty="0" smtClean="0">
                <a:solidFill>
                  <a:srgbClr val="FF0000"/>
                </a:solidFill>
                <a:latin typeface="Arial Unicode MS" pitchFamily="34" charset="-128"/>
                <a:ea typeface="Arial Unicode MS" pitchFamily="34" charset="-128"/>
                <a:cs typeface="Arial Unicode MS" pitchFamily="34" charset="-128"/>
              </a:rPr>
              <a:t>3</a:t>
            </a:r>
            <a:endParaRPr lang="it-IT" sz="2400" dirty="0" smtClean="0">
              <a:latin typeface="Arial Unicode MS" pitchFamily="34" charset="-128"/>
              <a:ea typeface="Arial Unicode MS" pitchFamily="34" charset="-128"/>
              <a:cs typeface="Arial Unicode MS" pitchFamily="34" charset="-128"/>
            </a:endParaRPr>
          </a:p>
          <a:p>
            <a:endParaRPr lang="it-IT"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3- Potencial impact through the development, dissemination and use of project results                                        </a:t>
            </a:r>
            <a:r>
              <a:rPr lang="it-IT" sz="2800" b="1" dirty="0" smtClean="0">
                <a:solidFill>
                  <a:srgbClr val="FF0000"/>
                </a:solidFill>
                <a:latin typeface="Arial Unicode MS" pitchFamily="34" charset="-128"/>
                <a:ea typeface="Arial Unicode MS" pitchFamily="34" charset="-128"/>
                <a:cs typeface="Arial Unicode MS" pitchFamily="34" charset="-128"/>
              </a:rPr>
              <a:t>3</a:t>
            </a:r>
          </a:p>
          <a:p>
            <a:endParaRPr lang="it-IT" sz="2400" dirty="0">
              <a:latin typeface="Arial Unicode MS" pitchFamily="34" charset="-128"/>
              <a:ea typeface="Arial Unicode MS" pitchFamily="34" charset="-128"/>
              <a:cs typeface="Arial Unicode MS" pitchFamily="34" charset="-128"/>
            </a:endParaRPr>
          </a:p>
        </p:txBody>
      </p:sp>
      <p:pic>
        <p:nvPicPr>
          <p:cNvPr id="3074" name="Picture 2" descr="https://encrypted-tbn2.gstatic.com/images?q=tbn:ANd9GcSufgfwwnlRkGSdX4pQWacG34VLRjTEMKlxLaEwtbDy0iNp90-mEQ"/>
          <p:cNvPicPr>
            <a:picLocks noChangeAspect="1" noChangeArrowheads="1"/>
          </p:cNvPicPr>
          <p:nvPr/>
        </p:nvPicPr>
        <p:blipFill>
          <a:blip r:embed="rId2" cstate="print"/>
          <a:srcRect/>
          <a:stretch>
            <a:fillRect/>
          </a:stretch>
        </p:blipFill>
        <p:spPr bwMode="auto">
          <a:xfrm>
            <a:off x="4716016" y="4941168"/>
            <a:ext cx="3114675" cy="1466851"/>
          </a:xfrm>
          <a:prstGeom prst="rect">
            <a:avLst/>
          </a:prstGeom>
          <a:noFill/>
        </p:spPr>
      </p:pic>
      <p:sp>
        <p:nvSpPr>
          <p:cNvPr id="6" name="Rettangolo 5"/>
          <p:cNvSpPr/>
          <p:nvPr/>
        </p:nvSpPr>
        <p:spPr>
          <a:xfrm>
            <a:off x="755576" y="5589240"/>
            <a:ext cx="3384376" cy="523220"/>
          </a:xfrm>
          <a:prstGeom prst="rect">
            <a:avLst/>
          </a:prstGeom>
        </p:spPr>
        <p:txBody>
          <a:bodyPr wrap="square">
            <a:spAutoFit/>
          </a:bodyPr>
          <a:lstStyle/>
          <a:p>
            <a:r>
              <a:rPr lang="it-IT" sz="2800" b="1" dirty="0" smtClean="0">
                <a:solidFill>
                  <a:srgbClr val="FF0000"/>
                </a:solidFill>
                <a:latin typeface="Arial Unicode MS" pitchFamily="34" charset="-128"/>
                <a:ea typeface="Arial Unicode MS" pitchFamily="34" charset="-128"/>
                <a:cs typeface="Arial Unicode MS" pitchFamily="34" charset="-128"/>
              </a:rPr>
              <a:t>TOT   9</a:t>
            </a:r>
            <a:endParaRPr lang="it-IT"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251520" y="188640"/>
            <a:ext cx="8568952" cy="3416320"/>
          </a:xfrm>
          <a:prstGeom prst="rect">
            <a:avLst/>
          </a:prstGeom>
          <a:noFill/>
        </p:spPr>
        <p:txBody>
          <a:bodyPr wrap="square" rtlCol="0">
            <a:spAutoFit/>
          </a:bodyPr>
          <a:lstStyle/>
          <a:p>
            <a:pPr algn="ctr"/>
            <a:r>
              <a:rPr lang="en-GB" sz="5400" dirty="0" smtClean="0"/>
              <a:t>Module 3</a:t>
            </a:r>
          </a:p>
          <a:p>
            <a:pPr algn="ctr"/>
            <a:r>
              <a:rPr lang="en-GB" sz="5400" dirty="0" smtClean="0"/>
              <a:t>Preparing Funding Applications &amp; Project Management</a:t>
            </a:r>
            <a:endParaRPr lang="nl-BE" sz="5400" dirty="0">
              <a:latin typeface="Arial Unicode MS" pitchFamily="34" charset="-128"/>
              <a:ea typeface="Arial Unicode MS" pitchFamily="34" charset="-128"/>
              <a:cs typeface="Arial Unicode MS" pitchFamily="34" charset="-128"/>
            </a:endParaRPr>
          </a:p>
        </p:txBody>
      </p:sp>
      <p:sp>
        <p:nvSpPr>
          <p:cNvPr id="6" name="Subtitle 7"/>
          <p:cNvSpPr txBox="1">
            <a:spLocks/>
          </p:cNvSpPr>
          <p:nvPr/>
        </p:nvSpPr>
        <p:spPr>
          <a:xfrm>
            <a:off x="2411760" y="4005064"/>
            <a:ext cx="3744416" cy="1752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Gabriella Calderari</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David W Chadwick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12356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4"/>
          <p:cNvSpPr txBox="1"/>
          <p:nvPr/>
        </p:nvSpPr>
        <p:spPr>
          <a:xfrm>
            <a:off x="1187624" y="2780928"/>
            <a:ext cx="7165305" cy="769441"/>
          </a:xfrm>
          <a:prstGeom prst="rect">
            <a:avLst/>
          </a:prstGeom>
          <a:noFill/>
        </p:spPr>
        <p:txBody>
          <a:bodyPr wrap="square" rtlCol="0">
            <a:spAutoFit/>
          </a:bodyPr>
          <a:lstStyle/>
          <a:p>
            <a:pPr algn="ctr"/>
            <a:r>
              <a:rPr lang="nl-NL" sz="4400" dirty="0" smtClean="0">
                <a:latin typeface="Arial Unicode MS" pitchFamily="34" charset="-128"/>
                <a:ea typeface="Arial Unicode MS" pitchFamily="34" charset="-128"/>
                <a:cs typeface="Arial Unicode MS" pitchFamily="34" charset="-128"/>
              </a:rPr>
              <a:t>Proposals Evaluation</a:t>
            </a:r>
            <a:endParaRPr lang="nl-BE" sz="44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4"/>
          <p:cNvSpPr txBox="1"/>
          <p:nvPr/>
        </p:nvSpPr>
        <p:spPr>
          <a:xfrm>
            <a:off x="971600" y="2564904"/>
            <a:ext cx="7165305" cy="769441"/>
          </a:xfrm>
          <a:prstGeom prst="rect">
            <a:avLst/>
          </a:prstGeom>
          <a:noFill/>
        </p:spPr>
        <p:txBody>
          <a:bodyPr wrap="square" rtlCol="0">
            <a:spAutoFit/>
          </a:bodyPr>
          <a:lstStyle/>
          <a:p>
            <a:pPr algn="ctr"/>
            <a:r>
              <a:rPr lang="nl-NL" sz="4400" dirty="0" smtClean="0">
                <a:latin typeface="Arial Unicode MS" pitchFamily="34" charset="-128"/>
                <a:ea typeface="Arial Unicode MS" pitchFamily="34" charset="-128"/>
                <a:cs typeface="Arial Unicode MS" pitchFamily="34" charset="-128"/>
              </a:rPr>
              <a:t>Project A</a:t>
            </a:r>
            <a:endParaRPr lang="nl-BE" sz="4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620688"/>
            <a:ext cx="9036496" cy="584775"/>
          </a:xfrm>
          <a:prstGeom prst="rect">
            <a:avLst/>
          </a:prstGeom>
        </p:spPr>
        <p:txBody>
          <a:bodyPr wrap="square">
            <a:spAutoFit/>
          </a:bodyPr>
          <a:lstStyle/>
          <a:p>
            <a:r>
              <a:rPr lang="it-IT" sz="3200" b="1" dirty="0" smtClean="0">
                <a:latin typeface="Arial Unicode MS" pitchFamily="34" charset="-128"/>
                <a:ea typeface="Arial Unicode MS" pitchFamily="34" charset="-128"/>
                <a:cs typeface="Arial Unicode MS" pitchFamily="34" charset="-128"/>
              </a:rPr>
              <a:t>1- scientific or technological excellence</a:t>
            </a:r>
          </a:p>
        </p:txBody>
      </p:sp>
      <p:pic>
        <p:nvPicPr>
          <p:cNvPr id="27650" name="Picture 2"/>
          <p:cNvPicPr>
            <a:picLocks noChangeAspect="1" noChangeArrowheads="1"/>
          </p:cNvPicPr>
          <p:nvPr/>
        </p:nvPicPr>
        <p:blipFill>
          <a:blip r:embed="rId2" cstate="print"/>
          <a:srcRect/>
          <a:stretch>
            <a:fillRect/>
          </a:stretch>
        </p:blipFill>
        <p:spPr bwMode="auto">
          <a:xfrm>
            <a:off x="179511" y="1700808"/>
            <a:ext cx="8964489" cy="427870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404664"/>
            <a:ext cx="9036496" cy="1077218"/>
          </a:xfrm>
          <a:prstGeom prst="rect">
            <a:avLst/>
          </a:prstGeom>
        </p:spPr>
        <p:txBody>
          <a:bodyPr wrap="square">
            <a:spAutoFit/>
          </a:bodyPr>
          <a:lstStyle/>
          <a:p>
            <a:r>
              <a:rPr lang="it-IT" sz="3200" b="1" dirty="0" smtClean="0">
                <a:latin typeface="Arial Unicode MS" pitchFamily="34" charset="-128"/>
                <a:ea typeface="Arial Unicode MS" pitchFamily="34" charset="-128"/>
                <a:cs typeface="Arial Unicode MS" pitchFamily="34" charset="-128"/>
              </a:rPr>
              <a:t>2- Quality and efficency of the implementation and the management</a:t>
            </a:r>
          </a:p>
        </p:txBody>
      </p:sp>
      <p:pic>
        <p:nvPicPr>
          <p:cNvPr id="28674" name="Picture 2"/>
          <p:cNvPicPr>
            <a:picLocks noChangeAspect="1" noChangeArrowheads="1"/>
          </p:cNvPicPr>
          <p:nvPr/>
        </p:nvPicPr>
        <p:blipFill>
          <a:blip r:embed="rId2" cstate="print"/>
          <a:srcRect/>
          <a:stretch>
            <a:fillRect/>
          </a:stretch>
        </p:blipFill>
        <p:spPr bwMode="auto">
          <a:xfrm>
            <a:off x="-1" y="2060848"/>
            <a:ext cx="9036497" cy="358645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404664"/>
            <a:ext cx="9036496" cy="1077218"/>
          </a:xfrm>
          <a:prstGeom prst="rect">
            <a:avLst/>
          </a:prstGeom>
        </p:spPr>
        <p:txBody>
          <a:bodyPr wrap="square">
            <a:spAutoFit/>
          </a:bodyPr>
          <a:lstStyle/>
          <a:p>
            <a:r>
              <a:rPr lang="it-IT" sz="3200" b="1" dirty="0" smtClean="0">
                <a:latin typeface="Arial Unicode MS" pitchFamily="34" charset="-128"/>
                <a:ea typeface="Arial Unicode MS" pitchFamily="34" charset="-128"/>
                <a:cs typeface="Arial Unicode MS" pitchFamily="34" charset="-128"/>
              </a:rPr>
              <a:t>3- Potencial impact through the development, dissemination and use of project results</a:t>
            </a:r>
            <a:endParaRPr lang="it-IT" sz="3600" b="1" dirty="0" smtClean="0">
              <a:solidFill>
                <a:srgbClr val="FF0000"/>
              </a:solidFill>
              <a:latin typeface="Arial Unicode MS" pitchFamily="34" charset="-128"/>
              <a:ea typeface="Arial Unicode MS" pitchFamily="34" charset="-128"/>
              <a:cs typeface="Arial Unicode MS" pitchFamily="34" charset="-128"/>
            </a:endParaRPr>
          </a:p>
        </p:txBody>
      </p:sp>
      <p:pic>
        <p:nvPicPr>
          <p:cNvPr id="29698" name="Picture 2"/>
          <p:cNvPicPr>
            <a:picLocks noChangeAspect="1" noChangeArrowheads="1"/>
          </p:cNvPicPr>
          <p:nvPr/>
        </p:nvPicPr>
        <p:blipFill>
          <a:blip r:embed="rId2" cstate="print"/>
          <a:srcRect/>
          <a:stretch>
            <a:fillRect/>
          </a:stretch>
        </p:blipFill>
        <p:spPr bwMode="auto">
          <a:xfrm>
            <a:off x="0" y="2204864"/>
            <a:ext cx="8892480" cy="30309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484784"/>
            <a:ext cx="8352928" cy="3231654"/>
          </a:xfrm>
          <a:prstGeom prst="rect">
            <a:avLst/>
          </a:prstGeom>
        </p:spPr>
        <p:txBody>
          <a:bodyPr wrap="square">
            <a:spAutoFit/>
          </a:bodyPr>
          <a:lstStyle/>
          <a:p>
            <a:r>
              <a:rPr lang="it-IT" sz="2400" dirty="0" smtClean="0">
                <a:latin typeface="Arial Unicode MS" pitchFamily="34" charset="-128"/>
                <a:ea typeface="Arial Unicode MS" pitchFamily="34" charset="-128"/>
                <a:cs typeface="Arial Unicode MS" pitchFamily="34" charset="-128"/>
              </a:rPr>
              <a:t>1- scientific or technological excellence                  </a:t>
            </a:r>
            <a:r>
              <a:rPr lang="it-IT" sz="2800" b="1" dirty="0" smtClean="0">
                <a:solidFill>
                  <a:srgbClr val="FF0000"/>
                </a:solidFill>
                <a:latin typeface="Arial Unicode MS" pitchFamily="34" charset="-128"/>
                <a:ea typeface="Arial Unicode MS" pitchFamily="34" charset="-128"/>
                <a:cs typeface="Arial Unicode MS" pitchFamily="34" charset="-128"/>
              </a:rPr>
              <a:t>4</a:t>
            </a:r>
            <a:r>
              <a:rPr lang="it-IT" sz="2400" dirty="0" smtClean="0">
                <a:latin typeface="Arial Unicode MS" pitchFamily="34" charset="-128"/>
                <a:ea typeface="Arial Unicode MS" pitchFamily="34" charset="-128"/>
                <a:cs typeface="Arial Unicode MS" pitchFamily="34" charset="-128"/>
              </a:rPr>
              <a:t>           </a:t>
            </a:r>
            <a:endParaRPr lang="it-IT" sz="2400" dirty="0" smtClean="0">
              <a:latin typeface="Arial Unicode MS" pitchFamily="34" charset="-128"/>
              <a:ea typeface="Arial Unicode MS" pitchFamily="34" charset="-128"/>
              <a:cs typeface="Arial Unicode MS" pitchFamily="34" charset="-128"/>
            </a:endParaRPr>
          </a:p>
          <a:p>
            <a:endParaRPr lang="it-IT"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2- Quality and efficency of the implementation and the management                                                            </a:t>
            </a:r>
            <a:r>
              <a:rPr lang="it-IT" sz="2800" b="1" dirty="0" smtClean="0">
                <a:solidFill>
                  <a:srgbClr val="FF0000"/>
                </a:solidFill>
                <a:latin typeface="Arial Unicode MS" pitchFamily="34" charset="-128"/>
                <a:ea typeface="Arial Unicode MS" pitchFamily="34" charset="-128"/>
                <a:cs typeface="Arial Unicode MS" pitchFamily="34" charset="-128"/>
              </a:rPr>
              <a:t>4</a:t>
            </a:r>
            <a:r>
              <a:rPr lang="it-IT" sz="2400" dirty="0" smtClean="0">
                <a:latin typeface="Arial Unicode MS" pitchFamily="34" charset="-128"/>
                <a:ea typeface="Arial Unicode MS" pitchFamily="34" charset="-128"/>
                <a:cs typeface="Arial Unicode MS" pitchFamily="34" charset="-128"/>
              </a:rPr>
              <a:t>                             </a:t>
            </a:r>
            <a:endParaRPr lang="it-IT" sz="2400" dirty="0" smtClean="0">
              <a:latin typeface="Arial Unicode MS" pitchFamily="34" charset="-128"/>
              <a:ea typeface="Arial Unicode MS" pitchFamily="34" charset="-128"/>
              <a:cs typeface="Arial Unicode MS" pitchFamily="34" charset="-128"/>
            </a:endParaRPr>
          </a:p>
          <a:p>
            <a:endParaRPr lang="it-IT"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3- Potencial impact through the development, dissemination and use of project results                                        </a:t>
            </a:r>
            <a:r>
              <a:rPr lang="it-IT" sz="2800" b="1" dirty="0" smtClean="0">
                <a:solidFill>
                  <a:srgbClr val="FF0000"/>
                </a:solidFill>
                <a:latin typeface="Arial Unicode MS" pitchFamily="34" charset="-128"/>
                <a:ea typeface="Arial Unicode MS" pitchFamily="34" charset="-128"/>
                <a:cs typeface="Arial Unicode MS" pitchFamily="34" charset="-128"/>
              </a:rPr>
              <a:t>3,5</a:t>
            </a:r>
            <a:endParaRPr lang="it-IT" sz="2800" b="1" dirty="0" smtClean="0">
              <a:solidFill>
                <a:srgbClr val="FF0000"/>
              </a:solidFill>
              <a:latin typeface="Arial Unicode MS" pitchFamily="34" charset="-128"/>
              <a:ea typeface="Arial Unicode MS" pitchFamily="34" charset="-128"/>
              <a:cs typeface="Arial Unicode MS" pitchFamily="34" charset="-128"/>
            </a:endParaRPr>
          </a:p>
          <a:p>
            <a:endParaRPr lang="it-IT" sz="2400" dirty="0">
              <a:latin typeface="Arial Unicode MS" pitchFamily="34" charset="-128"/>
              <a:ea typeface="Arial Unicode MS" pitchFamily="34" charset="-128"/>
              <a:cs typeface="Arial Unicode MS" pitchFamily="34" charset="-128"/>
            </a:endParaRPr>
          </a:p>
        </p:txBody>
      </p:sp>
      <p:sp>
        <p:nvSpPr>
          <p:cNvPr id="4" name="Rettangolo 3"/>
          <p:cNvSpPr/>
          <p:nvPr/>
        </p:nvSpPr>
        <p:spPr>
          <a:xfrm>
            <a:off x="2051720" y="332656"/>
            <a:ext cx="4232249" cy="523220"/>
          </a:xfrm>
          <a:prstGeom prst="rect">
            <a:avLst/>
          </a:prstGeom>
        </p:spPr>
        <p:txBody>
          <a:bodyPr wrap="none">
            <a:spAutoFit/>
          </a:bodyPr>
          <a:lstStyle/>
          <a:p>
            <a:r>
              <a:rPr lang="it-IT" sz="2800" dirty="0" smtClean="0">
                <a:latin typeface="Arial Unicode MS" pitchFamily="34" charset="-128"/>
                <a:ea typeface="Arial Unicode MS" pitchFamily="34" charset="-128"/>
                <a:cs typeface="Arial Unicode MS" pitchFamily="34" charset="-128"/>
              </a:rPr>
              <a:t>EVALUATION CRITERIA</a:t>
            </a:r>
            <a:endParaRPr lang="it-IT" sz="2800" dirty="0">
              <a:latin typeface="Arial Unicode MS" pitchFamily="34" charset="-128"/>
              <a:ea typeface="Arial Unicode MS" pitchFamily="34" charset="-128"/>
              <a:cs typeface="Arial Unicode MS" pitchFamily="34" charset="-128"/>
            </a:endParaRPr>
          </a:p>
        </p:txBody>
      </p:sp>
      <p:sp>
        <p:nvSpPr>
          <p:cNvPr id="6" name="Rettangolo 5"/>
          <p:cNvSpPr/>
          <p:nvPr/>
        </p:nvSpPr>
        <p:spPr>
          <a:xfrm>
            <a:off x="755576" y="5589240"/>
            <a:ext cx="3384376" cy="523220"/>
          </a:xfrm>
          <a:prstGeom prst="rect">
            <a:avLst/>
          </a:prstGeom>
        </p:spPr>
        <p:txBody>
          <a:bodyPr wrap="square">
            <a:spAutoFit/>
          </a:bodyPr>
          <a:lstStyle/>
          <a:p>
            <a:r>
              <a:rPr lang="it-IT" sz="2800" b="1" dirty="0" smtClean="0">
                <a:solidFill>
                  <a:srgbClr val="FF0000"/>
                </a:solidFill>
                <a:latin typeface="Arial Unicode MS" pitchFamily="34" charset="-128"/>
                <a:ea typeface="Arial Unicode MS" pitchFamily="34" charset="-128"/>
                <a:cs typeface="Arial Unicode MS" pitchFamily="34" charset="-128"/>
              </a:rPr>
              <a:t>TOT   </a:t>
            </a:r>
            <a:r>
              <a:rPr lang="it-IT" sz="2800" b="1" dirty="0" smtClean="0">
                <a:solidFill>
                  <a:srgbClr val="FF0000"/>
                </a:solidFill>
                <a:latin typeface="Arial Unicode MS" pitchFamily="34" charset="-128"/>
                <a:ea typeface="Arial Unicode MS" pitchFamily="34" charset="-128"/>
                <a:cs typeface="Arial Unicode MS" pitchFamily="34" charset="-128"/>
              </a:rPr>
              <a:t>11,5</a:t>
            </a:r>
            <a:endParaRPr lang="it-IT" sz="2800" dirty="0"/>
          </a:p>
        </p:txBody>
      </p:sp>
      <p:pic>
        <p:nvPicPr>
          <p:cNvPr id="5122" name="Picture 2" descr="http://t2.gstatic.com/images?q=tbn:ANd9GcRGaLg3Czat4EluvWgT-o7n2FHL8SoslxIsWkK48HqfMLO_1Qo3"/>
          <p:cNvPicPr>
            <a:picLocks noChangeAspect="1" noChangeArrowheads="1"/>
          </p:cNvPicPr>
          <p:nvPr/>
        </p:nvPicPr>
        <p:blipFill>
          <a:blip r:embed="rId2" cstate="print"/>
          <a:srcRect/>
          <a:stretch>
            <a:fillRect/>
          </a:stretch>
        </p:blipFill>
        <p:spPr bwMode="auto">
          <a:xfrm>
            <a:off x="4716016" y="4653136"/>
            <a:ext cx="2838450" cy="16097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4"/>
          <p:cNvSpPr txBox="1"/>
          <p:nvPr/>
        </p:nvSpPr>
        <p:spPr>
          <a:xfrm>
            <a:off x="971600" y="2420888"/>
            <a:ext cx="7165305" cy="769441"/>
          </a:xfrm>
          <a:prstGeom prst="rect">
            <a:avLst/>
          </a:prstGeom>
          <a:noFill/>
        </p:spPr>
        <p:txBody>
          <a:bodyPr wrap="square" rtlCol="0">
            <a:spAutoFit/>
          </a:bodyPr>
          <a:lstStyle/>
          <a:p>
            <a:pPr algn="ctr"/>
            <a:r>
              <a:rPr lang="nl-NL" sz="4400" dirty="0" smtClean="0">
                <a:latin typeface="Arial Unicode MS" pitchFamily="34" charset="-128"/>
                <a:ea typeface="Arial Unicode MS" pitchFamily="34" charset="-128"/>
                <a:cs typeface="Arial Unicode MS" pitchFamily="34" charset="-128"/>
              </a:rPr>
              <a:t>Project B</a:t>
            </a:r>
            <a:endParaRPr lang="nl-BE" sz="4400" dirty="0">
              <a:latin typeface="Arial Unicode MS" pitchFamily="34" charset="-128"/>
              <a:ea typeface="Arial Unicode MS" pitchFamily="34" charset="-128"/>
              <a:cs typeface="Arial Unicode MS" pitchFamily="34" charset="-128"/>
            </a:endParaRPr>
          </a:p>
        </p:txBody>
      </p:sp>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556</Words>
  <Application>Microsoft Office PowerPoint</Application>
  <PresentationFormat>Presentazione su schermo (4:3)</PresentationFormat>
  <Paragraphs>54</Paragraphs>
  <Slides>13</Slides>
  <Notes>3</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Kantoorthema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 Van Laeken</dc:creator>
  <cp:lastModifiedBy>Gabriella</cp:lastModifiedBy>
  <cp:revision>30</cp:revision>
  <dcterms:created xsi:type="dcterms:W3CDTF">2013-07-09T13:07:01Z</dcterms:created>
  <dcterms:modified xsi:type="dcterms:W3CDTF">2013-09-25T10:02:01Z</dcterms:modified>
</cp:coreProperties>
</file>