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0" r:id="rId2"/>
    <p:sldId id="262" r:id="rId3"/>
    <p:sldId id="263" r:id="rId4"/>
    <p:sldId id="294" r:id="rId5"/>
    <p:sldId id="325" r:id="rId6"/>
    <p:sldId id="286" r:id="rId7"/>
    <p:sldId id="282" r:id="rId8"/>
    <p:sldId id="311" r:id="rId9"/>
    <p:sldId id="293" r:id="rId10"/>
    <p:sldId id="299" r:id="rId11"/>
    <p:sldId id="300" r:id="rId12"/>
    <p:sldId id="289" r:id="rId13"/>
    <p:sldId id="288" r:id="rId14"/>
    <p:sldId id="264" r:id="rId15"/>
    <p:sldId id="265" r:id="rId16"/>
    <p:sldId id="266" r:id="rId17"/>
    <p:sldId id="326" r:id="rId18"/>
    <p:sldId id="275" r:id="rId19"/>
    <p:sldId id="302" r:id="rId20"/>
    <p:sldId id="274" r:id="rId21"/>
    <p:sldId id="285" r:id="rId22"/>
    <p:sldId id="284" r:id="rId23"/>
    <p:sldId id="283" r:id="rId24"/>
    <p:sldId id="287" r:id="rId25"/>
    <p:sldId id="292" r:id="rId26"/>
    <p:sldId id="298" r:id="rId27"/>
    <p:sldId id="290" r:id="rId28"/>
    <p:sldId id="323" r:id="rId29"/>
    <p:sldId id="324" r:id="rId30"/>
    <p:sldId id="301" r:id="rId31"/>
    <p:sldId id="281" r:id="rId32"/>
    <p:sldId id="280" r:id="rId33"/>
    <p:sldId id="315" r:id="rId34"/>
    <p:sldId id="321" r:id="rId35"/>
    <p:sldId id="316" r:id="rId36"/>
    <p:sldId id="322" r:id="rId37"/>
    <p:sldId id="318" r:id="rId38"/>
    <p:sldId id="319" r:id="rId39"/>
    <p:sldId id="291" r:id="rId40"/>
    <p:sldId id="317" r:id="rId41"/>
    <p:sldId id="277" r:id="rId42"/>
    <p:sldId id="273" r:id="rId43"/>
    <p:sldId id="269" r:id="rId44"/>
    <p:sldId id="267" r:id="rId45"/>
    <p:sldId id="268" r:id="rId46"/>
    <p:sldId id="295" r:id="rId47"/>
    <p:sldId id="297" r:id="rId4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696"/>
    <a:srgbClr val="637F78"/>
    <a:srgbClr val="84B6B5"/>
    <a:srgbClr val="6482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2" d="100"/>
          <a:sy n="82" d="100"/>
        </p:scale>
        <p:origin x="-154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DEA74-4D38-4B1C-AE53-0BB83431DD70}" type="datetimeFigureOut">
              <a:rPr lang="nl-BE" smtClean="0"/>
              <a:pPr/>
              <a:t>19/09/2013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6FDFE-D1BA-4FB8-92DF-F35022112A50}" type="slidenum">
              <a:rPr lang="nl-BE" smtClean="0"/>
              <a:pPr/>
              <a:t>‹N›</a:t>
            </a:fld>
            <a:endParaRPr lang="nl-BE"/>
          </a:p>
        </p:txBody>
      </p:sp>
    </p:spTree>
    <p:extLst>
      <p:ext uri="{BB962C8B-B14F-4D97-AF65-F5344CB8AC3E}">
        <p14:creationId xmlns:p14="http://schemas.microsoft.com/office/powerpoint/2010/main" xmlns="" val="16585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Please</a:t>
            </a:r>
            <a:r>
              <a:rPr lang="nl-NL" baseline="0" dirty="0" smtClean="0"/>
              <a:t> </a:t>
            </a:r>
            <a:r>
              <a:rPr lang="nl-NL" baseline="0" dirty="0" err="1" smtClean="0"/>
              <a:t>use</a:t>
            </a:r>
            <a:r>
              <a:rPr lang="nl-NL" baseline="0" dirty="0" smtClean="0"/>
              <a:t> </a:t>
            </a:r>
            <a:r>
              <a:rPr lang="nl-NL" baseline="0" dirty="0" err="1" smtClean="0"/>
              <a:t>this</a:t>
            </a:r>
            <a:r>
              <a:rPr lang="nl-NL" baseline="0" dirty="0" smtClean="0"/>
              <a:t> slide at the </a:t>
            </a:r>
            <a:r>
              <a:rPr lang="nl-NL" baseline="0" dirty="0" err="1" smtClean="0"/>
              <a:t>beginning</a:t>
            </a:r>
            <a:r>
              <a:rPr lang="nl-NL" baseline="0" dirty="0" smtClean="0"/>
              <a:t> of </a:t>
            </a:r>
            <a:r>
              <a:rPr lang="nl-NL" baseline="0" dirty="0" err="1" smtClean="0"/>
              <a:t>your</a:t>
            </a:r>
            <a:r>
              <a:rPr lang="nl-NL" baseline="0" dirty="0" smtClean="0"/>
              <a:t> </a:t>
            </a:r>
            <a:r>
              <a:rPr lang="nl-NL" baseline="0" dirty="0" err="1" smtClean="0"/>
              <a:t>presentation</a:t>
            </a:r>
            <a:r>
              <a:rPr lang="nl-NL" baseline="0" dirty="0" smtClean="0"/>
              <a:t>.</a:t>
            </a:r>
          </a:p>
          <a:p>
            <a:r>
              <a:rPr lang="nl-NL" baseline="0" dirty="0" smtClean="0"/>
              <a:t>Background </a:t>
            </a:r>
            <a:r>
              <a:rPr lang="nl-NL" baseline="0" dirty="0" err="1" smtClean="0"/>
              <a:t>color</a:t>
            </a:r>
            <a:r>
              <a:rPr lang="nl-NL" baseline="0" dirty="0" smtClean="0"/>
              <a:t>: red-120; green-150; blue-150</a:t>
            </a:r>
            <a:r>
              <a:rPr lang="nl-NL" baseline="0" smtClean="0"/>
              <a:t>; transparancy-80%</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a:t>
            </a:fld>
            <a:endParaRPr lang="nl-BE"/>
          </a:p>
        </p:txBody>
      </p:sp>
    </p:spTree>
    <p:extLst>
      <p:ext uri="{BB962C8B-B14F-4D97-AF65-F5344CB8AC3E}">
        <p14:creationId xmlns:p14="http://schemas.microsoft.com/office/powerpoint/2010/main" xmlns="" val="373408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Second slide.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a:t>
            </a:fld>
            <a:endParaRPr lang="nl-BE"/>
          </a:p>
        </p:txBody>
      </p:sp>
    </p:spTree>
    <p:extLst>
      <p:ext uri="{BB962C8B-B14F-4D97-AF65-F5344CB8AC3E}">
        <p14:creationId xmlns:p14="http://schemas.microsoft.com/office/powerpoint/2010/main" xmlns="" val="9371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 project </a:t>
            </a:r>
            <a:r>
              <a:rPr lang="it-IT" dirty="0" err="1" smtClean="0"/>
              <a:t>Investigator</a:t>
            </a:r>
            <a:endParaRPr lang="it-IT" dirty="0"/>
          </a:p>
        </p:txBody>
      </p:sp>
      <p:sp>
        <p:nvSpPr>
          <p:cNvPr id="4" name="Segnaposto numero diapositiva 3"/>
          <p:cNvSpPr>
            <a:spLocks noGrp="1"/>
          </p:cNvSpPr>
          <p:nvPr>
            <p:ph type="sldNum" sz="quarter" idx="10"/>
          </p:nvPr>
        </p:nvSpPr>
        <p:spPr/>
        <p:txBody>
          <a:bodyPr/>
          <a:lstStyle/>
          <a:p>
            <a:fld id="{7D36FDFE-D1BA-4FB8-92DF-F35022112A50}" type="slidenum">
              <a:rPr lang="nl-BE" smtClean="0"/>
              <a:pPr/>
              <a:t>32</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Energy – fuel cells hydrogen</a:t>
            </a:r>
            <a:r>
              <a:rPr lang="en-GB" baseline="0" dirty="0" smtClean="0"/>
              <a:t> – joint undertaking</a:t>
            </a:r>
          </a:p>
          <a:p>
            <a:r>
              <a:rPr lang="en-GB" baseline="0" dirty="0" smtClean="0"/>
              <a:t>Transport – reducing aviation emissions</a:t>
            </a:r>
          </a:p>
          <a:p>
            <a:r>
              <a:rPr lang="en-GB" baseline="0" dirty="0" smtClean="0"/>
              <a:t>Health – </a:t>
            </a:r>
            <a:r>
              <a:rPr lang="en-GB" b="1" dirty="0" smtClean="0"/>
              <a:t>The Innovative Medicines Initiative </a:t>
            </a:r>
            <a:endParaRPr lang="en-GB" baseline="0" dirty="0" smtClean="0"/>
          </a:p>
          <a:p>
            <a:r>
              <a:rPr lang="en-GB" baseline="0" dirty="0" smtClean="0"/>
              <a:t>Artemis - </a:t>
            </a:r>
            <a:r>
              <a:rPr lang="en-GB" b="1" dirty="0" smtClean="0"/>
              <a:t>A</a:t>
            </a:r>
            <a:r>
              <a:rPr lang="en-GB" dirty="0" smtClean="0"/>
              <a:t>dvanced </a:t>
            </a:r>
            <a:r>
              <a:rPr lang="en-GB" b="1" dirty="0" smtClean="0"/>
              <a:t>R</a:t>
            </a:r>
            <a:r>
              <a:rPr lang="en-GB" dirty="0" smtClean="0"/>
              <a:t>esearch &amp; </a:t>
            </a:r>
            <a:r>
              <a:rPr lang="en-GB" b="1" dirty="0" smtClean="0"/>
              <a:t>T</a:t>
            </a:r>
            <a:r>
              <a:rPr lang="en-GB" dirty="0" smtClean="0"/>
              <a:t>echnology for </a:t>
            </a:r>
            <a:r>
              <a:rPr lang="en-GB" b="1" dirty="0" err="1" smtClean="0"/>
              <a:t>EM</a:t>
            </a:r>
            <a:r>
              <a:rPr lang="en-GB" dirty="0" err="1" smtClean="0"/>
              <a:t>bedded</a:t>
            </a:r>
            <a:r>
              <a:rPr lang="en-GB" dirty="0" smtClean="0"/>
              <a:t> </a:t>
            </a:r>
            <a:r>
              <a:rPr lang="en-GB" b="1" dirty="0" smtClean="0"/>
              <a:t>I</a:t>
            </a:r>
            <a:r>
              <a:rPr lang="en-GB" dirty="0" smtClean="0"/>
              <a:t>ntelligence and </a:t>
            </a:r>
            <a:r>
              <a:rPr lang="en-GB" b="1" dirty="0" smtClean="0"/>
              <a:t>S</a:t>
            </a:r>
            <a:r>
              <a:rPr lang="en-GB" dirty="0" smtClean="0"/>
              <a:t>ystems</a:t>
            </a:r>
          </a:p>
          <a:p>
            <a:r>
              <a:rPr lang="en-GB" dirty="0" err="1" smtClean="0"/>
              <a:t>Eniac</a:t>
            </a:r>
            <a:r>
              <a:rPr lang="en-GB" baseline="0" dirty="0" smtClean="0"/>
              <a:t> - </a:t>
            </a:r>
            <a:r>
              <a:rPr lang="en-GB" dirty="0" smtClean="0"/>
              <a:t>public-private partnership focusing on </a:t>
            </a:r>
            <a:r>
              <a:rPr lang="en-GB" dirty="0" err="1" smtClean="0"/>
              <a:t>nanoelectronics</a:t>
            </a:r>
            <a:r>
              <a:rPr lang="en-GB" dirty="0" smtClean="0"/>
              <a:t> </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39</a:t>
            </a:fld>
            <a:endParaRPr lang="nl-BE"/>
          </a:p>
        </p:txBody>
      </p:sp>
    </p:spTree>
    <p:extLst>
      <p:ext uri="{BB962C8B-B14F-4D97-AF65-F5344CB8AC3E}">
        <p14:creationId xmlns:p14="http://schemas.microsoft.com/office/powerpoint/2010/main" xmlns="" val="163316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97693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44011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255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5417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9942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1299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20490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06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154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59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547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386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cordis.europa.eu/eu-funding-guide/home_en.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rc.europa.eu/glossary/term/328"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kstvak 2"/>
          <p:cNvSpPr txBox="1"/>
          <p:nvPr/>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4" name="Rechthoek 3"/>
          <p:cNvSpPr/>
          <p:nvPr/>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40" y="5505899"/>
            <a:ext cx="3333532" cy="1370274"/>
          </a:xfrm>
          <a:prstGeom prst="rect">
            <a:avLst/>
          </a:prstGeom>
        </p:spPr>
      </p:pic>
      <p:sp>
        <p:nvSpPr>
          <p:cNvPr id="6" name="Tekstvak 5"/>
          <p:cNvSpPr txBox="1"/>
          <p:nvPr/>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57560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228600" y="1628800"/>
            <a:ext cx="8915400" cy="5019675"/>
          </a:xfrm>
          <a:prstGeom prst="rect">
            <a:avLst/>
          </a:prstGeom>
          <a:noFill/>
          <a:ln w="9525">
            <a:noFill/>
            <a:miter lim="800000"/>
            <a:headEnd/>
            <a:tailEnd/>
          </a:ln>
        </p:spPr>
      </p:pic>
      <p:sp>
        <p:nvSpPr>
          <p:cNvPr id="3" name="Rettangolo 2"/>
          <p:cNvSpPr/>
          <p:nvPr/>
        </p:nvSpPr>
        <p:spPr>
          <a:xfrm>
            <a:off x="683568" y="260648"/>
            <a:ext cx="7776864" cy="707886"/>
          </a:xfrm>
          <a:prstGeom prst="rect">
            <a:avLst/>
          </a:prstGeom>
        </p:spPr>
        <p:txBody>
          <a:bodyPr wrap="square">
            <a:spAutoFit/>
          </a:bodyPr>
          <a:lstStyle/>
          <a:p>
            <a:pPr algn="ctr"/>
            <a:r>
              <a:rPr lang="en-GB" sz="4000" dirty="0" smtClean="0"/>
              <a:t>Practical guide to EU Funding</a:t>
            </a:r>
          </a:p>
        </p:txBody>
      </p:sp>
      <p:sp>
        <p:nvSpPr>
          <p:cNvPr id="4" name="Rettangolo 3"/>
          <p:cNvSpPr/>
          <p:nvPr/>
        </p:nvSpPr>
        <p:spPr>
          <a:xfrm>
            <a:off x="1619672" y="908720"/>
            <a:ext cx="6120680" cy="369332"/>
          </a:xfrm>
          <a:prstGeom prst="rect">
            <a:avLst/>
          </a:prstGeom>
        </p:spPr>
        <p:txBody>
          <a:bodyPr wrap="square">
            <a:spAutoFit/>
          </a:bodyPr>
          <a:lstStyle/>
          <a:p>
            <a:r>
              <a:rPr lang="it-IT" dirty="0" smtClean="0">
                <a:hlinkClick r:id="rId3"/>
              </a:rPr>
              <a:t>http://cordis.europa.eu/eu-funding-guide/home_en.html</a:t>
            </a:r>
            <a:r>
              <a:rPr lang="it-IT" dirty="0" smtClean="0"/>
              <a:t> </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260648"/>
            <a:ext cx="8352928" cy="1323439"/>
          </a:xfrm>
          <a:prstGeom prst="rect">
            <a:avLst/>
          </a:prstGeom>
        </p:spPr>
        <p:txBody>
          <a:bodyPr wrap="square">
            <a:spAutoFit/>
          </a:bodyPr>
          <a:lstStyle/>
          <a:p>
            <a:pPr algn="ctr"/>
            <a:r>
              <a:rPr lang="en-US" sz="4000" dirty="0" smtClean="0">
                <a:latin typeface="Arial Unicode MS" pitchFamily="34" charset="-128"/>
                <a:ea typeface="Arial Unicode MS" pitchFamily="34" charset="-128"/>
                <a:cs typeface="Arial Unicode MS" pitchFamily="34" charset="-128"/>
              </a:rPr>
              <a:t>Checklist for EU innovation and research funding</a:t>
            </a:r>
          </a:p>
        </p:txBody>
      </p:sp>
      <p:pic>
        <p:nvPicPr>
          <p:cNvPr id="4097" name="Picture 1"/>
          <p:cNvPicPr>
            <a:picLocks noChangeAspect="1" noChangeArrowheads="1"/>
          </p:cNvPicPr>
          <p:nvPr/>
        </p:nvPicPr>
        <p:blipFill>
          <a:blip r:embed="rId2" cstate="print"/>
          <a:srcRect/>
          <a:stretch>
            <a:fillRect/>
          </a:stretch>
        </p:blipFill>
        <p:spPr bwMode="auto">
          <a:xfrm>
            <a:off x="251521" y="2492896"/>
            <a:ext cx="8468816"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547664" y="1340768"/>
            <a:ext cx="4292600" cy="609600"/>
          </a:xfrm>
          <a:prstGeom prst="rect">
            <a:avLst/>
          </a:prstGeom>
          <a:noFill/>
          <a:ln w="3175" algn="ctr">
            <a:noFill/>
            <a:miter lim="800000"/>
            <a:headEnd/>
            <a:tailEnd/>
          </a:ln>
        </p:spPr>
        <p:txBody>
          <a:bodyPr wrap="none" anchor="ctr"/>
          <a:lstStyle/>
          <a:p>
            <a:pPr marL="0" marR="0" lvl="0" indent="0" defTabSz="762000" eaLnBrk="0" fontAlgn="auto" latinLnBrk="0" hangingPunct="0">
              <a:lnSpc>
                <a:spcPct val="100000"/>
              </a:lnSpc>
              <a:spcBef>
                <a:spcPts val="0"/>
              </a:spcBef>
              <a:spcAft>
                <a:spcPts val="0"/>
              </a:spcAft>
              <a:buClrTx/>
              <a:buSzTx/>
              <a:buFontTx/>
              <a:buNone/>
              <a:tabLst/>
              <a:defRPr/>
            </a:pPr>
            <a:endParaRPr kumimoji="0" lang="nl-NL" sz="1800" b="0" i="0" u="none" strike="noStrike" kern="0" cap="none" spc="0" normalizeH="0" baseline="0" noProof="0" smtClean="0">
              <a:ln>
                <a:noFill/>
              </a:ln>
              <a:solidFill>
                <a:srgbClr val="000000"/>
              </a:solidFill>
              <a:effectLst/>
              <a:uLnTx/>
              <a:uFillTx/>
            </a:endParaRPr>
          </a:p>
        </p:txBody>
      </p:sp>
      <p:sp>
        <p:nvSpPr>
          <p:cNvPr id="28" name="Rettangolo 27"/>
          <p:cNvSpPr/>
          <p:nvPr/>
        </p:nvSpPr>
        <p:spPr>
          <a:xfrm>
            <a:off x="395536" y="692696"/>
            <a:ext cx="8136904" cy="1631216"/>
          </a:xfrm>
          <a:prstGeom prst="rect">
            <a:avLst/>
          </a:prstGeom>
        </p:spPr>
        <p:txBody>
          <a:bodyPr wrap="square">
            <a:spAutoFit/>
          </a:bodyPr>
          <a:lstStyle/>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The specific programme on </a:t>
            </a:r>
            <a:r>
              <a:rPr lang="en-US" sz="2000" b="1" dirty="0" smtClean="0">
                <a:latin typeface="Arial Unicode MS" pitchFamily="34" charset="-128"/>
                <a:ea typeface="Arial Unicode MS" pitchFamily="34" charset="-128"/>
                <a:cs typeface="Arial Unicode MS" pitchFamily="34" charset="-128"/>
              </a:rPr>
              <a:t>'Cooperation'</a:t>
            </a:r>
            <a:r>
              <a:rPr lang="en-US" sz="2000" dirty="0" smtClean="0">
                <a:latin typeface="Arial Unicode MS" pitchFamily="34" charset="-128"/>
                <a:ea typeface="Arial Unicode MS" pitchFamily="34" charset="-128"/>
                <a:cs typeface="Arial Unicode MS" pitchFamily="34" charset="-128"/>
              </a:rPr>
              <a:t> supports all types of research activities carried out by different research bodies in trans-national cooperation and aims to gain or consolidate leadership in key scientific and technology areas.</a:t>
            </a:r>
            <a:endParaRPr lang="it-IT" sz="2000" dirty="0">
              <a:latin typeface="Arial Unicode MS" pitchFamily="34" charset="-128"/>
              <a:ea typeface="Arial Unicode MS" pitchFamily="34" charset="-128"/>
              <a:cs typeface="Arial Unicode MS" pitchFamily="34" charset="-128"/>
            </a:endParaRPr>
          </a:p>
        </p:txBody>
      </p:sp>
      <p:sp>
        <p:nvSpPr>
          <p:cNvPr id="29" name="Rettangolo 28"/>
          <p:cNvSpPr/>
          <p:nvPr/>
        </p:nvSpPr>
        <p:spPr>
          <a:xfrm>
            <a:off x="971600" y="188640"/>
            <a:ext cx="6912768" cy="707886"/>
          </a:xfrm>
          <a:prstGeom prst="rect">
            <a:avLst/>
          </a:prstGeom>
        </p:spPr>
        <p:txBody>
          <a:bodyPr wrap="square">
            <a:spAutoFit/>
          </a:bodyPr>
          <a:lstStyle/>
          <a:p>
            <a:pPr algn="ctr"/>
            <a:r>
              <a:rPr lang="en-GB" sz="4000" dirty="0" smtClean="0"/>
              <a:t>Cooperation</a:t>
            </a:r>
          </a:p>
        </p:txBody>
      </p:sp>
      <p:graphicFrame>
        <p:nvGraphicFramePr>
          <p:cNvPr id="52" name="Group 69"/>
          <p:cNvGraphicFramePr>
            <a:graphicFrameLocks/>
          </p:cNvGraphicFramePr>
          <p:nvPr/>
        </p:nvGraphicFramePr>
        <p:xfrm>
          <a:off x="467544" y="2784689"/>
          <a:ext cx="4104456" cy="3596640"/>
        </p:xfrm>
        <a:graphic>
          <a:graphicData uri="http://schemas.openxmlformats.org/drawingml/2006/table">
            <a:tbl>
              <a:tblPr>
                <a:tableStyleId>{3C2FFA5D-87B4-456A-9821-1D502468CF0F}</a:tableStyleId>
              </a:tblPr>
              <a:tblGrid>
                <a:gridCol w="4104456"/>
              </a:tblGrid>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Health</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Food, Agriculture, fisheries, &amp; Biotechnology </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ICT</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538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Nanosciences, Nanotechnologies, Materials, &amp; New Production Technologies</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Energy</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Environment (including Climate Change)</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Transport</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Socio-Economic Sciences &amp; Humanities</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Space</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r h="32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Security</a:t>
                      </a:r>
                      <a:endParaRPr kumimoji="0" lang="en-GB" sz="1600" b="1"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53" name="Rettangolo 52"/>
          <p:cNvSpPr/>
          <p:nvPr/>
        </p:nvSpPr>
        <p:spPr>
          <a:xfrm>
            <a:off x="4895528" y="3140968"/>
            <a:ext cx="4248472" cy="3139321"/>
          </a:xfrm>
          <a:prstGeom prst="rect">
            <a:avLst/>
          </a:prstGeom>
        </p:spPr>
        <p:txBody>
          <a:bodyPr wrap="square">
            <a:spAutoFit/>
          </a:bodyPr>
          <a:lstStyle/>
          <a:p>
            <a:pPr lvl="0" fontAlgn="base">
              <a:spcBef>
                <a:spcPct val="0"/>
              </a:spcBef>
              <a:spcAft>
                <a:spcPct val="0"/>
              </a:spcAft>
            </a:pPr>
            <a:r>
              <a:rPr lang="en-US" dirty="0" smtClean="0">
                <a:latin typeface="Arial Unicode MS" pitchFamily="34" charset="-128"/>
                <a:ea typeface="Arial Unicode MS" pitchFamily="34" charset="-128"/>
                <a:cs typeface="Arial Unicode MS" pitchFamily="34" charset="-128"/>
              </a:rPr>
              <a:t>Across all these themes, support to trans-national cooperation will be implemented through:</a:t>
            </a:r>
          </a:p>
          <a:p>
            <a:pPr lvl="0" fontAlgn="base">
              <a:spcBef>
                <a:spcPct val="0"/>
              </a:spcBef>
              <a:spcAft>
                <a:spcPct val="0"/>
              </a:spcAft>
            </a:pPr>
            <a:endParaRPr lang="en-US" dirty="0" smtClean="0">
              <a:latin typeface="Arial Unicode MS" pitchFamily="34" charset="-128"/>
              <a:ea typeface="Arial Unicode MS" pitchFamily="34" charset="-128"/>
              <a:cs typeface="Arial Unicode MS" pitchFamily="34" charset="-128"/>
            </a:endParaRPr>
          </a:p>
          <a:p>
            <a:pPr lvl="0" fontAlgn="base">
              <a:spcBef>
                <a:spcPct val="0"/>
              </a:spcBef>
              <a:spcAft>
                <a:spcPct val="0"/>
              </a:spcAft>
              <a:buFont typeface="Wingdings" pitchFamily="2" charset="2"/>
              <a:buChar char="ü"/>
            </a:pPr>
            <a:r>
              <a:rPr lang="en-US" dirty="0" smtClean="0">
                <a:latin typeface="Arial Unicode MS" pitchFamily="34" charset="-128"/>
                <a:ea typeface="Arial Unicode MS" pitchFamily="34" charset="-128"/>
                <a:cs typeface="Arial Unicode MS" pitchFamily="34" charset="-128"/>
              </a:rPr>
              <a:t>Collaborative research: European Excellence</a:t>
            </a:r>
            <a:endParaRPr lang="it-IT"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buFont typeface="Wingdings" pitchFamily="2" charset="2"/>
              <a:buChar char="ü"/>
            </a:pPr>
            <a:r>
              <a:rPr lang="en-US" dirty="0" smtClean="0">
                <a:latin typeface="Arial Unicode MS" pitchFamily="34" charset="-128"/>
                <a:ea typeface="Arial Unicode MS" pitchFamily="34" charset="-128"/>
                <a:cs typeface="Arial Unicode MS" pitchFamily="34" charset="-128"/>
              </a:rPr>
              <a:t>Coordination between national research programmes</a:t>
            </a:r>
            <a:endParaRPr lang="it-IT"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Wingdings" pitchFamily="2" charset="2"/>
              <a:buChar char="ü"/>
            </a:pPr>
            <a:r>
              <a:rPr lang="en-US" dirty="0" smtClean="0">
                <a:latin typeface="Arial Unicode MS" pitchFamily="34" charset="-128"/>
                <a:ea typeface="Arial Unicode MS" pitchFamily="34" charset="-128"/>
                <a:cs typeface="Arial Unicode MS" pitchFamily="34" charset="-128"/>
              </a:rPr>
              <a:t>Joint Technology Initiatives</a:t>
            </a:r>
          </a:p>
          <a:p>
            <a:pPr eaLnBrk="0" fontAlgn="base" hangingPunct="0">
              <a:spcBef>
                <a:spcPct val="0"/>
              </a:spcBef>
              <a:spcAft>
                <a:spcPct val="0"/>
              </a:spcAft>
              <a:buFont typeface="Wingdings" pitchFamily="2" charset="2"/>
              <a:buChar char="ü"/>
            </a:pPr>
            <a:r>
              <a:rPr lang="en-US" dirty="0" smtClean="0">
                <a:latin typeface="Arial Unicode MS" pitchFamily="34" charset="-128"/>
                <a:ea typeface="Arial Unicode MS" pitchFamily="34" charset="-128"/>
                <a:cs typeface="Arial Unicode MS" pitchFamily="34" charset="-128"/>
              </a:rPr>
              <a:t>Technology Platforms</a:t>
            </a:r>
          </a:p>
          <a:p>
            <a:endParaRPr lang="en-US" dirty="0" smtClean="0">
              <a:latin typeface="Arial Unicode MS" pitchFamily="34" charset="-128"/>
              <a:ea typeface="Arial Unicode MS" pitchFamily="34" charset="-128"/>
              <a:cs typeface="Arial Unicode MS" pitchFamily="34" charset="-128"/>
            </a:endParaRPr>
          </a:p>
        </p:txBody>
      </p:sp>
      <p:sp>
        <p:nvSpPr>
          <p:cNvPr id="54" name="Rettangolo 53"/>
          <p:cNvSpPr/>
          <p:nvPr/>
        </p:nvSpPr>
        <p:spPr>
          <a:xfrm>
            <a:off x="1907704" y="2348880"/>
            <a:ext cx="1255472" cy="400110"/>
          </a:xfrm>
          <a:prstGeom prst="rect">
            <a:avLst/>
          </a:prstGeom>
        </p:spPr>
        <p:txBody>
          <a:bodyPr wrap="none">
            <a:spAutoFit/>
          </a:bodyPr>
          <a:lstStyle/>
          <a:p>
            <a:r>
              <a:rPr lang="en-US" sz="2000" dirty="0" smtClean="0">
                <a:latin typeface="Arial Unicode MS" pitchFamily="34" charset="-128"/>
                <a:ea typeface="Arial Unicode MS" pitchFamily="34" charset="-128"/>
                <a:cs typeface="Arial Unicode MS" pitchFamily="34" charset="-128"/>
              </a:rPr>
              <a:t>THEMES</a:t>
            </a:r>
            <a:endParaRPr lang="it-IT" sz="2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908720"/>
            <a:ext cx="8136904" cy="5004447"/>
          </a:xfrm>
          <a:prstGeom prst="rect">
            <a:avLst/>
          </a:prstGeom>
        </p:spPr>
        <p:txBody>
          <a:bodyPr wrap="square">
            <a:spAutoFit/>
          </a:bodyPr>
          <a:lstStyle/>
          <a:p>
            <a:pPr>
              <a:lnSpc>
                <a:spcPct val="80000"/>
              </a:lnSpc>
              <a:defRPr/>
            </a:pPr>
            <a:r>
              <a:rPr lang="en-GB" sz="2800" dirty="0" smtClean="0">
                <a:solidFill>
                  <a:schemeClr val="tx2">
                    <a:lumMod val="60000"/>
                    <a:lumOff val="40000"/>
                  </a:schemeClr>
                </a:solidFill>
                <a:latin typeface="Arial Unicode MS" pitchFamily="34" charset="-128"/>
                <a:ea typeface="Arial Unicode MS" pitchFamily="34" charset="-128"/>
                <a:cs typeface="Arial Unicode MS" pitchFamily="34" charset="-128"/>
              </a:rPr>
              <a:t>EU-28</a:t>
            </a:r>
          </a:p>
          <a:p>
            <a:pPr>
              <a:lnSpc>
                <a:spcPct val="80000"/>
              </a:lnSpc>
              <a:defRPr/>
            </a:pPr>
            <a:r>
              <a:rPr lang="en-GB" sz="2800" dirty="0" smtClean="0">
                <a:latin typeface="Arial Unicode MS" pitchFamily="34" charset="-128"/>
                <a:ea typeface="Arial Unicode MS" pitchFamily="34" charset="-128"/>
                <a:cs typeface="Arial Unicode MS" pitchFamily="34" charset="-128"/>
              </a:rPr>
              <a:t>Austria, Belgium, Bulgaria, Cyprus, Croatia, Czech Republic, Denmark, Estonia, Finland, France, Germany, Greece, Hungary, Italy, Ireland, Latvia, Lithuania, Luxemburg, Malta, Netherlands, Poland, Portugal, Romania, Slovakia, Slovenia, </a:t>
            </a:r>
          </a:p>
          <a:p>
            <a:pPr>
              <a:lnSpc>
                <a:spcPct val="80000"/>
              </a:lnSpc>
              <a:defRPr/>
            </a:pPr>
            <a:r>
              <a:rPr lang="en-GB" sz="2800" dirty="0" smtClean="0">
                <a:latin typeface="Arial Unicode MS" pitchFamily="34" charset="-128"/>
                <a:ea typeface="Arial Unicode MS" pitchFamily="34" charset="-128"/>
                <a:cs typeface="Arial Unicode MS" pitchFamily="34" charset="-128"/>
              </a:rPr>
              <a:t>Spain, Sweden, UK</a:t>
            </a:r>
          </a:p>
          <a:p>
            <a:pPr>
              <a:lnSpc>
                <a:spcPct val="80000"/>
              </a:lnSpc>
              <a:defRPr/>
            </a:pPr>
            <a:endParaRPr lang="en-GB" sz="2800" dirty="0" smtClean="0">
              <a:latin typeface="Arial Unicode MS" pitchFamily="34" charset="-128"/>
              <a:ea typeface="Arial Unicode MS" pitchFamily="34" charset="-128"/>
              <a:cs typeface="Arial Unicode MS" pitchFamily="34" charset="-128"/>
            </a:endParaRPr>
          </a:p>
          <a:p>
            <a:pPr>
              <a:lnSpc>
                <a:spcPct val="80000"/>
              </a:lnSpc>
              <a:defRPr/>
            </a:pPr>
            <a:r>
              <a:rPr lang="en-GB" sz="2800" dirty="0" smtClean="0">
                <a:solidFill>
                  <a:schemeClr val="tx2">
                    <a:lumMod val="60000"/>
                    <a:lumOff val="40000"/>
                  </a:schemeClr>
                </a:solidFill>
                <a:latin typeface="Arial Unicode MS" pitchFamily="34" charset="-128"/>
                <a:ea typeface="Arial Unicode MS" pitchFamily="34" charset="-128"/>
                <a:cs typeface="Arial Unicode MS" pitchFamily="34" charset="-128"/>
              </a:rPr>
              <a:t>Associated Countries (FP7)</a:t>
            </a:r>
          </a:p>
          <a:p>
            <a:pPr>
              <a:lnSpc>
                <a:spcPct val="80000"/>
              </a:lnSpc>
              <a:defRPr/>
            </a:pPr>
            <a:r>
              <a:rPr lang="en-GB" sz="2800" i="1" dirty="0" smtClean="0">
                <a:latin typeface="Arial Unicode MS" pitchFamily="34" charset="-128"/>
                <a:ea typeface="Arial Unicode MS" pitchFamily="34" charset="-128"/>
                <a:cs typeface="Arial Unicode MS" pitchFamily="34" charset="-128"/>
              </a:rPr>
              <a:t>Albania*,</a:t>
            </a:r>
            <a:r>
              <a:rPr lang="en-GB" sz="2800" dirty="0" smtClean="0">
                <a:latin typeface="Arial Unicode MS" pitchFamily="34" charset="-128"/>
                <a:ea typeface="Arial Unicode MS" pitchFamily="34" charset="-128"/>
                <a:cs typeface="Arial Unicode MS" pitchFamily="34" charset="-128"/>
              </a:rPr>
              <a:t> </a:t>
            </a:r>
            <a:r>
              <a:rPr lang="en-GB" sz="2800" i="1" dirty="0" smtClean="0">
                <a:latin typeface="Arial Unicode MS" pitchFamily="34" charset="-128"/>
                <a:ea typeface="Arial Unicode MS" pitchFamily="34" charset="-128"/>
                <a:cs typeface="Arial Unicode MS" pitchFamily="34" charset="-128"/>
              </a:rPr>
              <a:t>Bosnia and Herzegovina *</a:t>
            </a:r>
            <a:r>
              <a:rPr lang="en-GB" sz="2800" dirty="0" smtClean="0">
                <a:latin typeface="Arial Unicode MS" pitchFamily="34" charset="-128"/>
                <a:ea typeface="Arial Unicode MS" pitchFamily="34" charset="-128"/>
                <a:cs typeface="Arial Unicode MS" pitchFamily="34" charset="-128"/>
              </a:rPr>
              <a:t>, </a:t>
            </a:r>
            <a:r>
              <a:rPr lang="en-GB" sz="2800" i="1" dirty="0" smtClean="0">
                <a:latin typeface="Arial Unicode MS" pitchFamily="34" charset="-128"/>
                <a:ea typeface="Arial Unicode MS" pitchFamily="34" charset="-128"/>
                <a:cs typeface="Arial Unicode MS" pitchFamily="34" charset="-128"/>
              </a:rPr>
              <a:t>Croatia*</a:t>
            </a:r>
            <a:r>
              <a:rPr lang="en-GB" sz="2800" dirty="0" smtClean="0">
                <a:latin typeface="Arial Unicode MS" pitchFamily="34" charset="-128"/>
                <a:ea typeface="Arial Unicode MS" pitchFamily="34" charset="-128"/>
                <a:cs typeface="Arial Unicode MS" pitchFamily="34" charset="-128"/>
              </a:rPr>
              <a:t>, </a:t>
            </a:r>
            <a:r>
              <a:rPr lang="en-GB" sz="2800" i="1" dirty="0" smtClean="0">
                <a:latin typeface="Arial Unicode MS" pitchFamily="34" charset="-128"/>
                <a:ea typeface="Arial Unicode MS" pitchFamily="34" charset="-128"/>
                <a:cs typeface="Arial Unicode MS" pitchFamily="34" charset="-128"/>
              </a:rPr>
              <a:t>Faroe Islands*</a:t>
            </a:r>
            <a:r>
              <a:rPr lang="en-GB" sz="2800" dirty="0" smtClean="0">
                <a:latin typeface="Arial Unicode MS" pitchFamily="34" charset="-128"/>
                <a:ea typeface="Arial Unicode MS" pitchFamily="34" charset="-128"/>
                <a:cs typeface="Arial Unicode MS" pitchFamily="34" charset="-128"/>
              </a:rPr>
              <a:t>, </a:t>
            </a:r>
            <a:r>
              <a:rPr lang="en-GB" sz="2800" i="1" dirty="0" smtClean="0">
                <a:latin typeface="Arial Unicode MS" pitchFamily="34" charset="-128"/>
                <a:ea typeface="Arial Unicode MS" pitchFamily="34" charset="-128"/>
                <a:cs typeface="Arial Unicode MS" pitchFamily="34" charset="-128"/>
              </a:rPr>
              <a:t>FYR, Macedonia*, </a:t>
            </a:r>
            <a:r>
              <a:rPr lang="en-GB" sz="2800" dirty="0" smtClean="0">
                <a:latin typeface="Arial Unicode MS" pitchFamily="34" charset="-128"/>
                <a:ea typeface="Arial Unicode MS" pitchFamily="34" charset="-128"/>
                <a:cs typeface="Arial Unicode MS" pitchFamily="34" charset="-128"/>
              </a:rPr>
              <a:t>Iceland*, Israel*, Liechtenstein*, </a:t>
            </a:r>
            <a:r>
              <a:rPr lang="en-GB" sz="2800" i="1" dirty="0" smtClean="0">
                <a:latin typeface="Arial Unicode MS" pitchFamily="34" charset="-128"/>
                <a:ea typeface="Arial Unicode MS" pitchFamily="34" charset="-128"/>
                <a:cs typeface="Arial Unicode MS" pitchFamily="34" charset="-128"/>
              </a:rPr>
              <a:t>Montenegro*</a:t>
            </a:r>
            <a:r>
              <a:rPr lang="en-GB" sz="2800" dirty="0" smtClean="0">
                <a:latin typeface="Arial Unicode MS" pitchFamily="34" charset="-128"/>
                <a:ea typeface="Arial Unicode MS" pitchFamily="34" charset="-128"/>
                <a:cs typeface="Arial Unicode MS" pitchFamily="34" charset="-128"/>
              </a:rPr>
              <a:t>, Norway*, </a:t>
            </a:r>
            <a:r>
              <a:rPr lang="en-GB" sz="2800" i="1" dirty="0" smtClean="0">
                <a:latin typeface="Arial Unicode MS" pitchFamily="34" charset="-128"/>
                <a:ea typeface="Arial Unicode MS" pitchFamily="34" charset="-128"/>
                <a:cs typeface="Arial Unicode MS" pitchFamily="34" charset="-128"/>
              </a:rPr>
              <a:t>Serbia*</a:t>
            </a:r>
            <a:r>
              <a:rPr lang="en-GB" sz="2800" dirty="0" smtClean="0">
                <a:latin typeface="Arial Unicode MS" pitchFamily="34" charset="-128"/>
                <a:ea typeface="Arial Unicode MS" pitchFamily="34" charset="-128"/>
                <a:cs typeface="Arial Unicode MS" pitchFamily="34" charset="-128"/>
              </a:rPr>
              <a:t>, Switzerland, Turkey</a:t>
            </a:r>
            <a:r>
              <a:rPr lang="en-GB" sz="2800" i="1" dirty="0" smtClean="0">
                <a:latin typeface="Arial Unicode MS" pitchFamily="34" charset="-128"/>
                <a:ea typeface="Arial Unicode MS" pitchFamily="34" charset="-128"/>
                <a:cs typeface="Arial Unicode MS" pitchFamily="34" charset="-128"/>
              </a:rPr>
              <a:t>*</a:t>
            </a:r>
            <a:r>
              <a:rPr lang="en-GB" sz="2800" dirty="0" smtClean="0">
                <a:latin typeface="Arial Unicode MS" pitchFamily="34" charset="-128"/>
                <a:ea typeface="Arial Unicode MS" pitchFamily="34" charset="-128"/>
                <a:cs typeface="Arial Unicode MS" pitchFamily="34" charset="-128"/>
              </a:rPr>
              <a:t>, </a:t>
            </a:r>
          </a:p>
          <a:p>
            <a:pPr algn="r">
              <a:spcBef>
                <a:spcPct val="0"/>
              </a:spcBef>
              <a:defRPr/>
            </a:pPr>
            <a:r>
              <a:rPr lang="en-GB" sz="2800" i="1" dirty="0" smtClean="0">
                <a:latin typeface="Arial Unicode MS" pitchFamily="34" charset="-128"/>
                <a:ea typeface="Arial Unicode MS" pitchFamily="34" charset="-128"/>
                <a:cs typeface="Arial Unicode MS" pitchFamily="34" charset="-128"/>
              </a:rPr>
              <a:t>       *except </a:t>
            </a:r>
            <a:r>
              <a:rPr lang="en-GB" sz="2800" i="1" dirty="0" err="1" smtClean="0">
                <a:latin typeface="Arial Unicode MS" pitchFamily="34" charset="-128"/>
                <a:ea typeface="Arial Unicode MS" pitchFamily="34" charset="-128"/>
                <a:cs typeface="Arial Unicode MS" pitchFamily="34" charset="-128"/>
              </a:rPr>
              <a:t>Euratom</a:t>
            </a:r>
            <a:r>
              <a:rPr lang="en-GB" sz="2800" i="1" dirty="0" smtClean="0">
                <a:latin typeface="Arial Unicode MS" pitchFamily="34" charset="-128"/>
                <a:ea typeface="Arial Unicode MS" pitchFamily="34" charset="-128"/>
                <a:cs typeface="Arial Unicode MS" pitchFamily="34" charset="-128"/>
              </a:rPr>
              <a:t> </a:t>
            </a:r>
            <a:endParaRPr lang="it-IT" sz="28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755576" y="188640"/>
            <a:ext cx="7632848" cy="707886"/>
          </a:xfrm>
          <a:prstGeom prst="rect">
            <a:avLst/>
          </a:prstGeom>
        </p:spPr>
        <p:txBody>
          <a:bodyPr wrap="square">
            <a:spAutoFit/>
          </a:bodyPr>
          <a:lstStyle/>
          <a:p>
            <a:pPr lvl="0" algn="ctr"/>
            <a:r>
              <a:rPr lang="it-IT" sz="4000" dirty="0" smtClean="0">
                <a:solidFill>
                  <a:prstClr val="black"/>
                </a:solidFill>
              </a:rPr>
              <a:t>WHO CAN PARTICIPATE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484784"/>
            <a:ext cx="8892480" cy="3970318"/>
          </a:xfrm>
          <a:prstGeom prst="rect">
            <a:avLst/>
          </a:prstGeom>
        </p:spPr>
        <p:txBody>
          <a:bodyPr wrap="square">
            <a:spAutoFit/>
          </a:bodyPr>
          <a:lstStyle/>
          <a:p>
            <a:pPr>
              <a:buFont typeface="Wingdings" pitchFamily="2" charset="2"/>
              <a:buChar char="Ø"/>
            </a:pPr>
            <a:r>
              <a:rPr lang="it-IT" sz="2800" b="1" dirty="0" smtClean="0">
                <a:solidFill>
                  <a:schemeClr val="tx2">
                    <a:lumMod val="60000"/>
                    <a:lumOff val="40000"/>
                  </a:schemeClr>
                </a:solidFill>
              </a:rPr>
              <a:t>Collaborative Projects (CP)</a:t>
            </a:r>
          </a:p>
          <a:p>
            <a:r>
              <a:rPr lang="en-US" sz="2800" dirty="0" smtClean="0"/>
              <a:t>– Small or medium scale focused research actions (“STREP”)</a:t>
            </a:r>
          </a:p>
          <a:p>
            <a:r>
              <a:rPr lang="en-US" sz="2800" dirty="0" smtClean="0"/>
              <a:t>– Large Scale Integrated Projects (“IP”)</a:t>
            </a:r>
          </a:p>
          <a:p>
            <a:pPr>
              <a:buFont typeface="Wingdings" pitchFamily="2" charset="2"/>
              <a:buChar char="Ø"/>
            </a:pPr>
            <a:endParaRPr lang="en-US" sz="2800" dirty="0" smtClean="0"/>
          </a:p>
          <a:p>
            <a:pPr>
              <a:buFont typeface="Wingdings" pitchFamily="2" charset="2"/>
              <a:buChar char="Ø"/>
            </a:pPr>
            <a:r>
              <a:rPr lang="it-IT" sz="2800" b="1" dirty="0" smtClean="0">
                <a:solidFill>
                  <a:schemeClr val="tx2">
                    <a:lumMod val="60000"/>
                    <a:lumOff val="40000"/>
                  </a:schemeClr>
                </a:solidFill>
              </a:rPr>
              <a:t>Networks of Excellence (NoE)</a:t>
            </a:r>
          </a:p>
          <a:p>
            <a:endParaRPr lang="it-IT" sz="2800" dirty="0" smtClean="0"/>
          </a:p>
          <a:p>
            <a:pPr>
              <a:buFont typeface="Wingdings" pitchFamily="2" charset="2"/>
              <a:buChar char="Ø"/>
            </a:pPr>
            <a:r>
              <a:rPr lang="en-US" sz="2800" b="1" dirty="0" smtClean="0">
                <a:solidFill>
                  <a:schemeClr val="tx2">
                    <a:lumMod val="60000"/>
                    <a:lumOff val="40000"/>
                  </a:schemeClr>
                </a:solidFill>
              </a:rPr>
              <a:t>Coordination and Support Actions (CSA)</a:t>
            </a:r>
          </a:p>
          <a:p>
            <a:r>
              <a:rPr lang="en-US" sz="2800" dirty="0" smtClean="0"/>
              <a:t>– Coordinating or networking actions (“CA”)</a:t>
            </a:r>
          </a:p>
          <a:p>
            <a:r>
              <a:rPr lang="it-IT" sz="2800" dirty="0" smtClean="0"/>
              <a:t>– Support Actions (“SSA”)</a:t>
            </a:r>
            <a:endParaRPr lang="it-IT" sz="2800" dirty="0"/>
          </a:p>
        </p:txBody>
      </p:sp>
      <p:sp>
        <p:nvSpPr>
          <p:cNvPr id="3" name="Rettangolo 2"/>
          <p:cNvSpPr/>
          <p:nvPr/>
        </p:nvSpPr>
        <p:spPr>
          <a:xfrm>
            <a:off x="2786873" y="1053585"/>
            <a:ext cx="184731" cy="369332"/>
          </a:xfrm>
          <a:prstGeom prst="rect">
            <a:avLst/>
          </a:prstGeom>
        </p:spPr>
        <p:txBody>
          <a:bodyPr wrap="none">
            <a:spAutoFit/>
          </a:bodyPr>
          <a:lstStyle/>
          <a:p>
            <a:pPr lvl="0"/>
            <a:endParaRPr lang="it-IT" dirty="0" smtClean="0">
              <a:solidFill>
                <a:prstClr val="black"/>
              </a:solidFill>
            </a:endParaRPr>
          </a:p>
        </p:txBody>
      </p:sp>
      <p:sp>
        <p:nvSpPr>
          <p:cNvPr id="4" name="Rettangolo 3"/>
          <p:cNvSpPr/>
          <p:nvPr/>
        </p:nvSpPr>
        <p:spPr>
          <a:xfrm>
            <a:off x="683568" y="548680"/>
            <a:ext cx="7632848" cy="707886"/>
          </a:xfrm>
          <a:prstGeom prst="rect">
            <a:avLst/>
          </a:prstGeom>
        </p:spPr>
        <p:txBody>
          <a:bodyPr wrap="square">
            <a:spAutoFit/>
          </a:bodyPr>
          <a:lstStyle/>
          <a:p>
            <a:pPr lvl="0" algn="ctr"/>
            <a:r>
              <a:rPr lang="it-IT" sz="4000" dirty="0" smtClean="0">
                <a:solidFill>
                  <a:prstClr val="black"/>
                </a:solidFill>
              </a:rPr>
              <a:t>FUNDING INSTRUMENTS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210574"/>
            <a:ext cx="8352928" cy="3724096"/>
          </a:xfrm>
          <a:prstGeom prst="rect">
            <a:avLst/>
          </a:prstGeom>
        </p:spPr>
        <p:txBody>
          <a:bodyPr wrap="square">
            <a:spAutoFit/>
          </a:bodyPr>
          <a:lstStyle/>
          <a:p>
            <a:r>
              <a:rPr lang="it-IT" sz="2000" b="1" dirty="0" smtClean="0">
                <a:latin typeface="Arial Unicode MS" pitchFamily="34" charset="-128"/>
                <a:ea typeface="Arial Unicode MS" pitchFamily="34" charset="-128"/>
                <a:cs typeface="Arial Unicode MS" pitchFamily="34" charset="-128"/>
              </a:rPr>
              <a:t>CP – Integrated Projects (IPs)</a:t>
            </a:r>
            <a:r>
              <a:rPr lang="en-US" sz="2000" b="1" dirty="0" smtClean="0">
                <a:latin typeface="Arial Unicode MS" pitchFamily="34" charset="-128"/>
                <a:ea typeface="Arial Unicode MS" pitchFamily="34" charset="-128"/>
                <a:cs typeface="Arial Unicode MS" pitchFamily="34" charset="-128"/>
              </a:rPr>
              <a:t> activities in an Integrated Project</a:t>
            </a:r>
          </a:p>
          <a:p>
            <a:endParaRPr lang="en-US" sz="2000" b="1"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research and technology development activities</a:t>
            </a:r>
          </a:p>
          <a:p>
            <a:r>
              <a:rPr lang="it-IT" sz="2000" dirty="0" smtClean="0">
                <a:latin typeface="Arial Unicode MS" pitchFamily="34" charset="-128"/>
                <a:ea typeface="Arial Unicode MS" pitchFamily="34" charset="-128"/>
                <a:cs typeface="Arial Unicode MS" pitchFamily="34" charset="-128"/>
              </a:rPr>
              <a:t>– demonstration activities</a:t>
            </a:r>
          </a:p>
          <a:p>
            <a:r>
              <a:rPr lang="en-US" sz="2000" dirty="0" smtClean="0">
                <a:latin typeface="Arial Unicode MS" pitchFamily="34" charset="-128"/>
                <a:ea typeface="Arial Unicode MS" pitchFamily="34" charset="-128"/>
                <a:cs typeface="Arial Unicode MS" pitchFamily="34" charset="-128"/>
              </a:rPr>
              <a:t>– technology transfer or take-up activities</a:t>
            </a:r>
          </a:p>
          <a:p>
            <a:r>
              <a:rPr lang="it-IT" sz="2000" dirty="0" smtClean="0">
                <a:latin typeface="Arial Unicode MS" pitchFamily="34" charset="-128"/>
                <a:ea typeface="Arial Unicode MS" pitchFamily="34" charset="-128"/>
                <a:cs typeface="Arial Unicode MS" pitchFamily="34" charset="-128"/>
              </a:rPr>
              <a:t>– training activities</a:t>
            </a:r>
          </a:p>
          <a:p>
            <a:r>
              <a:rPr lang="it-IT" sz="2000" dirty="0" smtClean="0">
                <a:latin typeface="Arial Unicode MS" pitchFamily="34" charset="-128"/>
                <a:ea typeface="Arial Unicode MS" pitchFamily="34" charset="-128"/>
                <a:cs typeface="Arial Unicode MS" pitchFamily="34" charset="-128"/>
              </a:rPr>
              <a:t>– dissemination activities</a:t>
            </a:r>
          </a:p>
          <a:p>
            <a:r>
              <a:rPr lang="it-IT" sz="2000" dirty="0" smtClean="0">
                <a:latin typeface="Arial Unicode MS" pitchFamily="34" charset="-128"/>
                <a:ea typeface="Arial Unicode MS" pitchFamily="34" charset="-128"/>
                <a:cs typeface="Arial Unicode MS" pitchFamily="34" charset="-128"/>
              </a:rPr>
              <a:t>– knowledge management and exploitation</a:t>
            </a:r>
          </a:p>
          <a:p>
            <a:r>
              <a:rPr lang="it-IT" sz="2000" dirty="0" smtClean="0">
                <a:latin typeface="Arial Unicode MS" pitchFamily="34" charset="-128"/>
                <a:ea typeface="Arial Unicode MS" pitchFamily="34" charset="-128"/>
                <a:cs typeface="Arial Unicode MS" pitchFamily="34" charset="-128"/>
              </a:rPr>
              <a:t>– consortium management activities</a:t>
            </a:r>
          </a:p>
          <a:p>
            <a:r>
              <a:rPr lang="it-IT" sz="2000" dirty="0" smtClean="0">
                <a:latin typeface="Arial Unicode MS" pitchFamily="34" charset="-128"/>
                <a:ea typeface="Arial Unicode MS" pitchFamily="34" charset="-128"/>
                <a:cs typeface="Arial Unicode MS" pitchFamily="34" charset="-128"/>
              </a:rPr>
              <a:t>– other activities</a:t>
            </a:r>
          </a:p>
          <a:p>
            <a:endParaRPr lang="it-IT" b="1" dirty="0" smtClean="0"/>
          </a:p>
          <a:p>
            <a:endParaRPr lang="it-IT" dirty="0"/>
          </a:p>
        </p:txBody>
      </p:sp>
      <p:sp>
        <p:nvSpPr>
          <p:cNvPr id="4" name="Rettangolo 3"/>
          <p:cNvSpPr/>
          <p:nvPr/>
        </p:nvSpPr>
        <p:spPr>
          <a:xfrm>
            <a:off x="323528" y="836712"/>
            <a:ext cx="4129977" cy="523220"/>
          </a:xfrm>
          <a:prstGeom prst="rect">
            <a:avLst/>
          </a:prstGeom>
        </p:spPr>
        <p:txBody>
          <a:bodyPr wrap="none">
            <a:spAutoFit/>
          </a:bodyPr>
          <a:lstStyle/>
          <a:p>
            <a:r>
              <a:rPr lang="it-IT" sz="2800" b="1" dirty="0" smtClean="0"/>
              <a:t>Collaborative Projects (CP)</a:t>
            </a:r>
          </a:p>
        </p:txBody>
      </p:sp>
      <p:sp>
        <p:nvSpPr>
          <p:cNvPr id="5" name="Rettangolo 4"/>
          <p:cNvSpPr/>
          <p:nvPr/>
        </p:nvSpPr>
        <p:spPr>
          <a:xfrm>
            <a:off x="4788024" y="260648"/>
            <a:ext cx="410445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solidFill>
                <a:schemeClr val="bg1"/>
              </a:solidFill>
            </a:endParaRPr>
          </a:p>
          <a:p>
            <a:r>
              <a:rPr lang="en-US" b="1" dirty="0" smtClean="0">
                <a:solidFill>
                  <a:schemeClr val="bg1"/>
                </a:solidFill>
                <a:latin typeface="Arial Unicode MS" pitchFamily="34" charset="-128"/>
                <a:ea typeface="Arial Unicode MS" pitchFamily="34" charset="-128"/>
                <a:cs typeface="Arial Unicode MS" pitchFamily="34" charset="-128"/>
              </a:rPr>
              <a:t>Research aiming at developing new</a:t>
            </a:r>
          </a:p>
          <a:p>
            <a:r>
              <a:rPr lang="it-IT" b="1" dirty="0" smtClean="0">
                <a:solidFill>
                  <a:schemeClr val="bg1"/>
                </a:solidFill>
                <a:latin typeface="Arial Unicode MS" pitchFamily="34" charset="-128"/>
                <a:ea typeface="Arial Unicode MS" pitchFamily="34" charset="-128"/>
                <a:cs typeface="Arial Unicode MS" pitchFamily="34" charset="-128"/>
              </a:rPr>
              <a:t>knowledge, new  technology,</a:t>
            </a:r>
          </a:p>
          <a:p>
            <a:r>
              <a:rPr lang="it-IT" b="1" dirty="0" smtClean="0">
                <a:solidFill>
                  <a:schemeClr val="bg1"/>
                </a:solidFill>
                <a:latin typeface="Arial Unicode MS" pitchFamily="34" charset="-128"/>
                <a:ea typeface="Arial Unicode MS" pitchFamily="34" charset="-128"/>
                <a:cs typeface="Arial Unicode MS" pitchFamily="34" charset="-128"/>
              </a:rPr>
              <a:t>products, demonstration activities or</a:t>
            </a:r>
          </a:p>
          <a:p>
            <a:r>
              <a:rPr lang="it-IT" b="1" dirty="0" smtClean="0">
                <a:solidFill>
                  <a:schemeClr val="bg1"/>
                </a:solidFill>
                <a:latin typeface="Arial Unicode MS" pitchFamily="34" charset="-128"/>
                <a:ea typeface="Arial Unicode MS" pitchFamily="34" charset="-128"/>
                <a:cs typeface="Arial Unicode MS" pitchFamily="34" charset="-128"/>
              </a:rPr>
              <a:t>common resources for research</a:t>
            </a:r>
          </a:p>
          <a:p>
            <a:pPr algn="ct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484784"/>
            <a:ext cx="8280920" cy="5016758"/>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Targeting a specific objective in a clearly defined project and work plan with stable deliverables that do not change over the life-time of the project.</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ACTIVITIES:</a:t>
            </a:r>
          </a:p>
          <a:p>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Research</a:t>
            </a:r>
            <a:r>
              <a:rPr lang="en-US" sz="2000" dirty="0" smtClean="0">
                <a:latin typeface="Arial Unicode MS" pitchFamily="34" charset="-128"/>
                <a:ea typeface="Arial Unicode MS" pitchFamily="34" charset="-128"/>
                <a:cs typeface="Arial Unicode MS" pitchFamily="34" charset="-128"/>
              </a:rPr>
              <a:t> and technological development activity designed to generate new knowledge to improve competitiveness and/or address major societal needs</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Demonstration</a:t>
            </a:r>
            <a:r>
              <a:rPr lang="en-US" sz="2000" dirty="0" smtClean="0">
                <a:latin typeface="Arial Unicode MS" pitchFamily="34" charset="-128"/>
                <a:ea typeface="Arial Unicode MS" pitchFamily="34" charset="-128"/>
                <a:cs typeface="Arial Unicode MS" pitchFamily="34" charset="-128"/>
              </a:rPr>
              <a:t> activity designed to prove the viability of new technologies offering potential economic advantages but which can not be </a:t>
            </a:r>
            <a:r>
              <a:rPr lang="en-US" sz="2000" dirty="0" err="1" smtClean="0">
                <a:latin typeface="Arial Unicode MS" pitchFamily="34" charset="-128"/>
                <a:ea typeface="Arial Unicode MS" pitchFamily="34" charset="-128"/>
                <a:cs typeface="Arial Unicode MS" pitchFamily="34" charset="-128"/>
              </a:rPr>
              <a:t>commercialised</a:t>
            </a:r>
            <a:r>
              <a:rPr lang="en-US" sz="2000" dirty="0" smtClean="0">
                <a:latin typeface="Arial Unicode MS" pitchFamily="34" charset="-128"/>
                <a:ea typeface="Arial Unicode MS" pitchFamily="34" charset="-128"/>
                <a:cs typeface="Arial Unicode MS" pitchFamily="34" charset="-128"/>
              </a:rPr>
              <a:t> directly(e. g. testing of product like prototypes)</a:t>
            </a:r>
          </a:p>
          <a:p>
            <a:endParaRPr lang="en-US" sz="2000" dirty="0" smtClean="0">
              <a:latin typeface="Arial Unicode MS" pitchFamily="34" charset="-128"/>
              <a:ea typeface="Arial Unicode MS" pitchFamily="34" charset="-128"/>
              <a:cs typeface="Arial Unicode MS" pitchFamily="34" charset="-128"/>
            </a:endParaRPr>
          </a:p>
          <a:p>
            <a:pPr>
              <a:buFont typeface="Arial" pitchFamily="34" charset="0"/>
              <a:buChar char="•"/>
            </a:pPr>
            <a:r>
              <a:rPr lang="en-US" sz="2000" b="1" dirty="0" smtClean="0">
                <a:latin typeface="Arial Unicode MS" pitchFamily="34" charset="-128"/>
                <a:ea typeface="Arial Unicode MS" pitchFamily="34" charset="-128"/>
                <a:cs typeface="Arial Unicode MS" pitchFamily="34" charset="-128"/>
              </a:rPr>
              <a:t>Other </a:t>
            </a:r>
            <a:r>
              <a:rPr lang="en-US" sz="2000" dirty="0" smtClean="0">
                <a:latin typeface="Arial Unicode MS" pitchFamily="34" charset="-128"/>
                <a:ea typeface="Arial Unicode MS" pitchFamily="34" charset="-128"/>
                <a:cs typeface="Arial Unicode MS" pitchFamily="34" charset="-128"/>
              </a:rPr>
              <a:t>Activities such as Project management (including innovation related activities like protection of knowledge) </a:t>
            </a:r>
            <a:r>
              <a:rPr lang="it-IT" sz="2000" dirty="0" smtClean="0">
                <a:latin typeface="Arial Unicode MS" pitchFamily="34" charset="-128"/>
                <a:ea typeface="Arial Unicode MS" pitchFamily="34" charset="-128"/>
                <a:cs typeface="Arial Unicode MS" pitchFamily="34" charset="-128"/>
              </a:rPr>
              <a:t>dissemination and exploitation</a:t>
            </a:r>
          </a:p>
        </p:txBody>
      </p:sp>
      <p:sp>
        <p:nvSpPr>
          <p:cNvPr id="3" name="Rettangolo 2"/>
          <p:cNvSpPr/>
          <p:nvPr/>
        </p:nvSpPr>
        <p:spPr>
          <a:xfrm>
            <a:off x="611560" y="980728"/>
            <a:ext cx="7344816" cy="400110"/>
          </a:xfrm>
          <a:prstGeom prst="rect">
            <a:avLst/>
          </a:prstGeom>
        </p:spPr>
        <p:txBody>
          <a:bodyPr wrap="square">
            <a:spAutoFit/>
          </a:bodyPr>
          <a:lstStyle/>
          <a:p>
            <a:r>
              <a:rPr lang="it-IT" sz="2000" b="1" dirty="0" smtClean="0">
                <a:latin typeface="Arial Unicode MS" pitchFamily="34" charset="-128"/>
                <a:ea typeface="Arial Unicode MS" pitchFamily="34" charset="-128"/>
                <a:cs typeface="Arial Unicode MS" pitchFamily="34" charset="-128"/>
              </a:rPr>
              <a:t>CP – </a:t>
            </a:r>
            <a:r>
              <a:rPr lang="it-IT" sz="2000" b="1" dirty="0" err="1" smtClean="0">
                <a:latin typeface="Arial Unicode MS" pitchFamily="34" charset="-128"/>
                <a:ea typeface="Arial Unicode MS" pitchFamily="34" charset="-128"/>
                <a:cs typeface="Arial Unicode MS" pitchFamily="34" charset="-128"/>
              </a:rPr>
              <a:t>Focused</a:t>
            </a:r>
            <a:r>
              <a:rPr lang="it-IT" sz="2000" b="1" dirty="0" smtClean="0">
                <a:latin typeface="Arial Unicode MS" pitchFamily="34" charset="-128"/>
                <a:ea typeface="Arial Unicode MS" pitchFamily="34" charset="-128"/>
                <a:cs typeface="Arial Unicode MS" pitchFamily="34" charset="-128"/>
              </a:rPr>
              <a:t> </a:t>
            </a:r>
            <a:r>
              <a:rPr lang="it-IT" sz="2000" b="1" dirty="0" err="1" smtClean="0">
                <a:latin typeface="Arial Unicode MS" pitchFamily="34" charset="-128"/>
                <a:ea typeface="Arial Unicode MS" pitchFamily="34" charset="-128"/>
                <a:cs typeface="Arial Unicode MS" pitchFamily="34" charset="-128"/>
              </a:rPr>
              <a:t>projects</a:t>
            </a:r>
            <a:r>
              <a:rPr lang="it-IT" sz="2000" b="1" dirty="0" smtClean="0">
                <a:latin typeface="Arial Unicode MS" pitchFamily="34" charset="-128"/>
                <a:ea typeface="Arial Unicode MS" pitchFamily="34" charset="-128"/>
                <a:cs typeface="Arial Unicode MS" pitchFamily="34" charset="-128"/>
              </a:rPr>
              <a:t> (</a:t>
            </a:r>
            <a:r>
              <a:rPr lang="it-IT" sz="2000" b="1" dirty="0" err="1" smtClean="0">
                <a:latin typeface="Arial Unicode MS" pitchFamily="34" charset="-128"/>
                <a:ea typeface="Arial Unicode MS" pitchFamily="34" charset="-128"/>
                <a:cs typeface="Arial Unicode MS" pitchFamily="34" charset="-128"/>
              </a:rPr>
              <a:t>STREPs</a:t>
            </a:r>
            <a:r>
              <a:rPr lang="it-IT" sz="2000" b="1" dirty="0" smtClean="0">
                <a:latin typeface="Arial Unicode MS" pitchFamily="34" charset="-128"/>
                <a:ea typeface="Arial Unicode MS" pitchFamily="34" charset="-128"/>
                <a:cs typeface="Arial Unicode MS" pitchFamily="34" charset="-128"/>
              </a:rPr>
              <a:t>)</a:t>
            </a:r>
          </a:p>
        </p:txBody>
      </p:sp>
      <p:sp>
        <p:nvSpPr>
          <p:cNvPr id="4" name="Rettangolo 3"/>
          <p:cNvSpPr/>
          <p:nvPr/>
        </p:nvSpPr>
        <p:spPr>
          <a:xfrm>
            <a:off x="2483768" y="188640"/>
            <a:ext cx="4129977" cy="523220"/>
          </a:xfrm>
          <a:prstGeom prst="rect">
            <a:avLst/>
          </a:prstGeom>
        </p:spPr>
        <p:txBody>
          <a:bodyPr wrap="none">
            <a:spAutoFit/>
          </a:bodyPr>
          <a:lstStyle/>
          <a:p>
            <a:r>
              <a:rPr lang="it-IT" sz="2800" b="1" dirty="0" smtClean="0"/>
              <a:t>Collaborative Projects (CP)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79512" y="1556792"/>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smtClean="0">
                <a:latin typeface="Arial Unicode MS" pitchFamily="34" charset="-128"/>
                <a:ea typeface="Arial Unicode MS" pitchFamily="34" charset="-128"/>
                <a:cs typeface="Arial Unicode MS" pitchFamily="34" charset="-128"/>
              </a:rPr>
              <a:t>IPs specifically aim at fostering European competitiveness in basic research and applied science with a focus on "addressing major needs in society" defined by the Priority Themes of the Framework Programme. Like </a:t>
            </a:r>
            <a:r>
              <a:rPr lang="en-US" sz="2800" dirty="0" err="1" smtClean="0">
                <a:latin typeface="Arial Unicode MS" pitchFamily="34" charset="-128"/>
                <a:ea typeface="Arial Unicode MS" pitchFamily="34" charset="-128"/>
                <a:cs typeface="Arial Unicode MS" pitchFamily="34" charset="-128"/>
              </a:rPr>
              <a:t>STRePs</a:t>
            </a:r>
            <a:r>
              <a:rPr lang="en-US" sz="2800" dirty="0" smtClean="0">
                <a:latin typeface="Arial Unicode MS" pitchFamily="34" charset="-128"/>
                <a:ea typeface="Arial Unicode MS" pitchFamily="34" charset="-128"/>
                <a:cs typeface="Arial Unicode MS" pitchFamily="34" charset="-128"/>
              </a:rPr>
              <a:t>, </a:t>
            </a:r>
            <a:r>
              <a:rPr lang="en-US" sz="2800" dirty="0" smtClean="0">
                <a:latin typeface="Arial Unicode MS" pitchFamily="34" charset="-128"/>
                <a:ea typeface="Arial Unicode MS" pitchFamily="34" charset="-128"/>
                <a:cs typeface="Arial Unicode MS" pitchFamily="34" charset="-128"/>
              </a:rPr>
              <a:t>IPs ask for a strong participation of small or medium-sized enterprises (SMEs) to ascertain the translation of research results into commercially viable products or services</a:t>
            </a:r>
            <a:r>
              <a:rPr lang="en-US" sz="2800" dirty="0" smtClean="0">
                <a:latin typeface="Arial Unicode MS" pitchFamily="34" charset="-128"/>
                <a:ea typeface="Arial Unicode MS" pitchFamily="34" charset="-128"/>
                <a:cs typeface="Arial Unicode MS" pitchFamily="34" charset="-128"/>
              </a:rPr>
              <a:t>.</a:t>
            </a:r>
          </a:p>
          <a:p>
            <a:pPr lvl="0" fontAlgn="base">
              <a:spcBef>
                <a:spcPct val="0"/>
              </a:spcBef>
              <a:spcAft>
                <a:spcPct val="0"/>
              </a:spcAft>
            </a:pPr>
            <a:endParaRPr lang="en-US" sz="2000" dirty="0" smtClean="0">
              <a:latin typeface="Arial Unicode MS" pitchFamily="34" charset="-128"/>
              <a:ea typeface="Arial Unicode MS" pitchFamily="34" charset="-128"/>
              <a:cs typeface="Arial Unicode MS" pitchFamily="34" charset="-128"/>
            </a:endParaRPr>
          </a:p>
        </p:txBody>
      </p:sp>
      <p:sp>
        <p:nvSpPr>
          <p:cNvPr id="3" name="Rettangolo 2"/>
          <p:cNvSpPr/>
          <p:nvPr/>
        </p:nvSpPr>
        <p:spPr>
          <a:xfrm>
            <a:off x="2483768" y="188640"/>
            <a:ext cx="3779368" cy="523220"/>
          </a:xfrm>
          <a:prstGeom prst="rect">
            <a:avLst/>
          </a:prstGeom>
        </p:spPr>
        <p:txBody>
          <a:bodyPr wrap="none">
            <a:spAutoFit/>
          </a:bodyPr>
          <a:lstStyle/>
          <a:p>
            <a:r>
              <a:rPr lang="it-IT" sz="2800" b="1" dirty="0" smtClean="0"/>
              <a:t>Integrating Projects (IP</a:t>
            </a:r>
            <a:r>
              <a:rPr lang="it-IT" sz="2800" b="1"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268760"/>
            <a:ext cx="8964488" cy="4524315"/>
          </a:xfrm>
          <a:prstGeom prst="rect">
            <a:avLst/>
          </a:prstGeom>
        </p:spPr>
        <p:txBody>
          <a:bodyPr wrap="square">
            <a:spAutoFit/>
          </a:bodyPr>
          <a:lstStyle/>
          <a:p>
            <a:r>
              <a:rPr lang="en-US" sz="2400" dirty="0" err="1" smtClean="0">
                <a:latin typeface="Arial Unicode MS" pitchFamily="34" charset="-128"/>
                <a:ea typeface="Arial Unicode MS" pitchFamily="34" charset="-128"/>
                <a:cs typeface="Arial Unicode MS" pitchFamily="34" charset="-128"/>
              </a:rPr>
              <a:t>NoEs</a:t>
            </a:r>
            <a:r>
              <a:rPr lang="en-US" sz="2400" dirty="0" smtClean="0">
                <a:latin typeface="Arial Unicode MS" pitchFamily="34" charset="-128"/>
                <a:ea typeface="Arial Unicode MS" pitchFamily="34" charset="-128"/>
                <a:cs typeface="Arial Unicode MS" pitchFamily="34" charset="-128"/>
              </a:rPr>
              <a:t> are an instrument to </a:t>
            </a:r>
            <a:r>
              <a:rPr lang="en-US" sz="2400" b="1" dirty="0" smtClean="0">
                <a:latin typeface="Arial Unicode MS" pitchFamily="34" charset="-128"/>
                <a:ea typeface="Arial Unicode MS" pitchFamily="34" charset="-128"/>
                <a:cs typeface="Arial Unicode MS" pitchFamily="34" charset="-128"/>
              </a:rPr>
              <a:t>overcome the fragmentation of the European research landscape </a:t>
            </a:r>
            <a:r>
              <a:rPr lang="en-US" sz="2400" dirty="0" smtClean="0">
                <a:latin typeface="Arial Unicode MS" pitchFamily="34" charset="-128"/>
                <a:ea typeface="Arial Unicode MS" pitchFamily="34" charset="-128"/>
                <a:cs typeface="Arial Unicode MS" pitchFamily="34" charset="-128"/>
              </a:rPr>
              <a:t>in a given area and remove the barriers to integration.</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Their purpose is to reach a </a:t>
            </a:r>
            <a:r>
              <a:rPr lang="en-US" sz="2400" b="1" dirty="0" smtClean="0">
                <a:latin typeface="Arial Unicode MS" pitchFamily="34" charset="-128"/>
                <a:ea typeface="Arial Unicode MS" pitchFamily="34" charset="-128"/>
                <a:cs typeface="Arial Unicode MS" pitchFamily="34" charset="-128"/>
              </a:rPr>
              <a:t>durable restructuring </a:t>
            </a:r>
            <a:r>
              <a:rPr lang="en-US" sz="2400" dirty="0" smtClean="0">
                <a:latin typeface="Arial Unicode MS" pitchFamily="34" charset="-128"/>
                <a:ea typeface="Arial Unicode MS" pitchFamily="34" charset="-128"/>
                <a:cs typeface="Arial Unicode MS" pitchFamily="34" charset="-128"/>
              </a:rPr>
              <a:t>and integration of efforts and institutions or parts of </a:t>
            </a:r>
            <a:r>
              <a:rPr lang="it-IT" sz="2400" dirty="0" smtClean="0">
                <a:latin typeface="Arial Unicode MS" pitchFamily="34" charset="-128"/>
                <a:ea typeface="Arial Unicode MS" pitchFamily="34" charset="-128"/>
                <a:cs typeface="Arial Unicode MS" pitchFamily="34" charset="-128"/>
              </a:rPr>
              <a:t>institutions.</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The success of an </a:t>
            </a:r>
            <a:r>
              <a:rPr lang="en-US" sz="2400" dirty="0" err="1" smtClean="0">
                <a:latin typeface="Arial Unicode MS" pitchFamily="34" charset="-128"/>
                <a:ea typeface="Arial Unicode MS" pitchFamily="34" charset="-128"/>
                <a:cs typeface="Arial Unicode MS" pitchFamily="34" charset="-128"/>
              </a:rPr>
              <a:t>NoE</a:t>
            </a:r>
            <a:r>
              <a:rPr lang="en-US" sz="2400" dirty="0" smtClean="0">
                <a:latin typeface="Arial Unicode MS" pitchFamily="34" charset="-128"/>
                <a:ea typeface="Arial Unicode MS" pitchFamily="34" charset="-128"/>
                <a:cs typeface="Arial Unicode MS" pitchFamily="34" charset="-128"/>
              </a:rPr>
              <a:t> is not measured in terms of</a:t>
            </a:r>
          </a:p>
          <a:p>
            <a:r>
              <a:rPr lang="it-IT" sz="2400" dirty="0" err="1" smtClean="0">
                <a:latin typeface="Arial Unicode MS" pitchFamily="34" charset="-128"/>
                <a:ea typeface="Arial Unicode MS" pitchFamily="34" charset="-128"/>
                <a:cs typeface="Arial Unicode MS" pitchFamily="34" charset="-128"/>
              </a:rPr>
              <a:t>scientific</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results</a:t>
            </a:r>
            <a:r>
              <a:rPr lang="it-IT" sz="2400"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but by the extent to which the social fabric for researchers and research institutions in a field has</a:t>
            </a:r>
          </a:p>
          <a:p>
            <a:r>
              <a:rPr lang="en-US" sz="2400" dirty="0" smtClean="0">
                <a:latin typeface="Arial Unicode MS" pitchFamily="34" charset="-128"/>
                <a:ea typeface="Arial Unicode MS" pitchFamily="34" charset="-128"/>
                <a:cs typeface="Arial Unicode MS" pitchFamily="34" charset="-128"/>
              </a:rPr>
              <a:t>changed due to the project, and the extent to which the existing capacities become more competitive as a result of this change.</a:t>
            </a:r>
            <a:endParaRPr lang="it-IT" sz="24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1115616" y="404664"/>
            <a:ext cx="5544616" cy="523220"/>
          </a:xfrm>
          <a:prstGeom prst="rect">
            <a:avLst/>
          </a:prstGeom>
        </p:spPr>
        <p:txBody>
          <a:bodyPr wrap="square">
            <a:spAutoFit/>
          </a:bodyPr>
          <a:lstStyle/>
          <a:p>
            <a:r>
              <a:rPr lang="it-IT" sz="2800" b="1" dirty="0" err="1" smtClean="0"/>
              <a:t>Networks</a:t>
            </a:r>
            <a:r>
              <a:rPr lang="it-IT" sz="2800" b="1" dirty="0" smtClean="0"/>
              <a:t> of </a:t>
            </a:r>
            <a:r>
              <a:rPr lang="it-IT" sz="2800" b="1" dirty="0" err="1" smtClean="0"/>
              <a:t>excellence</a:t>
            </a:r>
            <a:r>
              <a:rPr lang="it-IT" sz="2800" b="1" dirty="0" smtClean="0"/>
              <a:t> (</a:t>
            </a:r>
            <a:r>
              <a:rPr lang="it-IT" sz="2800" b="1" dirty="0" err="1" smtClean="0"/>
              <a:t>NoEs</a:t>
            </a:r>
            <a:r>
              <a:rPr lang="it-IT" sz="2800" b="1"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945612"/>
            <a:ext cx="7848872" cy="5912388"/>
          </a:xfrm>
          <a:prstGeom prst="rect">
            <a:avLst/>
          </a:prstGeom>
        </p:spPr>
        <p:txBody>
          <a:bodyPr wrap="square">
            <a:spAutoFit/>
          </a:bodyPr>
          <a:lstStyle/>
          <a:p>
            <a:pPr>
              <a:lnSpc>
                <a:spcPct val="90000"/>
              </a:lnSpc>
              <a:spcBef>
                <a:spcPct val="25000"/>
              </a:spcBef>
            </a:pPr>
            <a:r>
              <a:rPr lang="en-US" sz="2400" dirty="0" smtClean="0">
                <a:latin typeface="Arial Unicode MS" pitchFamily="34" charset="-128"/>
                <a:ea typeface="Arial Unicode MS" pitchFamily="34" charset="-128"/>
                <a:cs typeface="Arial Unicode MS" pitchFamily="34" charset="-128"/>
              </a:rPr>
              <a:t>The main activities of an </a:t>
            </a:r>
            <a:r>
              <a:rPr lang="en-US" sz="2400" dirty="0" err="1" smtClean="0">
                <a:latin typeface="Arial Unicode MS" pitchFamily="34" charset="-128"/>
                <a:ea typeface="Arial Unicode MS" pitchFamily="34" charset="-128"/>
                <a:cs typeface="Arial Unicode MS" pitchFamily="34" charset="-128"/>
              </a:rPr>
              <a:t>NoE</a:t>
            </a:r>
            <a:r>
              <a:rPr lang="en-US" sz="2400" dirty="0" smtClean="0">
                <a:latin typeface="Arial Unicode MS" pitchFamily="34" charset="-128"/>
                <a:ea typeface="Arial Unicode MS" pitchFamily="34" charset="-128"/>
                <a:cs typeface="Arial Unicode MS" pitchFamily="34" charset="-128"/>
              </a:rPr>
              <a:t> are:</a:t>
            </a:r>
          </a:p>
          <a:p>
            <a:pPr>
              <a:lnSpc>
                <a:spcPct val="90000"/>
              </a:lnSpc>
              <a:spcBef>
                <a:spcPct val="25000"/>
              </a:spcBef>
            </a:pPr>
            <a:endParaRPr lang="en-US" sz="2400" dirty="0" smtClean="0">
              <a:latin typeface="Arial Unicode MS" pitchFamily="34" charset="-128"/>
              <a:ea typeface="Arial Unicode MS" pitchFamily="34" charset="-128"/>
              <a:cs typeface="Arial Unicode MS" pitchFamily="34" charset="-128"/>
            </a:endParaRP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coordinated programming of the partners’ activities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sharing of research platforms/tools/facilities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joint management of the knowledge portfolio</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staff mobility and exchanges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relocation of staff, teams, equipment</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reinforced electronic communication systems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training researchers and other key staff</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dissemination and communication activities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networking activities to help transfer knowledge </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where appropriate, promoting the exploitation of the results generated within the network</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where appropriate, innovation-related activities</a:t>
            </a:r>
          </a:p>
          <a:p>
            <a:pPr lvl="1">
              <a:lnSpc>
                <a:spcPct val="75000"/>
              </a:lnSpc>
              <a:spcBef>
                <a:spcPct val="25000"/>
              </a:spcBef>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(project management)</a:t>
            </a:r>
          </a:p>
          <a:p>
            <a:pPr>
              <a:lnSpc>
                <a:spcPct val="90000"/>
              </a:lnSpc>
              <a:spcBef>
                <a:spcPct val="25000"/>
              </a:spcBef>
              <a:buFont typeface="Wingdings" pitchFamily="2" charset="2"/>
              <a:buChar char="ü"/>
            </a:pPr>
            <a:endParaRPr lang="en-US" sz="2000" dirty="0" smtClean="0">
              <a:latin typeface="Arial Unicode MS" pitchFamily="34" charset="-128"/>
              <a:ea typeface="Arial Unicode MS" pitchFamily="34" charset="-128"/>
              <a:cs typeface="Arial Unicode MS" pitchFamily="34" charset="-128"/>
            </a:endParaRPr>
          </a:p>
        </p:txBody>
      </p:sp>
      <p:sp>
        <p:nvSpPr>
          <p:cNvPr id="4" name="Rettangolo 3"/>
          <p:cNvSpPr/>
          <p:nvPr/>
        </p:nvSpPr>
        <p:spPr>
          <a:xfrm>
            <a:off x="1403648" y="332656"/>
            <a:ext cx="5544616" cy="523220"/>
          </a:xfrm>
          <a:prstGeom prst="rect">
            <a:avLst/>
          </a:prstGeom>
        </p:spPr>
        <p:txBody>
          <a:bodyPr wrap="square">
            <a:spAutoFit/>
          </a:bodyPr>
          <a:lstStyle/>
          <a:p>
            <a:r>
              <a:rPr lang="it-IT" sz="2800" b="1" dirty="0" smtClean="0"/>
              <a:t>Networks of </a:t>
            </a:r>
            <a:r>
              <a:rPr lang="it-IT" sz="2800" b="1" dirty="0"/>
              <a:t>E</a:t>
            </a:r>
            <a:r>
              <a:rPr lang="it-IT" sz="2800" b="1" dirty="0" smtClean="0"/>
              <a:t>xcellence (NoEs)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0" y="548680"/>
            <a:ext cx="8568952" cy="923330"/>
          </a:xfrm>
          <a:prstGeom prst="rect">
            <a:avLst/>
          </a:prstGeom>
          <a:noFill/>
        </p:spPr>
        <p:txBody>
          <a:bodyPr wrap="square" rtlCol="0">
            <a:spAutoFit/>
          </a:bodyPr>
          <a:lstStyle/>
          <a:p>
            <a:pPr algn="ctr"/>
            <a:endParaRPr lang="nl-BE" sz="5400" dirty="0" smtClean="0">
              <a:latin typeface="Arial Unicode MS" pitchFamily="34" charset="-128"/>
              <a:ea typeface="Arial Unicode MS" pitchFamily="34" charset="-128"/>
              <a:cs typeface="Arial Unicode MS" pitchFamily="34" charset="-128"/>
            </a:endParaRPr>
          </a:p>
        </p:txBody>
      </p:sp>
      <p:sp>
        <p:nvSpPr>
          <p:cNvPr id="5" name="Tekstvak 4"/>
          <p:cNvSpPr txBox="1"/>
          <p:nvPr/>
        </p:nvSpPr>
        <p:spPr>
          <a:xfrm>
            <a:off x="899592" y="4437112"/>
            <a:ext cx="7165305" cy="769441"/>
          </a:xfrm>
          <a:prstGeom prst="rect">
            <a:avLst/>
          </a:prstGeom>
          <a:noFill/>
        </p:spPr>
        <p:txBody>
          <a:bodyPr wrap="square" rtlCol="0">
            <a:spAutoFit/>
          </a:bodyPr>
          <a:lstStyle/>
          <a:p>
            <a:pPr algn="ctr"/>
            <a:endParaRPr lang="nl-BE" sz="44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2195736" y="4653136"/>
            <a:ext cx="4572000" cy="369332"/>
          </a:xfrm>
          <a:prstGeom prst="rect">
            <a:avLst/>
          </a:prstGeom>
        </p:spPr>
        <p:txBody>
          <a:bodyPr>
            <a:spAutoFit/>
          </a:bodyPr>
          <a:lstStyle/>
          <a:p>
            <a:pPr algn="ctr"/>
            <a:endParaRPr lang="nl-BE" dirty="0">
              <a:latin typeface="Arial Unicode MS" pitchFamily="34" charset="-128"/>
              <a:ea typeface="Arial Unicode MS" pitchFamily="34" charset="-128"/>
              <a:cs typeface="Arial Unicode MS" pitchFamily="34" charset="-128"/>
            </a:endParaRPr>
          </a:p>
        </p:txBody>
      </p:sp>
      <p:sp>
        <p:nvSpPr>
          <p:cNvPr id="10" name="Title 9"/>
          <p:cNvSpPr>
            <a:spLocks noGrp="1"/>
          </p:cNvSpPr>
          <p:nvPr>
            <p:ph type="ctrTitle"/>
          </p:nvPr>
        </p:nvSpPr>
        <p:spPr/>
        <p:txBody>
          <a:bodyPr/>
          <a:lstStyle/>
          <a:p>
            <a:r>
              <a:rPr lang="en-GB" dirty="0" smtClean="0"/>
              <a:t>Overview of EU Programmes</a:t>
            </a:r>
            <a:endParaRPr lang="en-GB" dirty="0"/>
          </a:p>
        </p:txBody>
      </p:sp>
      <p:sp>
        <p:nvSpPr>
          <p:cNvPr id="11" name="Subtitle 10"/>
          <p:cNvSpPr>
            <a:spLocks noGrp="1"/>
          </p:cNvSpPr>
          <p:nvPr>
            <p:ph type="subTitle" idx="1"/>
          </p:nvPr>
        </p:nvSpPr>
        <p:spPr/>
        <p:txBody>
          <a:bodyPr/>
          <a:lstStyle/>
          <a:p>
            <a:r>
              <a:rPr lang="en-GB" dirty="0" smtClean="0"/>
              <a:t>Gabriella </a:t>
            </a:r>
            <a:r>
              <a:rPr lang="en-GB" dirty="0"/>
              <a:t>Calderari </a:t>
            </a:r>
            <a:endParaRPr lang="en-GB" dirty="0" smtClean="0"/>
          </a:p>
          <a:p>
            <a:r>
              <a:rPr lang="en-GB" dirty="0" smtClean="0"/>
              <a:t>David Chadwick</a:t>
            </a:r>
            <a:endParaRPr lang="en-GB" dirty="0"/>
          </a:p>
          <a:p>
            <a:endParaRPr lang="en-GB" dirty="0"/>
          </a:p>
        </p:txBody>
      </p:sp>
    </p:spTree>
    <p:extLst>
      <p:ext uri="{BB962C8B-B14F-4D97-AF65-F5344CB8AC3E}">
        <p14:creationId xmlns:p14="http://schemas.microsoft.com/office/powerpoint/2010/main" xmlns="" val="2123569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96752"/>
            <a:ext cx="8136904" cy="4893647"/>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Designed to promote and support the ad hoc networking</a:t>
            </a:r>
          </a:p>
          <a:p>
            <a:r>
              <a:rPr lang="en-US" sz="2400" dirty="0" smtClean="0">
                <a:latin typeface="Arial Unicode MS" pitchFamily="34" charset="-128"/>
                <a:ea typeface="Arial Unicode MS" pitchFamily="34" charset="-128"/>
                <a:cs typeface="Arial Unicode MS" pitchFamily="34" charset="-128"/>
              </a:rPr>
              <a:t>and co-ordination of research and innovation activities at</a:t>
            </a:r>
          </a:p>
          <a:p>
            <a:r>
              <a:rPr lang="en-US" sz="2400" dirty="0" smtClean="0">
                <a:latin typeface="Arial Unicode MS" pitchFamily="34" charset="-128"/>
                <a:ea typeface="Arial Unicode MS" pitchFamily="34" charset="-128"/>
                <a:cs typeface="Arial Unicode MS" pitchFamily="34" charset="-128"/>
              </a:rPr>
              <a:t>national, regional and European level over a fixed period for a specific purpose by establishing in a coherent way coordinated initiatives of a range of research and innovation operators, in order to achieve improved cooperation of the European research.</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May combine the following two types of activities</a:t>
            </a:r>
          </a:p>
          <a:p>
            <a:endParaRPr lang="en-US"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Co-ordination</a:t>
            </a:r>
            <a:r>
              <a:rPr lang="it-IT" sz="2400" dirty="0" smtClean="0">
                <a:latin typeface="Arial Unicode MS" pitchFamily="34" charset="-128"/>
                <a:ea typeface="Arial Unicode MS" pitchFamily="34" charset="-128"/>
                <a:cs typeface="Arial Unicode MS" pitchFamily="34" charset="-128"/>
              </a:rPr>
              <a:t> activities</a:t>
            </a: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Consortium</a:t>
            </a:r>
            <a:r>
              <a:rPr lang="it-IT" sz="2400" dirty="0" smtClean="0">
                <a:latin typeface="Arial Unicode MS" pitchFamily="34" charset="-128"/>
                <a:ea typeface="Arial Unicode MS" pitchFamily="34" charset="-128"/>
                <a:cs typeface="Arial Unicode MS" pitchFamily="34" charset="-128"/>
              </a:rPr>
              <a:t> management activities</a:t>
            </a:r>
          </a:p>
          <a:p>
            <a:endParaRPr lang="it-IT" sz="24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467544" y="332657"/>
            <a:ext cx="7776864" cy="954107"/>
          </a:xfrm>
          <a:prstGeom prst="rect">
            <a:avLst/>
          </a:prstGeom>
        </p:spPr>
        <p:txBody>
          <a:bodyPr wrap="square">
            <a:spAutoFit/>
          </a:bodyPr>
          <a:lstStyle/>
          <a:p>
            <a:r>
              <a:rPr lang="it-IT" sz="2800" b="1" dirty="0" smtClean="0"/>
              <a:t>Coordination or Networking </a:t>
            </a:r>
            <a:r>
              <a:rPr lang="it-IT" sz="2800" b="1" dirty="0"/>
              <a:t>A</a:t>
            </a:r>
            <a:r>
              <a:rPr lang="it-IT" sz="2800" b="1" dirty="0" smtClean="0"/>
              <a:t>ctions (CAs)</a:t>
            </a:r>
          </a:p>
          <a:p>
            <a:endParaRPr lang="it-IT" sz="2800" b="1" dirty="0" smtClean="0">
              <a:solidFill>
                <a:schemeClr val="tx2">
                  <a:lumMod val="60000"/>
                  <a:lumOff val="4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24745"/>
            <a:ext cx="7848872" cy="4154984"/>
          </a:xfrm>
          <a:prstGeom prst="rect">
            <a:avLst/>
          </a:prstGeom>
        </p:spPr>
        <p:txBody>
          <a:bodyPr wrap="square">
            <a:spAutoFit/>
          </a:bodyPr>
          <a:lstStyle/>
          <a:p>
            <a:r>
              <a:rPr lang="it-IT" sz="2400" b="1" dirty="0" err="1" smtClean="0">
                <a:latin typeface="Arial Unicode MS" pitchFamily="34" charset="-128"/>
                <a:ea typeface="Arial Unicode MS" pitchFamily="34" charset="-128"/>
                <a:cs typeface="Arial Unicode MS" pitchFamily="34" charset="-128"/>
              </a:rPr>
              <a:t>Example</a:t>
            </a:r>
            <a:r>
              <a:rPr lang="it-IT" sz="2400" b="1" dirty="0" smtClean="0">
                <a:latin typeface="Arial Unicode MS" pitchFamily="34" charset="-128"/>
                <a:ea typeface="Arial Unicode MS" pitchFamily="34" charset="-128"/>
                <a:cs typeface="Arial Unicode MS" pitchFamily="34" charset="-128"/>
              </a:rPr>
              <a:t> of </a:t>
            </a:r>
            <a:r>
              <a:rPr lang="it-IT" sz="2400" b="1" dirty="0" err="1" smtClean="0">
                <a:latin typeface="Arial Unicode MS" pitchFamily="34" charset="-128"/>
                <a:ea typeface="Arial Unicode MS" pitchFamily="34" charset="-128"/>
                <a:cs typeface="Arial Unicode MS" pitchFamily="34" charset="-128"/>
              </a:rPr>
              <a:t>coordination</a:t>
            </a:r>
            <a:r>
              <a:rPr lang="it-IT" sz="2400" b="1" dirty="0" smtClean="0">
                <a:latin typeface="Arial Unicode MS" pitchFamily="34" charset="-128"/>
                <a:ea typeface="Arial Unicode MS" pitchFamily="34" charset="-128"/>
                <a:cs typeface="Arial Unicode MS" pitchFamily="34" charset="-128"/>
              </a:rPr>
              <a:t> activities:</a:t>
            </a:r>
          </a:p>
          <a:p>
            <a:endParaRPr lang="it-IT" sz="2400" b="1"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Organisation of events (conferences, meetings);</a:t>
            </a:r>
          </a:p>
          <a:p>
            <a:r>
              <a:rPr lang="it-IT" sz="2400" dirty="0" smtClean="0">
                <a:latin typeface="Arial Unicode MS" pitchFamily="34" charset="-128"/>
                <a:ea typeface="Arial Unicode MS" pitchFamily="34" charset="-128"/>
                <a:cs typeface="Arial Unicode MS" pitchFamily="34" charset="-128"/>
              </a:rPr>
              <a:t>– Performance of </a:t>
            </a:r>
            <a:r>
              <a:rPr lang="it-IT" sz="2400" dirty="0" err="1" smtClean="0">
                <a:latin typeface="Arial Unicode MS" pitchFamily="34" charset="-128"/>
                <a:ea typeface="Arial Unicode MS" pitchFamily="34" charset="-128"/>
                <a:cs typeface="Arial Unicode MS" pitchFamily="34" charset="-128"/>
              </a:rPr>
              <a:t>studies</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analysis</a:t>
            </a:r>
            <a:r>
              <a:rPr lang="it-IT" sz="2400" dirty="0" smtClean="0">
                <a:latin typeface="Arial Unicode MS" pitchFamily="34" charset="-128"/>
                <a:ea typeface="Arial Unicode MS" pitchFamily="34" charset="-128"/>
                <a:cs typeface="Arial Unicode MS" pitchFamily="34" charset="-128"/>
              </a:rPr>
              <a:t>;</a:t>
            </a: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Exchanges</a:t>
            </a:r>
            <a:r>
              <a:rPr lang="it-IT" sz="2400" dirty="0" smtClean="0">
                <a:latin typeface="Arial Unicode MS" pitchFamily="34" charset="-128"/>
                <a:ea typeface="Arial Unicode MS" pitchFamily="34" charset="-128"/>
                <a:cs typeface="Arial Unicode MS" pitchFamily="34" charset="-128"/>
              </a:rPr>
              <a:t> of </a:t>
            </a:r>
            <a:r>
              <a:rPr lang="it-IT" sz="2400" dirty="0" err="1" smtClean="0">
                <a:latin typeface="Arial Unicode MS" pitchFamily="34" charset="-128"/>
                <a:ea typeface="Arial Unicode MS" pitchFamily="34" charset="-128"/>
                <a:cs typeface="Arial Unicode MS" pitchFamily="34" charset="-128"/>
              </a:rPr>
              <a:t>personnel</a:t>
            </a:r>
            <a:r>
              <a:rPr lang="it-IT" sz="2400" dirty="0" smtClean="0">
                <a:latin typeface="Arial Unicode MS" pitchFamily="34" charset="-128"/>
                <a:ea typeface="Arial Unicode MS" pitchFamily="34" charset="-128"/>
                <a:cs typeface="Arial Unicode MS" pitchFamily="34" charset="-128"/>
              </a:rPr>
              <a:t>;</a:t>
            </a:r>
          </a:p>
          <a:p>
            <a:r>
              <a:rPr lang="en-US" sz="2400" dirty="0" smtClean="0">
                <a:latin typeface="Arial Unicode MS" pitchFamily="34" charset="-128"/>
                <a:ea typeface="Arial Unicode MS" pitchFamily="34" charset="-128"/>
                <a:cs typeface="Arial Unicode MS" pitchFamily="34" charset="-128"/>
              </a:rPr>
              <a:t>– Exchange and dissemination of good practice;</a:t>
            </a:r>
          </a:p>
          <a:p>
            <a:r>
              <a:rPr lang="en-US" sz="2400" dirty="0" smtClean="0">
                <a:latin typeface="Arial Unicode MS" pitchFamily="34" charset="-128"/>
                <a:ea typeface="Arial Unicode MS" pitchFamily="34" charset="-128"/>
                <a:cs typeface="Arial Unicode MS" pitchFamily="34" charset="-128"/>
              </a:rPr>
              <a:t>– Setting up of common information systems</a:t>
            </a:r>
          </a:p>
          <a:p>
            <a:r>
              <a:rPr lang="en-US" sz="2400" dirty="0" smtClean="0">
                <a:latin typeface="Arial Unicode MS" pitchFamily="34" charset="-128"/>
                <a:ea typeface="Arial Unicode MS" pitchFamily="34" charset="-128"/>
                <a:cs typeface="Arial Unicode MS" pitchFamily="34" charset="-128"/>
              </a:rPr>
              <a:t>– Setting up of expert groups;</a:t>
            </a:r>
          </a:p>
          <a:p>
            <a:r>
              <a:rPr lang="en-US" sz="2400" dirty="0" smtClean="0">
                <a:latin typeface="Arial Unicode MS" pitchFamily="34" charset="-128"/>
                <a:ea typeface="Arial Unicode MS" pitchFamily="34" charset="-128"/>
                <a:cs typeface="Arial Unicode MS" pitchFamily="34" charset="-128"/>
              </a:rPr>
              <a:t>– Definition, organization, management of joint or common </a:t>
            </a:r>
            <a:r>
              <a:rPr lang="it-IT" sz="2400" dirty="0" smtClean="0">
                <a:latin typeface="Arial Unicode MS" pitchFamily="34" charset="-128"/>
                <a:ea typeface="Arial Unicode MS" pitchFamily="34" charset="-128"/>
                <a:cs typeface="Arial Unicode MS" pitchFamily="34" charset="-128"/>
              </a:rPr>
              <a:t>initiatives</a:t>
            </a:r>
          </a:p>
          <a:p>
            <a:r>
              <a:rPr lang="it-IT" sz="2400" dirty="0" smtClean="0">
                <a:latin typeface="Arial Unicode MS" pitchFamily="34" charset="-128"/>
                <a:ea typeface="Arial Unicode MS" pitchFamily="34" charset="-128"/>
                <a:cs typeface="Arial Unicode MS" pitchFamily="34" charset="-128"/>
              </a:rPr>
              <a:t>– Management of the action</a:t>
            </a:r>
            <a:endParaRPr lang="it-IT" sz="24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467544" y="332657"/>
            <a:ext cx="7776864" cy="954107"/>
          </a:xfrm>
          <a:prstGeom prst="rect">
            <a:avLst/>
          </a:prstGeom>
        </p:spPr>
        <p:txBody>
          <a:bodyPr wrap="square">
            <a:spAutoFit/>
          </a:bodyPr>
          <a:lstStyle/>
          <a:p>
            <a:r>
              <a:rPr lang="it-IT" sz="2800" b="1" dirty="0" smtClean="0"/>
              <a:t>Coordination or Networking </a:t>
            </a:r>
            <a:r>
              <a:rPr lang="it-IT" sz="2800" b="1" dirty="0"/>
              <a:t>A</a:t>
            </a:r>
            <a:r>
              <a:rPr lang="it-IT" sz="2800" b="1" dirty="0" smtClean="0"/>
              <a:t>ctions (CAs)</a:t>
            </a:r>
          </a:p>
          <a:p>
            <a:endParaRPr lang="it-IT" sz="2800" b="1" dirty="0" smtClean="0">
              <a:solidFill>
                <a:schemeClr val="tx2">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5008" y="1844824"/>
            <a:ext cx="8928992" cy="4524315"/>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They are designed to help in preparations for future Community research and technological development policy activities,  stimulate, encourage and facilitate the participation of</a:t>
            </a:r>
          </a:p>
          <a:p>
            <a:r>
              <a:rPr lang="en-US" sz="2400" dirty="0" smtClean="0">
                <a:latin typeface="Arial Unicode MS" pitchFamily="34" charset="-128"/>
                <a:ea typeface="Arial Unicode MS" pitchFamily="34" charset="-128"/>
                <a:cs typeface="Arial Unicode MS" pitchFamily="34" charset="-128"/>
              </a:rPr>
              <a:t>SMEs, civil society </a:t>
            </a:r>
            <a:r>
              <a:rPr lang="en-US" sz="2400" dirty="0" smtClean="0">
                <a:latin typeface="Arial Unicode MS" pitchFamily="34" charset="-128"/>
                <a:ea typeface="Arial Unicode MS" pitchFamily="34" charset="-128"/>
                <a:cs typeface="Arial Unicode MS" pitchFamily="34" charset="-128"/>
              </a:rPr>
              <a:t>organizations, </a:t>
            </a:r>
            <a:r>
              <a:rPr lang="en-US" sz="2400" dirty="0" smtClean="0">
                <a:latin typeface="Arial Unicode MS" pitchFamily="34" charset="-128"/>
                <a:ea typeface="Arial Unicode MS" pitchFamily="34" charset="-128"/>
                <a:cs typeface="Arial Unicode MS" pitchFamily="34" charset="-128"/>
              </a:rPr>
              <a:t>small research teams,</a:t>
            </a:r>
          </a:p>
          <a:p>
            <a:r>
              <a:rPr lang="en-US" sz="2400" dirty="0" smtClean="0">
                <a:latin typeface="Arial Unicode MS" pitchFamily="34" charset="-128"/>
                <a:ea typeface="Arial Unicode MS" pitchFamily="34" charset="-128"/>
                <a:cs typeface="Arial Unicode MS" pitchFamily="34" charset="-128"/>
              </a:rPr>
              <a:t>newly developed and remote research </a:t>
            </a:r>
            <a:r>
              <a:rPr lang="en-US" sz="2400" dirty="0" smtClean="0">
                <a:latin typeface="Arial Unicode MS" pitchFamily="34" charset="-128"/>
                <a:ea typeface="Arial Unicode MS" pitchFamily="34" charset="-128"/>
                <a:cs typeface="Arial Unicode MS" pitchFamily="34" charset="-128"/>
              </a:rPr>
              <a:t>centre, </a:t>
            </a:r>
            <a:r>
              <a:rPr lang="en-US" sz="2400" dirty="0" smtClean="0">
                <a:latin typeface="Arial Unicode MS" pitchFamily="34" charset="-128"/>
                <a:ea typeface="Arial Unicode MS" pitchFamily="34" charset="-128"/>
                <a:cs typeface="Arial Unicode MS" pitchFamily="34" charset="-128"/>
              </a:rPr>
              <a:t>as well as</a:t>
            </a:r>
          </a:p>
          <a:p>
            <a:r>
              <a:rPr lang="en-US" sz="2400" dirty="0" smtClean="0">
                <a:latin typeface="Arial Unicode MS" pitchFamily="34" charset="-128"/>
                <a:ea typeface="Arial Unicode MS" pitchFamily="34" charset="-128"/>
                <a:cs typeface="Arial Unicode MS" pitchFamily="34" charset="-128"/>
              </a:rPr>
              <a:t>setting up research clusters across Europe. Sas can also cover one off events or single purpose activities.</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May combine the following two types of activities</a:t>
            </a:r>
          </a:p>
          <a:p>
            <a:endParaRPr lang="en-US"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 Support activities</a:t>
            </a:r>
          </a:p>
          <a:p>
            <a:r>
              <a:rPr lang="it-IT" sz="2400" dirty="0" smtClean="0">
                <a:latin typeface="Arial Unicode MS" pitchFamily="34" charset="-128"/>
                <a:ea typeface="Arial Unicode MS" pitchFamily="34" charset="-128"/>
                <a:cs typeface="Arial Unicode MS" pitchFamily="34" charset="-128"/>
              </a:rPr>
              <a:t>– Consortium management activities</a:t>
            </a:r>
          </a:p>
        </p:txBody>
      </p:sp>
      <p:sp>
        <p:nvSpPr>
          <p:cNvPr id="4" name="Rettangolo 3"/>
          <p:cNvSpPr/>
          <p:nvPr/>
        </p:nvSpPr>
        <p:spPr>
          <a:xfrm>
            <a:off x="2771800" y="260648"/>
            <a:ext cx="3528392" cy="954107"/>
          </a:xfrm>
          <a:prstGeom prst="rect">
            <a:avLst/>
          </a:prstGeom>
        </p:spPr>
        <p:txBody>
          <a:bodyPr wrap="square">
            <a:spAutoFit/>
          </a:bodyPr>
          <a:lstStyle/>
          <a:p>
            <a:r>
              <a:rPr lang="it-IT" sz="2800" b="1" dirty="0" smtClean="0"/>
              <a:t>Support </a:t>
            </a:r>
            <a:r>
              <a:rPr lang="it-IT" sz="2800" b="1" dirty="0"/>
              <a:t>A</a:t>
            </a:r>
            <a:r>
              <a:rPr lang="it-IT" sz="2800" b="1" dirty="0" smtClean="0"/>
              <a:t>ctions (SAs)</a:t>
            </a:r>
          </a:p>
          <a:p>
            <a:endParaRPr lang="it-IT" sz="2800" b="1" dirty="0" smtClean="0"/>
          </a:p>
        </p:txBody>
      </p:sp>
      <p:sp>
        <p:nvSpPr>
          <p:cNvPr id="5" name="Rettangolo 4"/>
          <p:cNvSpPr/>
          <p:nvPr/>
        </p:nvSpPr>
        <p:spPr>
          <a:xfrm>
            <a:off x="647056" y="908720"/>
            <a:ext cx="8496944" cy="830997"/>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SA proposals may be presented by a consortium or a</a:t>
            </a:r>
          </a:p>
          <a:p>
            <a:r>
              <a:rPr lang="en-US" sz="2400" dirty="0" smtClean="0">
                <a:latin typeface="Arial Unicode MS" pitchFamily="34" charset="-128"/>
                <a:ea typeface="Arial Unicode MS" pitchFamily="34" charset="-128"/>
                <a:cs typeface="Arial Unicode MS" pitchFamily="34" charset="-128"/>
              </a:rPr>
              <a:t>single organisation, from any country or countries</a:t>
            </a:r>
            <a:endParaRPr lang="it-IT"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268760"/>
            <a:ext cx="8604448" cy="4524315"/>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Each Support Action shall have a work plan, which may</a:t>
            </a:r>
          </a:p>
          <a:p>
            <a:r>
              <a:rPr lang="en-US" sz="2400" dirty="0" smtClean="0">
                <a:latin typeface="Arial Unicode MS" pitchFamily="34" charset="-128"/>
                <a:ea typeface="Arial Unicode MS" pitchFamily="34" charset="-128"/>
                <a:cs typeface="Arial Unicode MS" pitchFamily="34" charset="-128"/>
              </a:rPr>
              <a:t>consist of one or more of the following support activities:</a:t>
            </a:r>
          </a:p>
          <a:p>
            <a:endParaRPr lang="en-US"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Conferences, seminars, working groups and expert</a:t>
            </a:r>
          </a:p>
          <a:p>
            <a:r>
              <a:rPr lang="it-IT" sz="2400" dirty="0" err="1" smtClean="0">
                <a:latin typeface="Arial Unicode MS" pitchFamily="34" charset="-128"/>
                <a:ea typeface="Arial Unicode MS" pitchFamily="34" charset="-128"/>
                <a:cs typeface="Arial Unicode MS" pitchFamily="34" charset="-128"/>
              </a:rPr>
              <a:t>groups</a:t>
            </a:r>
            <a:r>
              <a:rPr lang="it-IT" sz="2400" dirty="0" smtClean="0">
                <a:latin typeface="Arial Unicode MS" pitchFamily="34" charset="-128"/>
                <a:ea typeface="Arial Unicode MS" pitchFamily="34" charset="-128"/>
                <a:cs typeface="Arial Unicode MS" pitchFamily="34" charset="-128"/>
              </a:rPr>
              <a:t>;</a:t>
            </a: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Studies</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analysis</a:t>
            </a:r>
            <a:r>
              <a:rPr lang="it-IT" sz="2400" dirty="0" smtClean="0">
                <a:latin typeface="Arial Unicode MS" pitchFamily="34" charset="-128"/>
                <a:ea typeface="Arial Unicode MS" pitchFamily="34" charset="-128"/>
                <a:cs typeface="Arial Unicode MS" pitchFamily="34" charset="-128"/>
              </a:rPr>
              <a:t>;</a:t>
            </a: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Fact</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findings</a:t>
            </a:r>
            <a:r>
              <a:rPr lang="it-IT" sz="2400" dirty="0" smtClean="0">
                <a:latin typeface="Arial Unicode MS" pitchFamily="34" charset="-128"/>
                <a:ea typeface="Arial Unicode MS" pitchFamily="34" charset="-128"/>
                <a:cs typeface="Arial Unicode MS" pitchFamily="34" charset="-128"/>
              </a:rPr>
              <a:t> and </a:t>
            </a:r>
            <a:r>
              <a:rPr lang="it-IT" sz="2400" dirty="0" err="1" smtClean="0">
                <a:latin typeface="Arial Unicode MS" pitchFamily="34" charset="-128"/>
                <a:ea typeface="Arial Unicode MS" pitchFamily="34" charset="-128"/>
                <a:cs typeface="Arial Unicode MS" pitchFamily="34" charset="-128"/>
              </a:rPr>
              <a:t>monitoring</a:t>
            </a:r>
            <a:r>
              <a:rPr lang="it-IT" sz="2400" dirty="0" smtClean="0">
                <a:latin typeface="Arial Unicode MS" pitchFamily="34" charset="-128"/>
                <a:ea typeface="Arial Unicode MS" pitchFamily="34" charset="-128"/>
                <a:cs typeface="Arial Unicode MS" pitchFamily="34" charset="-128"/>
              </a:rPr>
              <a:t>;</a:t>
            </a:r>
          </a:p>
          <a:p>
            <a:r>
              <a:rPr lang="en-US" sz="2400" dirty="0" smtClean="0">
                <a:latin typeface="Arial Unicode MS" pitchFamily="34" charset="-128"/>
                <a:ea typeface="Arial Unicode MS" pitchFamily="34" charset="-128"/>
                <a:cs typeface="Arial Unicode MS" pitchFamily="34" charset="-128"/>
              </a:rPr>
              <a:t>– Preparatory technical work, including feasibility studies</a:t>
            </a:r>
          </a:p>
          <a:p>
            <a:r>
              <a:rPr lang="en-US" sz="2400" dirty="0" smtClean="0">
                <a:latin typeface="Arial Unicode MS" pitchFamily="34" charset="-128"/>
                <a:ea typeface="Arial Unicode MS" pitchFamily="34" charset="-128"/>
                <a:cs typeface="Arial Unicode MS" pitchFamily="34" charset="-128"/>
              </a:rPr>
              <a:t>– Development of research or innovation strategies;</a:t>
            </a:r>
          </a:p>
          <a:p>
            <a:r>
              <a:rPr lang="en-US" sz="2400" dirty="0" smtClean="0">
                <a:latin typeface="Arial Unicode MS" pitchFamily="34" charset="-128"/>
                <a:ea typeface="Arial Unicode MS" pitchFamily="34" charset="-128"/>
                <a:cs typeface="Arial Unicode MS" pitchFamily="34" charset="-128"/>
              </a:rPr>
              <a:t>– High level scientific awards and competitions;</a:t>
            </a:r>
          </a:p>
          <a:p>
            <a:r>
              <a:rPr lang="en-US" sz="2400" dirty="0" smtClean="0">
                <a:latin typeface="Arial Unicode MS" pitchFamily="34" charset="-128"/>
                <a:ea typeface="Arial Unicode MS" pitchFamily="34" charset="-128"/>
                <a:cs typeface="Arial Unicode MS" pitchFamily="34" charset="-128"/>
              </a:rPr>
              <a:t>– Operational support, data access and dissemination,</a:t>
            </a:r>
          </a:p>
          <a:p>
            <a:r>
              <a:rPr lang="it-IT" sz="2400" dirty="0" smtClean="0">
                <a:latin typeface="Arial Unicode MS" pitchFamily="34" charset="-128"/>
                <a:ea typeface="Arial Unicode MS" pitchFamily="34" charset="-128"/>
                <a:cs typeface="Arial Unicode MS" pitchFamily="34" charset="-128"/>
              </a:rPr>
              <a:t>information and </a:t>
            </a:r>
            <a:r>
              <a:rPr lang="it-IT" sz="2400" dirty="0" err="1" smtClean="0">
                <a:latin typeface="Arial Unicode MS" pitchFamily="34" charset="-128"/>
                <a:ea typeface="Arial Unicode MS" pitchFamily="34" charset="-128"/>
                <a:cs typeface="Arial Unicode MS" pitchFamily="34" charset="-128"/>
              </a:rPr>
              <a:t>communication</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activities</a:t>
            </a:r>
            <a:r>
              <a:rPr lang="it-IT" sz="2400" dirty="0" smtClean="0">
                <a:latin typeface="Arial Unicode MS" pitchFamily="34" charset="-128"/>
                <a:ea typeface="Arial Unicode MS" pitchFamily="34" charset="-128"/>
                <a:cs typeface="Arial Unicode MS" pitchFamily="34" charset="-128"/>
              </a:rPr>
              <a:t>.</a:t>
            </a:r>
            <a:endParaRPr lang="it-IT" sz="2400" dirty="0" smtClean="0">
              <a:latin typeface="Arial Unicode MS" pitchFamily="34" charset="-128"/>
              <a:ea typeface="Arial Unicode MS" pitchFamily="34" charset="-128"/>
              <a:cs typeface="Arial Unicode MS" pitchFamily="34" charset="-128"/>
            </a:endParaRPr>
          </a:p>
        </p:txBody>
      </p:sp>
      <p:sp>
        <p:nvSpPr>
          <p:cNvPr id="3" name="Rettangolo 2"/>
          <p:cNvSpPr/>
          <p:nvPr/>
        </p:nvSpPr>
        <p:spPr>
          <a:xfrm>
            <a:off x="2699792" y="260648"/>
            <a:ext cx="3528392" cy="954107"/>
          </a:xfrm>
          <a:prstGeom prst="rect">
            <a:avLst/>
          </a:prstGeom>
        </p:spPr>
        <p:txBody>
          <a:bodyPr wrap="square">
            <a:spAutoFit/>
          </a:bodyPr>
          <a:lstStyle/>
          <a:p>
            <a:r>
              <a:rPr lang="it-IT" sz="2800" b="1" dirty="0" smtClean="0"/>
              <a:t>Support </a:t>
            </a:r>
            <a:r>
              <a:rPr lang="it-IT" sz="2800" b="1" dirty="0"/>
              <a:t>A</a:t>
            </a:r>
            <a:r>
              <a:rPr lang="it-IT" sz="2800" b="1" dirty="0" smtClean="0"/>
              <a:t>ctions (SAs)</a:t>
            </a:r>
          </a:p>
          <a:p>
            <a:endParaRPr lang="it-IT" sz="2800" b="1" dirty="0" smtClean="0">
              <a:solidFill>
                <a:schemeClr val="tx2">
                  <a:lumMod val="60000"/>
                  <a:lumOff val="4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nvGraphicFramePr>
        <p:xfrm>
          <a:off x="1403648" y="1052736"/>
          <a:ext cx="6480720" cy="4696432"/>
        </p:xfrm>
        <a:graphic>
          <a:graphicData uri="http://schemas.openxmlformats.org/drawingml/2006/table">
            <a:tbl>
              <a:tblPr>
                <a:tableStyleId>{69C7853C-536D-4A76-A0AE-DD22124D55A5}</a:tableStyleId>
              </a:tblPr>
              <a:tblGrid>
                <a:gridCol w="2187263"/>
                <a:gridCol w="1465742"/>
                <a:gridCol w="2827715"/>
              </a:tblGrid>
              <a:tr h="91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FP7: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Industry</a:t>
                      </a:r>
                      <a:endParaRPr kumimoji="0" lang="en-US" sz="1600" b="1"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FP7: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Public Bodies,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Universities, SMEs, etc.</a:t>
                      </a:r>
                      <a:endParaRPr kumimoji="0" lang="en-US" sz="1600" b="1" i="0" u="none" strike="noStrike" cap="none" normalizeH="0" baseline="0" smtClean="0">
                        <a:ln>
                          <a:noFill/>
                        </a:ln>
                        <a:solidFill>
                          <a:schemeClr val="tx1"/>
                        </a:solidFill>
                        <a:effectLst/>
                        <a:latin typeface="Arial" charset="0"/>
                      </a:endParaRPr>
                    </a:p>
                  </a:txBody>
                  <a:tcPr horzOverflow="overflow"/>
                </a:tc>
              </a:tr>
              <a:tr h="491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RTD*</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50%</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75%</a:t>
                      </a:r>
                      <a:endParaRPr kumimoji="0" lang="en-US" sz="1600" b="1" i="0" u="none" strike="noStrike" cap="none" normalizeH="0" baseline="0" smtClean="0">
                        <a:ln>
                          <a:noFill/>
                        </a:ln>
                        <a:solidFill>
                          <a:schemeClr val="tx1"/>
                        </a:solidFill>
                        <a:effectLst/>
                        <a:latin typeface="Arial" charset="0"/>
                      </a:endParaRPr>
                    </a:p>
                  </a:txBody>
                  <a:tcPr horzOverflow="overflow"/>
                </a:tc>
              </a:tr>
              <a:tr h="472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Demonstration</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50%</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50%</a:t>
                      </a:r>
                      <a:endParaRPr kumimoji="0" lang="en-US" sz="1600" b="1" i="0" u="none" strike="noStrike" cap="none" normalizeH="0" baseline="0" smtClean="0">
                        <a:ln>
                          <a:noFill/>
                        </a:ln>
                        <a:solidFill>
                          <a:schemeClr val="tx1"/>
                        </a:solidFill>
                        <a:effectLst/>
                        <a:latin typeface="Arial" charset="0"/>
                      </a:endParaRPr>
                    </a:p>
                  </a:txBody>
                  <a:tcPr horzOverflow="overflow"/>
                </a:tc>
              </a:tr>
              <a:tr h="5134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Management</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100%</a:t>
                      </a:r>
                      <a:endParaRPr kumimoji="0" lang="en-US" sz="1600" b="1" i="0" u="none" strike="noStrike" cap="none" normalizeH="0" baseline="0" smtClean="0">
                        <a:ln>
                          <a:noFill/>
                        </a:ln>
                        <a:solidFill>
                          <a:schemeClr val="tx1"/>
                        </a:solidFill>
                        <a:effectLst/>
                        <a:latin typeface="Arial" charset="0"/>
                      </a:endParaRPr>
                    </a:p>
                  </a:txBody>
                  <a:tcPr horzOverflow="overflow"/>
                </a:tc>
              </a:tr>
              <a:tr h="4929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Other**</a:t>
                      </a:r>
                      <a:endParaRPr kumimoji="0" lang="en-GB"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100%</a:t>
                      </a:r>
                      <a:endParaRPr kumimoji="0" lang="en-US" sz="1600" b="1"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100%</a:t>
                      </a:r>
                      <a:endParaRPr kumimoji="0" lang="en-US" sz="1600" b="1" i="0" u="none" strike="noStrike" cap="none" normalizeH="0" baseline="0" dirty="0" smtClean="0">
                        <a:ln>
                          <a:noFill/>
                        </a:ln>
                        <a:solidFill>
                          <a:schemeClr val="tx1"/>
                        </a:solidFill>
                        <a:effectLst/>
                        <a:latin typeface="Arial" charset="0"/>
                      </a:endParaRPr>
                    </a:p>
                  </a:txBody>
                  <a:tcPr horzOverflow="overflow"/>
                </a:tc>
              </a:tr>
              <a:tr h="574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ERC</a:t>
                      </a:r>
                      <a:endParaRPr kumimoji="0" lang="en-US" sz="1600" b="1" i="0" u="none" strike="noStrike" cap="none" normalizeH="0" baseline="0" smtClean="0">
                        <a:ln>
                          <a:noFill/>
                        </a:ln>
                        <a:solidFill>
                          <a:schemeClr val="tx1"/>
                        </a:solidFill>
                        <a:effectLst/>
                        <a:latin typeface="Arial" charset="0"/>
                      </a:endParaRPr>
                    </a:p>
                  </a:txBody>
                  <a:tcPr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100% direct costs, plus 20% flat rate for indirect costs</a:t>
                      </a:r>
                      <a:endParaRPr kumimoji="0" lang="en-US" sz="1600" b="1" i="0" u="none" strike="noStrike" cap="none" normalizeH="0" baseline="0" dirty="0" smtClean="0">
                        <a:ln>
                          <a:noFill/>
                        </a:ln>
                        <a:solidFill>
                          <a:schemeClr val="tx1"/>
                        </a:solidFill>
                        <a:effectLst/>
                        <a:latin typeface="Arial" charset="0"/>
                      </a:endParaRPr>
                    </a:p>
                  </a:txBody>
                  <a:tcPr horzOverflow="overflow"/>
                </a:tc>
                <a:tc hMerge="1">
                  <a:txBody>
                    <a:bodyPr/>
                    <a:lstStyle/>
                    <a:p>
                      <a:endParaRPr lang="en-US"/>
                    </a:p>
                  </a:txBody>
                  <a:tcPr/>
                </a:tc>
              </a:tr>
              <a:tr h="62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Coordination Actions;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Support Actions</a:t>
                      </a:r>
                      <a:endParaRPr kumimoji="0" lang="en-US" sz="1600" b="1" i="0" u="none" strike="noStrike" cap="none" normalizeH="0" baseline="0" smtClean="0">
                        <a:ln>
                          <a:noFill/>
                        </a:ln>
                        <a:solidFill>
                          <a:schemeClr val="tx1"/>
                        </a:solidFill>
                        <a:effectLst/>
                        <a:latin typeface="Arial" charset="0"/>
                      </a:endParaRPr>
                    </a:p>
                  </a:txBody>
                  <a:tcPr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100% direct costs, plus up to 7% for indirect costs</a:t>
                      </a:r>
                      <a:endParaRPr kumimoji="0" lang="en-US" sz="1600" b="1" i="0" u="none" strike="noStrike" cap="none" normalizeH="0" baseline="0" smtClean="0">
                        <a:ln>
                          <a:noFill/>
                        </a:ln>
                        <a:solidFill>
                          <a:schemeClr val="tx1"/>
                        </a:solidFill>
                        <a:effectLst/>
                        <a:latin typeface="Arial" charset="0"/>
                      </a:endParaRPr>
                    </a:p>
                  </a:txBody>
                  <a:tcPr horzOverflow="overflow"/>
                </a:tc>
                <a:tc hMerge="1">
                  <a:txBody>
                    <a:bodyPr/>
                    <a:lstStyle/>
                    <a:p>
                      <a:endParaRPr lang="en-US"/>
                    </a:p>
                  </a:txBody>
                  <a:tcPr/>
                </a:tc>
              </a:tr>
              <a:tr h="598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smtClean="0">
                          <a:ln>
                            <a:noFill/>
                          </a:ln>
                          <a:effectLst/>
                        </a:rPr>
                        <a:t>Marie Curie Actions</a:t>
                      </a:r>
                      <a:endParaRPr kumimoji="0" lang="en-US" sz="1600" b="1" i="0" u="none" strike="noStrike" cap="none" normalizeH="0" baseline="0" smtClean="0">
                        <a:ln>
                          <a:noFill/>
                        </a:ln>
                        <a:solidFill>
                          <a:schemeClr val="tx1"/>
                        </a:solidFill>
                        <a:effectLst/>
                        <a:latin typeface="Arial" charset="0"/>
                      </a:endParaRPr>
                    </a:p>
                  </a:txBody>
                  <a:tcPr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u="none" strike="noStrike" cap="none" normalizeH="0" baseline="0" dirty="0" smtClean="0">
                          <a:ln>
                            <a:noFill/>
                          </a:ln>
                          <a:effectLst/>
                        </a:rPr>
                        <a:t>Lump sum + flat rates, some actions 10 % for indirect costs</a:t>
                      </a:r>
                      <a:endParaRPr kumimoji="0" lang="en-US" sz="1600" b="1" i="0" u="none" strike="noStrike" cap="none" normalizeH="0" baseline="0" dirty="0" smtClean="0">
                        <a:ln>
                          <a:noFill/>
                        </a:ln>
                        <a:solidFill>
                          <a:schemeClr val="tx1"/>
                        </a:solidFill>
                        <a:effectLst/>
                        <a:latin typeface="Arial" charset="0"/>
                      </a:endParaRPr>
                    </a:p>
                  </a:txBody>
                  <a:tcPr horzOverflow="overflow"/>
                </a:tc>
                <a:tc hMerge="1">
                  <a:txBody>
                    <a:bodyPr/>
                    <a:lstStyle/>
                    <a:p>
                      <a:endParaRPr lang="en-US"/>
                    </a:p>
                  </a:txBody>
                  <a:tcPr/>
                </a:tc>
              </a:tr>
            </a:tbl>
          </a:graphicData>
        </a:graphic>
      </p:graphicFrame>
      <p:sp>
        <p:nvSpPr>
          <p:cNvPr id="3" name="Text Box 46"/>
          <p:cNvSpPr txBox="1">
            <a:spLocks noChangeArrowheads="1"/>
          </p:cNvSpPr>
          <p:nvPr/>
        </p:nvSpPr>
        <p:spPr bwMode="auto">
          <a:xfrm>
            <a:off x="611560" y="6093296"/>
            <a:ext cx="8196263" cy="457200"/>
          </a:xfrm>
          <a:prstGeom prst="rect">
            <a:avLst/>
          </a:prstGeom>
          <a:noFill/>
          <a:ln w="9525" algn="ctr">
            <a:noFill/>
            <a:miter lim="800000"/>
            <a:headEnd/>
            <a:tailEnd/>
          </a:ln>
        </p:spPr>
        <p:txBody>
          <a:bodyPr>
            <a:spAutoFit/>
          </a:bodyPr>
          <a:lstStyle/>
          <a:p>
            <a:r>
              <a:rPr lang="en-GB" sz="1200" b="0" dirty="0">
                <a:solidFill>
                  <a:schemeClr val="tx1"/>
                </a:solidFill>
              </a:rPr>
              <a:t>* A</a:t>
            </a:r>
            <a:r>
              <a:rPr lang="en-US" sz="1200" b="0" dirty="0" err="1">
                <a:solidFill>
                  <a:schemeClr val="tx1"/>
                </a:solidFill>
              </a:rPr>
              <a:t>ctivities</a:t>
            </a:r>
            <a:r>
              <a:rPr lang="en-US" sz="1200" b="0" dirty="0">
                <a:solidFill>
                  <a:schemeClr val="tx1"/>
                </a:solidFill>
              </a:rPr>
              <a:t> directly aimed at creating new knowledge, new technology, and products, including scientific coordination.</a:t>
            </a:r>
            <a:endParaRPr lang="en-GB" sz="1200" b="0" dirty="0">
              <a:solidFill>
                <a:schemeClr val="tx1"/>
              </a:solidFill>
            </a:endParaRPr>
          </a:p>
          <a:p>
            <a:r>
              <a:rPr lang="en-GB" sz="1200" b="0" dirty="0">
                <a:solidFill>
                  <a:schemeClr val="tx1"/>
                </a:solidFill>
              </a:rPr>
              <a:t>** Training, Consortium Management</a:t>
            </a:r>
            <a:endParaRPr lang="en-US" sz="1200" b="0" dirty="0">
              <a:solidFill>
                <a:schemeClr val="tx1"/>
              </a:solidFill>
            </a:endParaRPr>
          </a:p>
        </p:txBody>
      </p:sp>
      <p:sp>
        <p:nvSpPr>
          <p:cNvPr id="4" name="Rectangle 2"/>
          <p:cNvSpPr txBox="1">
            <a:spLocks noChangeArrowheads="1"/>
          </p:cNvSpPr>
          <p:nvPr/>
        </p:nvSpPr>
        <p:spPr>
          <a:xfrm>
            <a:off x="1187624" y="0"/>
            <a:ext cx="6549008" cy="576064"/>
          </a:xfrm>
          <a:prstGeom prst="rect">
            <a:avLst/>
          </a:prstGeom>
        </p:spPr>
        <p:txBody>
          <a:bodyPr/>
          <a:lstStyle/>
          <a:p>
            <a:pPr lvl="0" algn="ctr">
              <a:spcBef>
                <a:spcPct val="0"/>
              </a:spcBef>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
            </a:r>
            <a:br>
              <a:rPr kumimoji="0" lang="en-US" sz="2600" b="0" i="0" u="none" strike="noStrike" kern="1200" cap="none" spc="0" normalizeH="0" baseline="0" noProof="0" dirty="0" smtClean="0">
                <a:ln>
                  <a:noFill/>
                </a:ln>
                <a:solidFill>
                  <a:schemeClr val="tx1"/>
                </a:solidFill>
                <a:effectLst/>
                <a:uLnTx/>
                <a:uFillTx/>
                <a:latin typeface="+mj-lt"/>
                <a:ea typeface="+mj-ea"/>
                <a:cs typeface="+mj-cs"/>
              </a:rPr>
            </a:br>
            <a:r>
              <a:rPr kumimoji="0" lang="en-US" sz="2600" b="0" i="0" u="none" strike="noStrike" kern="1200" cap="none" spc="0" normalizeH="0" baseline="0" noProof="0" dirty="0" smtClean="0">
                <a:ln>
                  <a:noFill/>
                </a:ln>
                <a:solidFill>
                  <a:schemeClr val="tx1"/>
                </a:solidFill>
                <a:effectLst/>
                <a:uLnTx/>
                <a:uFillTx/>
                <a:latin typeface="+mj-lt"/>
                <a:ea typeface="+mj-ea"/>
                <a:cs typeface="+mj-cs"/>
              </a:rPr>
              <a:t>Maximum EC reimbursement</a:t>
            </a:r>
            <a:r>
              <a:rPr lang="en-US" sz="2600" dirty="0" smtClean="0">
                <a:latin typeface="+mj-lt"/>
                <a:ea typeface="+mj-ea"/>
                <a:cs typeface="+mj-cs"/>
              </a:rPr>
              <a:t> rate per action</a:t>
            </a:r>
            <a:endParaRPr kumimoji="0" lang="en-US" sz="2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p:cNvGrpSpPr>
            <a:grpSpLocks/>
          </p:cNvGrpSpPr>
          <p:nvPr/>
        </p:nvGrpSpPr>
        <p:grpSpPr bwMode="auto">
          <a:xfrm>
            <a:off x="2843808" y="3933056"/>
            <a:ext cx="3096344" cy="2750145"/>
            <a:chOff x="4453" y="920"/>
            <a:chExt cx="1685" cy="2179"/>
          </a:xfrm>
          <a:solidFill>
            <a:schemeClr val="accent3">
              <a:lumMod val="60000"/>
              <a:lumOff val="40000"/>
            </a:schemeClr>
          </a:solidFill>
        </p:grpSpPr>
        <p:sp>
          <p:nvSpPr>
            <p:cNvPr id="13" name="Rectangle 3"/>
            <p:cNvSpPr>
              <a:spLocks noChangeArrowheads="1"/>
            </p:cNvSpPr>
            <p:nvPr/>
          </p:nvSpPr>
          <p:spPr bwMode="auto">
            <a:xfrm>
              <a:off x="4453" y="920"/>
              <a:ext cx="1685" cy="355"/>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Research Infrastructures </a:t>
              </a:r>
            </a:p>
          </p:txBody>
        </p:sp>
        <p:sp>
          <p:nvSpPr>
            <p:cNvPr id="14" name="Rectangle 4"/>
            <p:cNvSpPr>
              <a:spLocks noChangeArrowheads="1"/>
            </p:cNvSpPr>
            <p:nvPr/>
          </p:nvSpPr>
          <p:spPr bwMode="auto">
            <a:xfrm>
              <a:off x="4453" y="1262"/>
              <a:ext cx="1685" cy="323"/>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Research for the Benefit</a:t>
              </a:r>
            </a:p>
            <a:p>
              <a:pPr algn="ctr" defTabSz="762000" eaLnBrk="0" hangingPunct="0"/>
              <a:r>
                <a:rPr lang="en-GB" sz="1400" b="1" dirty="0">
                  <a:solidFill>
                    <a:schemeClr val="tx1"/>
                  </a:solidFill>
                </a:rPr>
                <a:t>Of SMEs</a:t>
              </a:r>
            </a:p>
          </p:txBody>
        </p:sp>
        <p:sp>
          <p:nvSpPr>
            <p:cNvPr id="15" name="Rectangle 5"/>
            <p:cNvSpPr>
              <a:spLocks noChangeArrowheads="1"/>
            </p:cNvSpPr>
            <p:nvPr/>
          </p:nvSpPr>
          <p:spPr bwMode="auto">
            <a:xfrm>
              <a:off x="4453" y="1592"/>
              <a:ext cx="1685" cy="291"/>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Regions of Knowledge</a:t>
              </a:r>
            </a:p>
          </p:txBody>
        </p:sp>
        <p:sp>
          <p:nvSpPr>
            <p:cNvPr id="16" name="Rectangle 6"/>
            <p:cNvSpPr>
              <a:spLocks noChangeArrowheads="1"/>
            </p:cNvSpPr>
            <p:nvPr/>
          </p:nvSpPr>
          <p:spPr bwMode="auto">
            <a:xfrm>
              <a:off x="4453" y="1880"/>
              <a:ext cx="1685" cy="291"/>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Research Potential</a:t>
              </a:r>
            </a:p>
          </p:txBody>
        </p:sp>
        <p:sp>
          <p:nvSpPr>
            <p:cNvPr id="17" name="Rectangle 7"/>
            <p:cNvSpPr>
              <a:spLocks noChangeArrowheads="1"/>
            </p:cNvSpPr>
            <p:nvPr/>
          </p:nvSpPr>
          <p:spPr bwMode="auto">
            <a:xfrm>
              <a:off x="4453" y="2168"/>
              <a:ext cx="1685" cy="291"/>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Science in Society</a:t>
              </a:r>
            </a:p>
          </p:txBody>
        </p:sp>
        <p:sp>
          <p:nvSpPr>
            <p:cNvPr id="18" name="Rectangle 8"/>
            <p:cNvSpPr>
              <a:spLocks noChangeArrowheads="1"/>
            </p:cNvSpPr>
            <p:nvPr/>
          </p:nvSpPr>
          <p:spPr bwMode="auto">
            <a:xfrm>
              <a:off x="4453" y="2456"/>
              <a:ext cx="1685" cy="339"/>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Activities of International</a:t>
              </a:r>
            </a:p>
            <a:p>
              <a:pPr algn="ctr" defTabSz="762000" eaLnBrk="0" hangingPunct="0"/>
              <a:r>
                <a:rPr lang="en-GB" sz="1400" b="1" dirty="0">
                  <a:solidFill>
                    <a:schemeClr val="tx1"/>
                  </a:solidFill>
                </a:rPr>
                <a:t>Co-operation</a:t>
              </a:r>
            </a:p>
          </p:txBody>
        </p:sp>
        <p:sp>
          <p:nvSpPr>
            <p:cNvPr id="19" name="Rectangle 9"/>
            <p:cNvSpPr>
              <a:spLocks noChangeArrowheads="1"/>
            </p:cNvSpPr>
            <p:nvPr/>
          </p:nvSpPr>
          <p:spPr bwMode="auto">
            <a:xfrm>
              <a:off x="4453" y="2792"/>
              <a:ext cx="1685" cy="307"/>
            </a:xfrm>
            <a:prstGeom prst="rect">
              <a:avLst/>
            </a:prstGeom>
            <a:grpFill/>
            <a:ln w="3175" algn="ctr">
              <a:solidFill>
                <a:schemeClr val="tx1"/>
              </a:solidFill>
              <a:miter lim="800000"/>
              <a:headEnd/>
              <a:tailEnd/>
            </a:ln>
          </p:spPr>
          <p:txBody>
            <a:bodyPr wrap="none" anchor="ctr"/>
            <a:lstStyle/>
            <a:p>
              <a:pPr algn="ctr" defTabSz="762000" eaLnBrk="0" hangingPunct="0"/>
              <a:r>
                <a:rPr lang="en-GB" sz="1400" b="1" dirty="0">
                  <a:solidFill>
                    <a:schemeClr val="tx1"/>
                  </a:solidFill>
                </a:rPr>
                <a:t>Coherent Development</a:t>
              </a:r>
            </a:p>
            <a:p>
              <a:pPr algn="ctr" defTabSz="762000" eaLnBrk="0" hangingPunct="0"/>
              <a:r>
                <a:rPr lang="en-GB" sz="1400" b="1" dirty="0">
                  <a:solidFill>
                    <a:schemeClr val="tx1"/>
                  </a:solidFill>
                </a:rPr>
                <a:t>of Policies</a:t>
              </a:r>
            </a:p>
          </p:txBody>
        </p:sp>
      </p:grpSp>
      <p:sp>
        <p:nvSpPr>
          <p:cNvPr id="20" name="Rettangolo 19"/>
          <p:cNvSpPr/>
          <p:nvPr/>
        </p:nvSpPr>
        <p:spPr>
          <a:xfrm>
            <a:off x="1043608" y="0"/>
            <a:ext cx="6912768" cy="707886"/>
          </a:xfrm>
          <a:prstGeom prst="rect">
            <a:avLst/>
          </a:prstGeom>
        </p:spPr>
        <p:txBody>
          <a:bodyPr wrap="square">
            <a:spAutoFit/>
          </a:bodyPr>
          <a:lstStyle/>
          <a:p>
            <a:pPr algn="ctr"/>
            <a:r>
              <a:rPr lang="en-GB" sz="4000" dirty="0" smtClean="0"/>
              <a:t>CAPACITIES</a:t>
            </a:r>
          </a:p>
        </p:txBody>
      </p:sp>
      <p:sp>
        <p:nvSpPr>
          <p:cNvPr id="21" name="Rettangolo 20"/>
          <p:cNvSpPr/>
          <p:nvPr/>
        </p:nvSpPr>
        <p:spPr>
          <a:xfrm>
            <a:off x="251520" y="692696"/>
            <a:ext cx="8892480" cy="4093428"/>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The Commission’s proposals for the FP7 </a:t>
            </a:r>
            <a:r>
              <a:rPr lang="en-US" sz="2000" b="1" dirty="0" smtClean="0">
                <a:latin typeface="Arial Unicode MS" pitchFamily="34" charset="-128"/>
                <a:ea typeface="Arial Unicode MS" pitchFamily="34" charset="-128"/>
                <a:cs typeface="Arial Unicode MS" pitchFamily="34" charset="-128"/>
              </a:rPr>
              <a:t>Capacities </a:t>
            </a:r>
            <a:r>
              <a:rPr lang="en-US" sz="2000" dirty="0" smtClean="0">
                <a:latin typeface="Arial Unicode MS" pitchFamily="34" charset="-128"/>
                <a:ea typeface="Arial Unicode MS" pitchFamily="34" charset="-128"/>
                <a:cs typeface="Arial Unicode MS" pitchFamily="34" charset="-128"/>
              </a:rPr>
              <a:t>programme aim to:</a:t>
            </a:r>
          </a:p>
          <a:p>
            <a:endParaRPr lang="en-US" sz="20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000" dirty="0" smtClean="0"/>
              <a:t>enhance research and innovation capacities throughout Europe and ensure their optimal use</a:t>
            </a:r>
            <a:r>
              <a:rPr lang="en-US" sz="2000" dirty="0" smtClean="0">
                <a:latin typeface="Arial Unicode MS" pitchFamily="34" charset="-128"/>
                <a:ea typeface="Arial Unicode MS" pitchFamily="34" charset="-128"/>
                <a:cs typeface="Arial Unicode MS" pitchFamily="34" charset="-128"/>
              </a:rPr>
              <a:t>;</a:t>
            </a:r>
          </a:p>
          <a:p>
            <a:pPr>
              <a:buFont typeface="Wingdings" pitchFamily="2" charset="2"/>
              <a:buChar char="ü"/>
            </a:pPr>
            <a:r>
              <a:rPr lang="en-US" sz="2000" dirty="0" smtClean="0"/>
              <a:t>support the coherent development of policies;</a:t>
            </a:r>
          </a:p>
          <a:p>
            <a:pPr>
              <a:buFont typeface="Wingdings" pitchFamily="2" charset="2"/>
              <a:buChar char="ü"/>
            </a:pPr>
            <a:r>
              <a:rPr lang="en-US" sz="2000" dirty="0" smtClean="0"/>
              <a:t>complement the Cooperation programme;</a:t>
            </a:r>
          </a:p>
          <a:p>
            <a:pPr>
              <a:buFont typeface="Wingdings" pitchFamily="2" charset="2"/>
              <a:buChar char="ü"/>
            </a:pPr>
            <a:r>
              <a:rPr lang="en-US" sz="2000" dirty="0" smtClean="0"/>
              <a:t>contribute to EU policies and initiatives to improve the coherence and impact of Member States policies;</a:t>
            </a:r>
          </a:p>
          <a:p>
            <a:pPr>
              <a:buFont typeface="Wingdings" pitchFamily="2" charset="2"/>
              <a:buChar char="ü"/>
            </a:pPr>
            <a:r>
              <a:rPr lang="en-US" sz="2000" dirty="0" smtClean="0"/>
              <a:t>find synergies with regional and cohesion policies, the Structural Funds, education and training programmes and the Competitiveness and Innovation programme (CIP).</a:t>
            </a:r>
          </a:p>
          <a:p>
            <a:endParaRPr lang="en-US" sz="2000" dirty="0" smtClean="0">
              <a:latin typeface="Arial Unicode MS" pitchFamily="34" charset="-128"/>
              <a:ea typeface="Arial Unicode MS" pitchFamily="34" charset="-128"/>
              <a:cs typeface="Arial Unicode MS" pitchFamily="34" charset="-128"/>
            </a:endParaRPr>
          </a:p>
          <a:p>
            <a:endParaRPr lang="it-IT" sz="2000" dirty="0" smtClean="0">
              <a:latin typeface="Arial Unicode MS" pitchFamily="34" charset="-128"/>
              <a:ea typeface="Arial Unicode MS" pitchFamily="34" charset="-128"/>
              <a:cs typeface="Arial Unicode MS" pitchFamily="34" charset="-128"/>
            </a:endParaRPr>
          </a:p>
        </p:txBody>
      </p:sp>
      <p:sp>
        <p:nvSpPr>
          <p:cNvPr id="24" name="Rettangolo 23"/>
          <p:cNvSpPr/>
          <p:nvPr/>
        </p:nvSpPr>
        <p:spPr>
          <a:xfrm>
            <a:off x="1259632" y="4725144"/>
            <a:ext cx="1255472" cy="400110"/>
          </a:xfrm>
          <a:prstGeom prst="rect">
            <a:avLst/>
          </a:prstGeom>
        </p:spPr>
        <p:txBody>
          <a:bodyPr wrap="none">
            <a:spAutoFit/>
          </a:bodyPr>
          <a:lstStyle/>
          <a:p>
            <a:r>
              <a:rPr lang="en-US" sz="2000" dirty="0" smtClean="0">
                <a:latin typeface="Arial Unicode MS" pitchFamily="34" charset="-128"/>
                <a:ea typeface="Arial Unicode MS" pitchFamily="34" charset="-128"/>
                <a:cs typeface="Arial Unicode MS" pitchFamily="34" charset="-128"/>
              </a:rPr>
              <a:t>THEMES</a:t>
            </a:r>
            <a:endParaRPr lang="it-IT"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p:cNvGrpSpPr>
            <a:grpSpLocks/>
          </p:cNvGrpSpPr>
          <p:nvPr/>
        </p:nvGrpSpPr>
        <p:grpSpPr bwMode="auto">
          <a:xfrm>
            <a:off x="2483768" y="4365104"/>
            <a:ext cx="6048672" cy="2232248"/>
            <a:chOff x="3420" y="3310"/>
            <a:chExt cx="2712" cy="871"/>
          </a:xfrm>
          <a:solidFill>
            <a:schemeClr val="accent6">
              <a:lumMod val="60000"/>
              <a:lumOff val="40000"/>
            </a:schemeClr>
          </a:solidFill>
        </p:grpSpPr>
        <p:sp>
          <p:nvSpPr>
            <p:cNvPr id="8" name="Rectangle 11"/>
            <p:cNvSpPr>
              <a:spLocks noChangeArrowheads="1"/>
            </p:cNvSpPr>
            <p:nvPr/>
          </p:nvSpPr>
          <p:spPr bwMode="auto">
            <a:xfrm>
              <a:off x="3420" y="3310"/>
              <a:ext cx="2712" cy="175"/>
            </a:xfrm>
            <a:prstGeom prst="rect">
              <a:avLst/>
            </a:prstGeom>
            <a:grpFill/>
            <a:ln w="3175" algn="ctr">
              <a:solidFill>
                <a:schemeClr val="tx1"/>
              </a:solidFill>
              <a:miter lim="800000"/>
              <a:headEnd/>
              <a:tailEnd/>
            </a:ln>
            <a:effectLst/>
          </p:spPr>
          <p:txBody>
            <a:bodyPr wrap="none" anchor="ctr"/>
            <a:lstStyle/>
            <a:p>
              <a:pPr algn="ctr" defTabSz="762000" eaLnBrk="0" hangingPunct="0">
                <a:defRPr/>
              </a:pPr>
              <a:r>
                <a:rPr lang="en-GB" sz="1600" b="1" dirty="0" smtClean="0">
                  <a:solidFill>
                    <a:schemeClr val="dk1"/>
                  </a:solidFill>
                </a:rPr>
                <a:t>INITIAL TRAINING OF RESEARCHERS</a:t>
              </a:r>
              <a:endParaRPr lang="en-GB" sz="1600" b="1" dirty="0">
                <a:solidFill>
                  <a:schemeClr val="dk1"/>
                </a:solidFill>
              </a:endParaRPr>
            </a:p>
          </p:txBody>
        </p:sp>
        <p:sp>
          <p:nvSpPr>
            <p:cNvPr id="9" name="Rectangle 12"/>
            <p:cNvSpPr>
              <a:spLocks noChangeArrowheads="1"/>
            </p:cNvSpPr>
            <p:nvPr/>
          </p:nvSpPr>
          <p:spPr bwMode="auto">
            <a:xfrm>
              <a:off x="3420" y="3486"/>
              <a:ext cx="2712" cy="175"/>
            </a:xfrm>
            <a:prstGeom prst="rect">
              <a:avLst/>
            </a:prstGeom>
            <a:grpFill/>
            <a:ln w="3175" algn="ctr">
              <a:solidFill>
                <a:schemeClr val="tx1"/>
              </a:solidFill>
              <a:miter lim="800000"/>
              <a:headEnd/>
              <a:tailEnd/>
            </a:ln>
            <a:effectLst/>
          </p:spPr>
          <p:txBody>
            <a:bodyPr wrap="none" anchor="ctr"/>
            <a:lstStyle/>
            <a:p>
              <a:pPr algn="ctr" defTabSz="762000" eaLnBrk="0" hangingPunct="0">
                <a:defRPr/>
              </a:pPr>
              <a:r>
                <a:rPr lang="en-GB" sz="1600" b="1" dirty="0" smtClean="0">
                  <a:solidFill>
                    <a:schemeClr val="dk1"/>
                  </a:solidFill>
                </a:rPr>
                <a:t>LIFELONG LEARNING AND CAREER DEVELOPMENT</a:t>
              </a:r>
            </a:p>
          </p:txBody>
        </p:sp>
        <p:sp>
          <p:nvSpPr>
            <p:cNvPr id="10" name="Rectangle 13"/>
            <p:cNvSpPr>
              <a:spLocks noChangeArrowheads="1"/>
            </p:cNvSpPr>
            <p:nvPr/>
          </p:nvSpPr>
          <p:spPr bwMode="auto">
            <a:xfrm>
              <a:off x="3420" y="3662"/>
              <a:ext cx="2712" cy="175"/>
            </a:xfrm>
            <a:prstGeom prst="rect">
              <a:avLst/>
            </a:prstGeom>
            <a:grpFill/>
            <a:ln w="3175" algn="ctr">
              <a:solidFill>
                <a:schemeClr val="tx1"/>
              </a:solidFill>
              <a:miter lim="800000"/>
              <a:headEnd/>
              <a:tailEnd/>
            </a:ln>
            <a:effectLst/>
          </p:spPr>
          <p:txBody>
            <a:bodyPr wrap="none" anchor="ctr"/>
            <a:lstStyle/>
            <a:p>
              <a:pPr algn="ctr" defTabSz="762000" eaLnBrk="0" hangingPunct="0">
                <a:defRPr/>
              </a:pPr>
              <a:r>
                <a:rPr lang="en-GB" sz="1600" b="1" dirty="0" smtClean="0">
                  <a:solidFill>
                    <a:schemeClr val="dk1"/>
                  </a:solidFill>
                </a:rPr>
                <a:t>INDUSTRY-ACADEMIA PARTNERSHIPS AND PATHWAYS</a:t>
              </a:r>
            </a:p>
          </p:txBody>
        </p:sp>
        <p:sp>
          <p:nvSpPr>
            <p:cNvPr id="11" name="Rectangle 14"/>
            <p:cNvSpPr>
              <a:spLocks noChangeArrowheads="1"/>
            </p:cNvSpPr>
            <p:nvPr/>
          </p:nvSpPr>
          <p:spPr bwMode="auto">
            <a:xfrm>
              <a:off x="3420" y="3839"/>
              <a:ext cx="2711" cy="175"/>
            </a:xfrm>
            <a:prstGeom prst="rect">
              <a:avLst/>
            </a:prstGeom>
            <a:grpFill/>
            <a:ln w="3175" algn="ctr">
              <a:solidFill>
                <a:schemeClr val="tx1"/>
              </a:solidFill>
              <a:miter lim="800000"/>
              <a:headEnd/>
              <a:tailEnd/>
            </a:ln>
            <a:effectLst/>
          </p:spPr>
          <p:txBody>
            <a:bodyPr wrap="none" anchor="ctr"/>
            <a:lstStyle/>
            <a:p>
              <a:pPr algn="ctr" defTabSz="762000" eaLnBrk="0" hangingPunct="0">
                <a:defRPr/>
              </a:pPr>
              <a:r>
                <a:rPr lang="en-GB" sz="1600" b="1" dirty="0" smtClean="0">
                  <a:solidFill>
                    <a:schemeClr val="dk1"/>
                  </a:solidFill>
                </a:rPr>
                <a:t>THE INTERNATIONAL DIMENSION</a:t>
              </a:r>
            </a:p>
          </p:txBody>
        </p:sp>
        <p:sp>
          <p:nvSpPr>
            <p:cNvPr id="12" name="Rectangle 15"/>
            <p:cNvSpPr>
              <a:spLocks noChangeArrowheads="1"/>
            </p:cNvSpPr>
            <p:nvPr/>
          </p:nvSpPr>
          <p:spPr bwMode="auto">
            <a:xfrm>
              <a:off x="3420" y="4006"/>
              <a:ext cx="2711" cy="175"/>
            </a:xfrm>
            <a:prstGeom prst="rect">
              <a:avLst/>
            </a:prstGeom>
            <a:grpFill/>
            <a:ln w="3175" algn="ctr">
              <a:solidFill>
                <a:schemeClr val="tx1"/>
              </a:solidFill>
              <a:miter lim="800000"/>
              <a:headEnd/>
              <a:tailEnd/>
            </a:ln>
            <a:effectLst/>
          </p:spPr>
          <p:txBody>
            <a:bodyPr wrap="none" anchor="ctr"/>
            <a:lstStyle/>
            <a:p>
              <a:pPr algn="ctr" defTabSz="762000" eaLnBrk="0" hangingPunct="0">
                <a:defRPr/>
              </a:pPr>
              <a:r>
                <a:rPr lang="en-GB" sz="1600" b="1" dirty="0" smtClean="0">
                  <a:solidFill>
                    <a:schemeClr val="dk1"/>
                  </a:solidFill>
                </a:rPr>
                <a:t>SPECIFIC ACTIONS</a:t>
              </a:r>
            </a:p>
          </p:txBody>
        </p:sp>
      </p:grpSp>
      <p:sp>
        <p:nvSpPr>
          <p:cNvPr id="18" name="Rettangolo 17"/>
          <p:cNvSpPr/>
          <p:nvPr/>
        </p:nvSpPr>
        <p:spPr>
          <a:xfrm>
            <a:off x="971600" y="260648"/>
            <a:ext cx="7488832" cy="707886"/>
          </a:xfrm>
          <a:prstGeom prst="rect">
            <a:avLst/>
          </a:prstGeom>
        </p:spPr>
        <p:txBody>
          <a:bodyPr wrap="square">
            <a:spAutoFit/>
          </a:bodyPr>
          <a:lstStyle/>
          <a:p>
            <a:pPr algn="ctr"/>
            <a:r>
              <a:rPr lang="en-GB" sz="4000" dirty="0" smtClean="0"/>
              <a:t>PEOPLE - “MARIE CURIE” ACTION</a:t>
            </a:r>
          </a:p>
        </p:txBody>
      </p:sp>
      <p:sp>
        <p:nvSpPr>
          <p:cNvPr id="19" name="Rettangolo 18"/>
          <p:cNvSpPr/>
          <p:nvPr/>
        </p:nvSpPr>
        <p:spPr>
          <a:xfrm>
            <a:off x="971600" y="5157192"/>
            <a:ext cx="1255472" cy="400110"/>
          </a:xfrm>
          <a:prstGeom prst="rect">
            <a:avLst/>
          </a:prstGeom>
        </p:spPr>
        <p:txBody>
          <a:bodyPr wrap="none">
            <a:spAutoFit/>
          </a:bodyPr>
          <a:lstStyle/>
          <a:p>
            <a:r>
              <a:rPr lang="en-US" sz="2000" dirty="0" smtClean="0">
                <a:latin typeface="Arial Unicode MS" pitchFamily="34" charset="-128"/>
                <a:ea typeface="Arial Unicode MS" pitchFamily="34" charset="-128"/>
                <a:cs typeface="Arial Unicode MS" pitchFamily="34" charset="-128"/>
              </a:rPr>
              <a:t>THEMES</a:t>
            </a:r>
            <a:endParaRPr lang="it-IT" sz="2000" dirty="0">
              <a:latin typeface="Arial Unicode MS" pitchFamily="34" charset="-128"/>
              <a:ea typeface="Arial Unicode MS" pitchFamily="34" charset="-128"/>
              <a:cs typeface="Arial Unicode MS" pitchFamily="34" charset="-128"/>
            </a:endParaRPr>
          </a:p>
        </p:txBody>
      </p:sp>
      <p:sp>
        <p:nvSpPr>
          <p:cNvPr id="23" name="Rettangolo 22"/>
          <p:cNvSpPr/>
          <p:nvPr/>
        </p:nvSpPr>
        <p:spPr>
          <a:xfrm>
            <a:off x="683568" y="1484785"/>
            <a:ext cx="7704856" cy="781752"/>
          </a:xfrm>
          <a:prstGeom prst="rect">
            <a:avLst/>
          </a:prstGeom>
        </p:spPr>
        <p:txBody>
          <a:bodyPr wrap="square">
            <a:spAutoFit/>
          </a:bodyPr>
          <a:lstStyle/>
          <a:p>
            <a:pPr marL="419100" lvl="0" indent="-419100" algn="ctr">
              <a:lnSpc>
                <a:spcPct val="80000"/>
              </a:lnSpc>
            </a:pPr>
            <a:r>
              <a:rPr lang="en-GB" sz="2800" dirty="0" smtClean="0">
                <a:solidFill>
                  <a:prstClr val="black"/>
                </a:solidFill>
                <a:latin typeface="Tahoma" pitchFamily="34" charset="0"/>
              </a:rPr>
              <a:t>Mobility actions for structuring training, mobility and career development</a:t>
            </a:r>
          </a:p>
        </p:txBody>
      </p:sp>
      <p:sp>
        <p:nvSpPr>
          <p:cNvPr id="13" name="Rettangolo 12"/>
          <p:cNvSpPr/>
          <p:nvPr/>
        </p:nvSpPr>
        <p:spPr>
          <a:xfrm>
            <a:off x="611560" y="2492896"/>
            <a:ext cx="8316416" cy="1421928"/>
          </a:xfrm>
          <a:prstGeom prst="rect">
            <a:avLst/>
          </a:prstGeom>
        </p:spPr>
        <p:txBody>
          <a:bodyPr wrap="square">
            <a:spAutoFit/>
          </a:bodyPr>
          <a:lstStyle/>
          <a:p>
            <a:pPr>
              <a:lnSpc>
                <a:spcPct val="90000"/>
              </a:lnSpc>
            </a:pPr>
            <a:r>
              <a:rPr lang="en-GB" sz="2400" dirty="0" smtClean="0"/>
              <a:t>The aim of the programme is to make Europe more attractive to researchers ,structuring effect on the European Research Area through transnational and intersectoral mobility in order to create a European labour market for researchers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476672"/>
            <a:ext cx="7488832" cy="707886"/>
          </a:xfrm>
          <a:prstGeom prst="rect">
            <a:avLst/>
          </a:prstGeom>
        </p:spPr>
        <p:txBody>
          <a:bodyPr wrap="square">
            <a:spAutoFit/>
          </a:bodyPr>
          <a:lstStyle/>
          <a:p>
            <a:pPr algn="ctr"/>
            <a:r>
              <a:rPr lang="en-GB" sz="4000" dirty="0" smtClean="0"/>
              <a:t>PEOPLE - “MARIE CURIE” ACTION</a:t>
            </a:r>
          </a:p>
        </p:txBody>
      </p:sp>
      <p:sp>
        <p:nvSpPr>
          <p:cNvPr id="3" name="Rettangolo 2"/>
          <p:cNvSpPr/>
          <p:nvPr/>
        </p:nvSpPr>
        <p:spPr>
          <a:xfrm>
            <a:off x="323528" y="1772816"/>
            <a:ext cx="8820472" cy="757130"/>
          </a:xfrm>
          <a:prstGeom prst="rect">
            <a:avLst/>
          </a:prstGeom>
        </p:spPr>
        <p:txBody>
          <a:bodyPr wrap="square">
            <a:spAutoFit/>
          </a:bodyPr>
          <a:lstStyle/>
          <a:p>
            <a:pPr>
              <a:lnSpc>
                <a:spcPct val="90000"/>
              </a:lnSpc>
            </a:pPr>
            <a:endParaRPr lang="en-GB" sz="2400" dirty="0" smtClean="0"/>
          </a:p>
          <a:p>
            <a:pPr>
              <a:lnSpc>
                <a:spcPct val="90000"/>
              </a:lnSpc>
            </a:pPr>
            <a:endParaRPr lang="en-GB" sz="2400" dirty="0" smtClean="0">
              <a:solidFill>
                <a:srgbClr val="FFC000"/>
              </a:solidFill>
            </a:endParaRPr>
          </a:p>
        </p:txBody>
      </p:sp>
      <p:sp>
        <p:nvSpPr>
          <p:cNvPr id="5" name="Rettangolo 4"/>
          <p:cNvSpPr/>
          <p:nvPr/>
        </p:nvSpPr>
        <p:spPr>
          <a:xfrm>
            <a:off x="827584" y="1412776"/>
            <a:ext cx="7812360" cy="4672048"/>
          </a:xfrm>
          <a:prstGeom prst="rect">
            <a:avLst/>
          </a:prstGeom>
        </p:spPr>
        <p:txBody>
          <a:bodyPr wrap="square">
            <a:spAutoFit/>
          </a:bodyPr>
          <a:lstStyle/>
          <a:p>
            <a:pPr marL="419100" indent="-419100" algn="ctr">
              <a:lnSpc>
                <a:spcPct val="80000"/>
              </a:lnSpc>
            </a:pPr>
            <a:endParaRPr lang="en-GB" b="1" dirty="0" smtClean="0">
              <a:latin typeface="Tahoma" pitchFamily="34" charset="0"/>
            </a:endParaRPr>
          </a:p>
          <a:p>
            <a:pPr marL="419100" indent="-419100">
              <a:lnSpc>
                <a:spcPct val="80000"/>
              </a:lnSpc>
            </a:pPr>
            <a:r>
              <a:rPr lang="en-GB" sz="2000" b="1" dirty="0" smtClean="0">
                <a:latin typeface="Arial Unicode MS" pitchFamily="34" charset="-128"/>
                <a:ea typeface="Arial Unicode MS" pitchFamily="34" charset="-128"/>
                <a:cs typeface="Arial Unicode MS" pitchFamily="34" charset="-128"/>
              </a:rPr>
              <a:t>Objectives:</a:t>
            </a:r>
          </a:p>
          <a:p>
            <a:pPr indent="-419100">
              <a:lnSpc>
                <a:spcPct val="90000"/>
              </a:lnSpc>
              <a:buFont typeface="Wingdings" pitchFamily="2" charset="2"/>
              <a:buChar char="ü"/>
            </a:pPr>
            <a:endParaRPr lang="en-GB" sz="2000" dirty="0" smtClean="0"/>
          </a:p>
          <a:p>
            <a:pPr indent="-419100">
              <a:lnSpc>
                <a:spcPct val="90000"/>
              </a:lnSpc>
              <a:buClr>
                <a:srgbClr val="CC3300"/>
              </a:buClr>
              <a:buFont typeface="Wingdings" pitchFamily="2" charset="2"/>
              <a:buChar char="ü"/>
            </a:pPr>
            <a:r>
              <a:rPr lang="en-GB" sz="2800" dirty="0" smtClean="0"/>
              <a:t>Strengthening the human potential in R&amp;D in Europe</a:t>
            </a:r>
          </a:p>
          <a:p>
            <a:pPr indent="-419100">
              <a:lnSpc>
                <a:spcPct val="90000"/>
              </a:lnSpc>
              <a:buClr>
                <a:srgbClr val="CC3300"/>
              </a:buClr>
              <a:buFont typeface="Wingdings" pitchFamily="2" charset="2"/>
              <a:buChar char="ü"/>
            </a:pPr>
            <a:r>
              <a:rPr lang="en-GB" sz="2800" dirty="0" smtClean="0"/>
              <a:t>Stimulate people to enter into the profession of researcher</a:t>
            </a:r>
          </a:p>
          <a:p>
            <a:pPr indent="-419100">
              <a:lnSpc>
                <a:spcPct val="90000"/>
              </a:lnSpc>
              <a:buClr>
                <a:srgbClr val="CC3300"/>
              </a:buClr>
              <a:buFont typeface="Wingdings" pitchFamily="2" charset="2"/>
              <a:buChar char="ü"/>
            </a:pPr>
            <a:r>
              <a:rPr lang="en-GB" sz="2800" dirty="0" smtClean="0"/>
              <a:t>Encouraging researchers to stay in Europe</a:t>
            </a:r>
          </a:p>
          <a:p>
            <a:pPr indent="-419100">
              <a:lnSpc>
                <a:spcPct val="90000"/>
              </a:lnSpc>
              <a:buClr>
                <a:srgbClr val="CC3300"/>
              </a:buClr>
              <a:buFont typeface="Wingdings" pitchFamily="2" charset="2"/>
              <a:buChar char="ü"/>
            </a:pPr>
            <a:r>
              <a:rPr lang="en-GB" sz="2800" dirty="0" smtClean="0"/>
              <a:t>Attracting researchers from around the world</a:t>
            </a:r>
          </a:p>
          <a:p>
            <a:pPr indent="-419100">
              <a:lnSpc>
                <a:spcPct val="90000"/>
              </a:lnSpc>
              <a:buClr>
                <a:srgbClr val="CC3300"/>
              </a:buClr>
              <a:buFont typeface="Wingdings" pitchFamily="2" charset="2"/>
              <a:buChar char="ü"/>
            </a:pPr>
            <a:r>
              <a:rPr lang="en-GB" sz="2800" dirty="0" smtClean="0"/>
              <a:t>Addressed to researchers at all stages of their careers</a:t>
            </a:r>
          </a:p>
          <a:p>
            <a:pPr indent="-419100">
              <a:lnSpc>
                <a:spcPct val="90000"/>
              </a:lnSpc>
              <a:buClr>
                <a:srgbClr val="CC3300"/>
              </a:buClr>
              <a:buFont typeface="Wingdings" pitchFamily="2" charset="2"/>
              <a:buChar char="ü"/>
            </a:pPr>
            <a:r>
              <a:rPr lang="en-GB" sz="2800" dirty="0" smtClean="0"/>
              <a:t>Encouraging people to become researchers</a:t>
            </a:r>
          </a:p>
          <a:p>
            <a:pPr marL="419100" indent="-419100">
              <a:lnSpc>
                <a:spcPct val="80000"/>
              </a:lnSpc>
              <a:buClr>
                <a:srgbClr val="CC3300"/>
              </a:buClr>
            </a:pPr>
            <a:endParaRPr lang="it-IT"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88640"/>
            <a:ext cx="7488832" cy="707886"/>
          </a:xfrm>
          <a:prstGeom prst="rect">
            <a:avLst/>
          </a:prstGeom>
        </p:spPr>
        <p:txBody>
          <a:bodyPr wrap="square">
            <a:spAutoFit/>
          </a:bodyPr>
          <a:lstStyle/>
          <a:p>
            <a:pPr algn="ctr"/>
            <a:r>
              <a:rPr lang="en-GB" sz="4000" dirty="0" smtClean="0"/>
              <a:t>PEOPLE - “MARIE CURIE” ACTION</a:t>
            </a:r>
          </a:p>
        </p:txBody>
      </p:sp>
      <p:sp>
        <p:nvSpPr>
          <p:cNvPr id="63489" name="Rectangle 1"/>
          <p:cNvSpPr>
            <a:spLocks noChangeArrowheads="1"/>
          </p:cNvSpPr>
          <p:nvPr/>
        </p:nvSpPr>
        <p:spPr bwMode="auto">
          <a:xfrm>
            <a:off x="539552" y="1196752"/>
            <a:ext cx="810039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'INITIAL TRAINING OF RESEARCHERS</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to improve mostly young researchers' career perspectives in both public and private sectors, by broadening their scientific and generic skills, including those related to technology transfer and entrepreneurship.</a:t>
            </a:r>
          </a:p>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'LIFE-LONG TRAINING' </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to support experienced researchers in complementing or acquiring new skills and competencies or in enhancing inter/</a:t>
            </a:r>
            <a:r>
              <a:rPr kumimoji="0" lang="en-US"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multidisciplinarity</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and/or </a:t>
            </a:r>
            <a:r>
              <a:rPr kumimoji="0" lang="en-US"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intersectoral</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mobility, in resuming a research career after a break and in (re)integrating into a longer term research position in Europe after a trans-national mobility experience.</a:t>
            </a:r>
          </a:p>
          <a:p>
            <a:pPr marL="0" marR="0" lvl="0" indent="0" algn="l" defTabSz="914400" rtl="0" eaLnBrk="0" fontAlgn="base" latinLnBrk="0" hangingPunct="0">
              <a:lnSpc>
                <a:spcPct val="100000"/>
              </a:lnSpc>
              <a:spcBef>
                <a:spcPct val="0"/>
              </a:spcBef>
              <a:spcAft>
                <a:spcPct val="0"/>
              </a:spcAft>
              <a:buClrTx/>
              <a:buSzTx/>
              <a:buFontTx/>
              <a:buNone/>
              <a:tabLst/>
            </a:pPr>
            <a:endParaRPr lang="it-IT" dirty="0" smtClean="0">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US"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'INDUSTRY-ACADEMIA PATHWAYS AND PARTNERSHIPS</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to stimulate </a:t>
            </a:r>
            <a:r>
              <a:rPr kumimoji="0" lang="en-US"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intersectoral</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mobility and increase knowledge sharing through joint research partnerships in longer term co-operation programmes between </a:t>
            </a:r>
            <a:r>
              <a:rPr kumimoji="0" lang="en-US"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rPr>
              <a:t>organisations</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from academia and industry, in particular SMEs and including traditional manufacturing industries.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548680"/>
            <a:ext cx="7488832" cy="707886"/>
          </a:xfrm>
          <a:prstGeom prst="rect">
            <a:avLst/>
          </a:prstGeom>
        </p:spPr>
        <p:txBody>
          <a:bodyPr wrap="square">
            <a:spAutoFit/>
          </a:bodyPr>
          <a:lstStyle/>
          <a:p>
            <a:pPr algn="ctr"/>
            <a:r>
              <a:rPr lang="en-GB" sz="4000" dirty="0" smtClean="0"/>
              <a:t>PEOPLE - “MARIE CURIE” ACTION</a:t>
            </a:r>
          </a:p>
        </p:txBody>
      </p:sp>
      <p:sp>
        <p:nvSpPr>
          <p:cNvPr id="62465" name="Rectangle 1"/>
          <p:cNvSpPr>
            <a:spLocks noChangeArrowheads="1"/>
          </p:cNvSpPr>
          <p:nvPr/>
        </p:nvSpPr>
        <p:spPr bwMode="auto">
          <a:xfrm>
            <a:off x="539552" y="2023102"/>
            <a:ext cx="792088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'INTERNATIONAL DIMENSION', </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to contribute to the life-long training and career development of EU-researchers, to attract research talent from outside Europe and to foster mutually beneficial research collaboration with research actors from outside Europe.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'RESEARCHERS' NIGHT' </a:t>
            </a:r>
            <a:r>
              <a:rPr kumimoji="0" lang="en-US"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is an event bringing together the public at large and researchers. It occurs annually on the fourth Friday of September all over Europe. Its main objective is to reveal scientists and science in a relaxed and friendly atmosphere.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03848" y="332656"/>
            <a:ext cx="2323072" cy="707886"/>
          </a:xfrm>
          <a:prstGeom prst="rect">
            <a:avLst/>
          </a:prstGeom>
        </p:spPr>
        <p:txBody>
          <a:bodyPr wrap="none">
            <a:spAutoFit/>
          </a:bodyPr>
          <a:lstStyle/>
          <a:p>
            <a:r>
              <a:rPr lang="it-IT" sz="4000" dirty="0" smtClean="0">
                <a:latin typeface="Arial Unicode MS" pitchFamily="34" charset="-128"/>
                <a:ea typeface="Arial Unicode MS" pitchFamily="34" charset="-128"/>
                <a:cs typeface="Arial Unicode MS" pitchFamily="34" charset="-128"/>
              </a:rPr>
              <a:t>Overview</a:t>
            </a:r>
            <a:endParaRPr lang="it-IT" sz="40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611560" y="1916832"/>
            <a:ext cx="7920880" cy="3908762"/>
          </a:xfrm>
          <a:prstGeom prst="rect">
            <a:avLst/>
          </a:prstGeom>
        </p:spPr>
        <p:txBody>
          <a:bodyPr wrap="square">
            <a:spAutoFit/>
          </a:bodyPr>
          <a:lstStyle/>
          <a:p>
            <a:pPr>
              <a:buFont typeface="Wingdings" pitchFamily="2" charset="2"/>
              <a:buChar char="ü"/>
            </a:pPr>
            <a:r>
              <a:rPr lang="it-IT" sz="2800" dirty="0" smtClean="0">
                <a:latin typeface="Arial Unicode MS" pitchFamily="34" charset="-128"/>
                <a:ea typeface="Arial Unicode MS" pitchFamily="34" charset="-128"/>
                <a:cs typeface="Arial Unicode MS" pitchFamily="34" charset="-128"/>
              </a:rPr>
              <a:t>Funding schemes/</a:t>
            </a:r>
            <a:r>
              <a:rPr lang="it-IT" sz="2800" dirty="0" err="1" smtClean="0">
                <a:latin typeface="Arial Unicode MS" pitchFamily="34" charset="-128"/>
                <a:ea typeface="Arial Unicode MS" pitchFamily="34" charset="-128"/>
                <a:cs typeface="Arial Unicode MS" pitchFamily="34" charset="-128"/>
              </a:rPr>
              <a:t>instruments</a:t>
            </a:r>
            <a:r>
              <a:rPr lang="it-IT" sz="2800" dirty="0" smtClean="0">
                <a:latin typeface="Arial Unicode MS" pitchFamily="34" charset="-128"/>
                <a:ea typeface="Arial Unicode MS" pitchFamily="34" charset="-128"/>
                <a:cs typeface="Arial Unicode MS" pitchFamily="34" charset="-128"/>
              </a:rPr>
              <a:t> in FP7</a:t>
            </a:r>
          </a:p>
          <a:p>
            <a:pPr marL="531813">
              <a:buFont typeface="Wingdings" pitchFamily="2" charset="2"/>
              <a:buChar char="ü"/>
            </a:pPr>
            <a:r>
              <a:rPr lang="en-US" sz="2000" dirty="0" smtClean="0">
                <a:latin typeface="Arial Unicode MS" pitchFamily="34" charset="-128"/>
                <a:ea typeface="Arial Unicode MS" pitchFamily="34" charset="-128"/>
                <a:cs typeface="Arial Unicode MS" pitchFamily="34" charset="-128"/>
              </a:rPr>
              <a:t>Collaborative projects</a:t>
            </a:r>
          </a:p>
          <a:p>
            <a:pPr marL="531813">
              <a:buFont typeface="Wingdings" pitchFamily="2" charset="2"/>
              <a:buChar char="ü"/>
            </a:pPr>
            <a:r>
              <a:rPr lang="en-US" sz="2000" dirty="0" smtClean="0">
                <a:latin typeface="Arial Unicode MS" pitchFamily="34" charset="-128"/>
                <a:ea typeface="Arial Unicode MS" pitchFamily="34" charset="-128"/>
                <a:cs typeface="Arial Unicode MS" pitchFamily="34" charset="-128"/>
              </a:rPr>
              <a:t>Network of Excellence</a:t>
            </a:r>
          </a:p>
          <a:p>
            <a:pPr marL="531813">
              <a:buFont typeface="Wingdings" pitchFamily="2" charset="2"/>
              <a:buChar char="ü"/>
            </a:pPr>
            <a:r>
              <a:rPr lang="en-US" sz="2000" dirty="0" smtClean="0">
                <a:latin typeface="Arial Unicode MS" pitchFamily="34" charset="-128"/>
                <a:ea typeface="Arial Unicode MS" pitchFamily="34" charset="-128"/>
                <a:cs typeface="Arial Unicode MS" pitchFamily="34" charset="-128"/>
              </a:rPr>
              <a:t>Coordination &amp; support actions</a:t>
            </a:r>
          </a:p>
          <a:p>
            <a:pPr>
              <a:buFont typeface="Wingdings" pitchFamily="2" charset="2"/>
              <a:buChar char="ü"/>
            </a:pPr>
            <a:r>
              <a:rPr lang="en-US" sz="2800" dirty="0" smtClean="0">
                <a:latin typeface="Arial Unicode MS" pitchFamily="34" charset="-128"/>
                <a:ea typeface="Arial Unicode MS" pitchFamily="34" charset="-128"/>
                <a:cs typeface="Arial Unicode MS" pitchFamily="34" charset="-128"/>
              </a:rPr>
              <a:t>Marie Curie</a:t>
            </a:r>
          </a:p>
          <a:p>
            <a:pPr>
              <a:buFont typeface="Wingdings" pitchFamily="2" charset="2"/>
              <a:buChar char="ü"/>
            </a:pPr>
            <a:r>
              <a:rPr lang="en-US" sz="2800" dirty="0" smtClean="0">
                <a:latin typeface="Arial Unicode MS" pitchFamily="34" charset="-128"/>
                <a:ea typeface="Arial Unicode MS" pitchFamily="34" charset="-128"/>
                <a:cs typeface="Arial Unicode MS" pitchFamily="34" charset="-128"/>
              </a:rPr>
              <a:t>European Research Council</a:t>
            </a:r>
            <a:endParaRPr lang="en-US" sz="28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800" dirty="0" smtClean="0">
                <a:latin typeface="Arial Unicode MS" pitchFamily="34" charset="-128"/>
                <a:ea typeface="Arial Unicode MS" pitchFamily="34" charset="-128"/>
                <a:cs typeface="Arial Unicode MS" pitchFamily="34" charset="-128"/>
              </a:rPr>
              <a:t>Joint Technologies Initiative</a:t>
            </a:r>
            <a:endParaRPr lang="en-US" sz="28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800" dirty="0" smtClean="0">
                <a:latin typeface="Arial Unicode MS" pitchFamily="34" charset="-128"/>
                <a:ea typeface="Arial Unicode MS" pitchFamily="34" charset="-128"/>
                <a:cs typeface="Arial Unicode MS" pitchFamily="34" charset="-128"/>
              </a:rPr>
              <a:t>Horizon 2020</a:t>
            </a:r>
          </a:p>
          <a:p>
            <a:endParaRPr lang="en-US" sz="2800" dirty="0" smtClean="0">
              <a:solidFill>
                <a:srgbClr val="FF0000"/>
              </a:solidFill>
              <a:latin typeface="Arial Unicode MS" pitchFamily="34" charset="-128"/>
              <a:ea typeface="Arial Unicode MS" pitchFamily="34" charset="-128"/>
              <a:cs typeface="Arial Unicode MS" pitchFamily="34" charset="-128"/>
            </a:endParaRPr>
          </a:p>
          <a:p>
            <a:endParaRPr lang="en-US" sz="2000"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59832" y="260648"/>
            <a:ext cx="2592288" cy="707886"/>
          </a:xfrm>
          <a:prstGeom prst="rect">
            <a:avLst/>
          </a:prstGeom>
        </p:spPr>
        <p:txBody>
          <a:bodyPr wrap="square">
            <a:spAutoFit/>
          </a:bodyPr>
          <a:lstStyle/>
          <a:p>
            <a:pPr algn="ctr"/>
            <a:r>
              <a:rPr lang="en-GB" sz="4000" dirty="0" smtClean="0"/>
              <a:t>IDEAS</a:t>
            </a:r>
          </a:p>
        </p:txBody>
      </p:sp>
      <p:sp>
        <p:nvSpPr>
          <p:cNvPr id="4" name="Rettangolo 3"/>
          <p:cNvSpPr/>
          <p:nvPr/>
        </p:nvSpPr>
        <p:spPr>
          <a:xfrm>
            <a:off x="539552" y="1052736"/>
            <a:ext cx="8208912" cy="3046988"/>
          </a:xfrm>
          <a:prstGeom prst="rect">
            <a:avLst/>
          </a:prstGeom>
        </p:spPr>
        <p:txBody>
          <a:bodyPr wrap="square">
            <a:spAutoFit/>
          </a:bodyPr>
          <a:lstStyle/>
          <a:p>
            <a:r>
              <a:rPr lang="en-US" sz="2400" dirty="0" smtClean="0">
                <a:latin typeface="Arial Unicode MS" pitchFamily="34" charset="-128"/>
                <a:ea typeface="Arial Unicode MS" pitchFamily="34" charset="-128"/>
                <a:cs typeface="Arial Unicode MS" pitchFamily="34" charset="-128"/>
              </a:rPr>
              <a:t>The objective of the specific programme ‘Ideas’ is to reinforce excellence, dynamism and creativity in European research and improve the attractiveness of Europe for the best researchers from both European and third countries, as well as for industrial research investment, by providing a Europe-wide competitive funding structure, in addition to and not replacing national funding, for ‘frontier research’ executed by individual teams. </a:t>
            </a:r>
            <a:endParaRPr lang="it-IT" sz="2400" dirty="0" smtClean="0">
              <a:latin typeface="Arial Unicode MS" pitchFamily="34" charset="-128"/>
              <a:ea typeface="Arial Unicode MS" pitchFamily="34" charset="-128"/>
              <a:cs typeface="Arial Unicode MS" pitchFamily="34" charset="-128"/>
            </a:endParaRPr>
          </a:p>
        </p:txBody>
      </p:sp>
      <p:grpSp>
        <p:nvGrpSpPr>
          <p:cNvPr id="5" name="Group 16"/>
          <p:cNvGrpSpPr>
            <a:grpSpLocks/>
          </p:cNvGrpSpPr>
          <p:nvPr/>
        </p:nvGrpSpPr>
        <p:grpSpPr bwMode="auto">
          <a:xfrm>
            <a:off x="2915816" y="4509120"/>
            <a:ext cx="5616624" cy="600075"/>
            <a:chOff x="660" y="3478"/>
            <a:chExt cx="2704" cy="488"/>
          </a:xfrm>
        </p:grpSpPr>
        <p:sp>
          <p:nvSpPr>
            <p:cNvPr id="6" name="Rectangle 17"/>
            <p:cNvSpPr>
              <a:spLocks noChangeArrowheads="1"/>
            </p:cNvSpPr>
            <p:nvPr/>
          </p:nvSpPr>
          <p:spPr bwMode="auto">
            <a:xfrm>
              <a:off x="660" y="3478"/>
              <a:ext cx="2704" cy="248"/>
            </a:xfrm>
            <a:prstGeom prst="rect">
              <a:avLst/>
            </a:prstGeom>
            <a:solidFill>
              <a:schemeClr val="accent4">
                <a:lumMod val="60000"/>
                <a:lumOff val="40000"/>
              </a:schemeClr>
            </a:solidFill>
            <a:ln w="3175" algn="ctr">
              <a:solidFill>
                <a:schemeClr val="tx1"/>
              </a:solidFill>
              <a:miter lim="800000"/>
              <a:headEnd/>
              <a:tailEnd/>
            </a:ln>
          </p:spPr>
          <p:txBody>
            <a:bodyPr wrap="none" anchor="ctr"/>
            <a:lstStyle/>
            <a:p>
              <a:pPr algn="ctr" defTabSz="762000" eaLnBrk="0" hangingPunct="0"/>
              <a:r>
                <a:rPr lang="en-GB" sz="2000" b="1" dirty="0" smtClean="0">
                  <a:solidFill>
                    <a:schemeClr val="tx1"/>
                  </a:solidFill>
                </a:rPr>
                <a:t>STARTING INDEPENDENT RESEARCHER GRANTS</a:t>
              </a:r>
              <a:endParaRPr lang="en-GB" sz="2000" b="1" dirty="0">
                <a:solidFill>
                  <a:schemeClr val="tx1"/>
                </a:solidFill>
              </a:endParaRPr>
            </a:p>
          </p:txBody>
        </p:sp>
        <p:sp>
          <p:nvSpPr>
            <p:cNvPr id="7" name="Rectangle 18"/>
            <p:cNvSpPr>
              <a:spLocks noChangeArrowheads="1"/>
            </p:cNvSpPr>
            <p:nvPr/>
          </p:nvSpPr>
          <p:spPr bwMode="auto">
            <a:xfrm>
              <a:off x="660" y="3718"/>
              <a:ext cx="2704" cy="248"/>
            </a:xfrm>
            <a:prstGeom prst="rect">
              <a:avLst/>
            </a:prstGeom>
            <a:solidFill>
              <a:schemeClr val="accent4">
                <a:lumMod val="60000"/>
                <a:lumOff val="40000"/>
              </a:schemeClr>
            </a:solidFill>
            <a:ln w="3175" algn="ctr">
              <a:solidFill>
                <a:schemeClr val="tx1"/>
              </a:solidFill>
              <a:miter lim="800000"/>
              <a:headEnd/>
              <a:tailEnd/>
            </a:ln>
          </p:spPr>
          <p:txBody>
            <a:bodyPr wrap="none" anchor="ctr"/>
            <a:lstStyle/>
            <a:p>
              <a:pPr algn="ctr" defTabSz="762000" eaLnBrk="0" hangingPunct="0"/>
              <a:r>
                <a:rPr lang="en-GB" sz="2000" b="1" dirty="0" smtClean="0"/>
                <a:t>ADVANCED INVESTIGATOR GRANTS</a:t>
              </a:r>
              <a:endParaRPr lang="en-GB" sz="2000" b="1" dirty="0"/>
            </a:p>
          </p:txBody>
        </p:sp>
      </p:grpSp>
      <p:sp>
        <p:nvSpPr>
          <p:cNvPr id="8" name="Rettangolo 7"/>
          <p:cNvSpPr/>
          <p:nvPr/>
        </p:nvSpPr>
        <p:spPr>
          <a:xfrm>
            <a:off x="1331640" y="4725144"/>
            <a:ext cx="1255472" cy="400110"/>
          </a:xfrm>
          <a:prstGeom prst="rect">
            <a:avLst/>
          </a:prstGeom>
        </p:spPr>
        <p:txBody>
          <a:bodyPr wrap="none">
            <a:spAutoFit/>
          </a:bodyPr>
          <a:lstStyle/>
          <a:p>
            <a:r>
              <a:rPr lang="en-US" sz="2000" dirty="0" smtClean="0">
                <a:latin typeface="Arial Unicode MS" pitchFamily="34" charset="-128"/>
                <a:ea typeface="Arial Unicode MS" pitchFamily="34" charset="-128"/>
                <a:cs typeface="Arial Unicode MS" pitchFamily="34" charset="-128"/>
              </a:rPr>
              <a:t>THEMES</a:t>
            </a:r>
            <a:endParaRPr lang="it-IT" sz="2000" dirty="0">
              <a:latin typeface="Arial Unicode MS" pitchFamily="34" charset="-128"/>
              <a:ea typeface="Arial Unicode MS" pitchFamily="34" charset="-128"/>
              <a:cs typeface="Arial Unicode MS" pitchFamily="34" charset="-128"/>
            </a:endParaRPr>
          </a:p>
        </p:txBody>
      </p:sp>
      <p:sp>
        <p:nvSpPr>
          <p:cNvPr id="9" name="Rectangle 18"/>
          <p:cNvSpPr>
            <a:spLocks noChangeArrowheads="1"/>
          </p:cNvSpPr>
          <p:nvPr/>
        </p:nvSpPr>
        <p:spPr bwMode="auto">
          <a:xfrm>
            <a:off x="2915816" y="5085184"/>
            <a:ext cx="5616624" cy="304956"/>
          </a:xfrm>
          <a:prstGeom prst="rect">
            <a:avLst/>
          </a:prstGeom>
          <a:solidFill>
            <a:schemeClr val="accent4">
              <a:lumMod val="60000"/>
              <a:lumOff val="40000"/>
            </a:schemeClr>
          </a:solidFill>
          <a:ln w="3175" algn="ctr">
            <a:solidFill>
              <a:schemeClr val="tx1"/>
            </a:solidFill>
            <a:miter lim="800000"/>
            <a:headEnd/>
            <a:tailEnd/>
          </a:ln>
        </p:spPr>
        <p:txBody>
          <a:bodyPr wrap="none" anchor="ctr"/>
          <a:lstStyle/>
          <a:p>
            <a:pPr algn="ctr" defTabSz="762000" eaLnBrk="0" hangingPunct="0"/>
            <a:r>
              <a:rPr lang="en-GB" sz="2000" b="1" dirty="0" smtClean="0"/>
              <a:t>CONSOLIDATOR GRANTS</a:t>
            </a:r>
            <a:endParaRPr lang="en-GB" sz="2000" b="1" dirty="0"/>
          </a:p>
        </p:txBody>
      </p:sp>
      <p:sp>
        <p:nvSpPr>
          <p:cNvPr id="10" name="Rectangle 18"/>
          <p:cNvSpPr>
            <a:spLocks noChangeArrowheads="1"/>
          </p:cNvSpPr>
          <p:nvPr/>
        </p:nvSpPr>
        <p:spPr bwMode="auto">
          <a:xfrm>
            <a:off x="2915816" y="5373216"/>
            <a:ext cx="5616624" cy="304956"/>
          </a:xfrm>
          <a:prstGeom prst="rect">
            <a:avLst/>
          </a:prstGeom>
          <a:solidFill>
            <a:schemeClr val="accent4">
              <a:lumMod val="60000"/>
              <a:lumOff val="40000"/>
            </a:schemeClr>
          </a:solidFill>
          <a:ln w="3175" algn="ctr">
            <a:solidFill>
              <a:schemeClr val="tx1"/>
            </a:solidFill>
            <a:miter lim="800000"/>
            <a:headEnd/>
            <a:tailEnd/>
          </a:ln>
        </p:spPr>
        <p:txBody>
          <a:bodyPr wrap="none" anchor="ctr"/>
          <a:lstStyle/>
          <a:p>
            <a:pPr algn="ctr" defTabSz="762000" eaLnBrk="0" hangingPunct="0"/>
            <a:r>
              <a:rPr lang="en-GB" sz="2000" b="1" dirty="0" smtClean="0"/>
              <a:t>SYNERGY GRANTS</a:t>
            </a:r>
            <a:endParaRPr lang="en-GB"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2348880"/>
            <a:ext cx="7344816" cy="4247317"/>
          </a:xfrm>
          <a:prstGeom prst="rect">
            <a:avLst/>
          </a:prstGeom>
        </p:spPr>
        <p:txBody>
          <a:bodyPr wrap="square">
            <a:spAutoFit/>
          </a:bodyPr>
          <a:lstStyle/>
          <a:p>
            <a:pPr>
              <a:lnSpc>
                <a:spcPct val="90000"/>
              </a:lnSpc>
            </a:pPr>
            <a:endParaRPr lang="en-GB" sz="2800" dirty="0" smtClean="0"/>
          </a:p>
          <a:p>
            <a:pPr lvl="1">
              <a:lnSpc>
                <a:spcPct val="90000"/>
              </a:lnSpc>
              <a:buFont typeface="Wingdings" pitchFamily="2" charset="2"/>
              <a:buChar char="ü"/>
            </a:pPr>
            <a:r>
              <a:rPr lang="en-GB" sz="2800" dirty="0" smtClean="0">
                <a:latin typeface="Arial Unicode MS" pitchFamily="34" charset="-128"/>
                <a:ea typeface="Arial Unicode MS" pitchFamily="34" charset="-128"/>
                <a:cs typeface="Arial Unicode MS" pitchFamily="34" charset="-128"/>
              </a:rPr>
              <a:t>Supports the best in Europe - scientists, engineers and scholars</a:t>
            </a:r>
          </a:p>
          <a:p>
            <a:pPr lvl="1">
              <a:lnSpc>
                <a:spcPct val="90000"/>
              </a:lnSpc>
              <a:buFont typeface="Wingdings" pitchFamily="2" charset="2"/>
              <a:buChar char="ü"/>
            </a:pPr>
            <a:r>
              <a:rPr lang="en-GB" sz="2800" dirty="0" smtClean="0">
                <a:latin typeface="Arial Unicode MS" pitchFamily="34" charset="-128"/>
                <a:ea typeface="Arial Unicode MS" pitchFamily="34" charset="-128"/>
                <a:cs typeface="Arial Unicode MS" pitchFamily="34" charset="-128"/>
              </a:rPr>
              <a:t>Encourage highest quality research in Europe</a:t>
            </a:r>
          </a:p>
          <a:p>
            <a:pPr lvl="1">
              <a:lnSpc>
                <a:spcPct val="90000"/>
              </a:lnSpc>
              <a:buFont typeface="Wingdings" pitchFamily="2" charset="2"/>
              <a:buChar char="ü"/>
            </a:pPr>
            <a:r>
              <a:rPr lang="en-GB" sz="2800" dirty="0" smtClean="0">
                <a:latin typeface="Arial Unicode MS" pitchFamily="34" charset="-128"/>
                <a:ea typeface="Arial Unicode MS" pitchFamily="34" charset="-128"/>
                <a:cs typeface="Arial Unicode MS" pitchFamily="34" charset="-128"/>
              </a:rPr>
              <a:t>Excellence is the sole criterion</a:t>
            </a:r>
          </a:p>
          <a:p>
            <a:pPr lvl="1">
              <a:lnSpc>
                <a:spcPct val="90000"/>
              </a:lnSpc>
              <a:buFont typeface="Wingdings" pitchFamily="2" charset="2"/>
              <a:buChar char="ü"/>
            </a:pPr>
            <a:r>
              <a:rPr lang="en-GB" sz="2800" dirty="0" smtClean="0">
                <a:latin typeface="Arial Unicode MS" pitchFamily="34" charset="-128"/>
                <a:ea typeface="Arial Unicode MS" pitchFamily="34" charset="-128"/>
                <a:cs typeface="Arial Unicode MS" pitchFamily="34" charset="-128"/>
              </a:rPr>
              <a:t>Competitive, flexible funding</a:t>
            </a:r>
          </a:p>
          <a:p>
            <a:pPr lvl="1">
              <a:lnSpc>
                <a:spcPct val="90000"/>
              </a:lnSpc>
              <a:buFont typeface="Wingdings" pitchFamily="2" charset="2"/>
              <a:buChar char="ü"/>
            </a:pPr>
            <a:r>
              <a:rPr lang="en-GB" sz="2800" dirty="0" smtClean="0">
                <a:latin typeface="Arial Unicode MS" pitchFamily="34" charset="-128"/>
                <a:ea typeface="Arial Unicode MS" pitchFamily="34" charset="-128"/>
                <a:cs typeface="Arial Unicode MS" pitchFamily="34" charset="-128"/>
              </a:rPr>
              <a:t>Retain, repatriate and recruit (career support)</a:t>
            </a:r>
          </a:p>
          <a:p>
            <a:pPr lvl="1">
              <a:lnSpc>
                <a:spcPct val="90000"/>
              </a:lnSpc>
              <a:buFont typeface="Wingdings" pitchFamily="2" charset="2"/>
              <a:buChar char="ü"/>
            </a:pPr>
            <a:endParaRPr lang="en-GB" sz="2400" dirty="0" smtClean="0">
              <a:latin typeface="Arial Unicode MS" pitchFamily="34" charset="-128"/>
              <a:ea typeface="Arial Unicode MS" pitchFamily="34" charset="-128"/>
              <a:cs typeface="Arial Unicode MS" pitchFamily="34" charset="-128"/>
            </a:endParaRPr>
          </a:p>
          <a:p>
            <a:pPr>
              <a:lnSpc>
                <a:spcPct val="90000"/>
              </a:lnSpc>
            </a:pPr>
            <a:endParaRPr lang="en-GB" sz="2400" dirty="0" smtClean="0">
              <a:solidFill>
                <a:schemeClr val="accent2"/>
              </a:solidFill>
            </a:endParaRPr>
          </a:p>
        </p:txBody>
      </p:sp>
      <p:sp>
        <p:nvSpPr>
          <p:cNvPr id="4" name="Rettangolo 3"/>
          <p:cNvSpPr/>
          <p:nvPr/>
        </p:nvSpPr>
        <p:spPr>
          <a:xfrm>
            <a:off x="1835696" y="332657"/>
            <a:ext cx="6264696" cy="461665"/>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EUROPEAN RESEARCH COUNCIL (ERC)</a:t>
            </a:r>
            <a:endParaRPr lang="it-IT"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0" y="1052736"/>
            <a:ext cx="8532440" cy="1421928"/>
          </a:xfrm>
          <a:prstGeom prst="rect">
            <a:avLst/>
          </a:prstGeom>
        </p:spPr>
        <p:txBody>
          <a:bodyPr wrap="square">
            <a:spAutoFit/>
          </a:bodyPr>
          <a:lstStyle/>
          <a:p>
            <a:pPr lvl="2">
              <a:lnSpc>
                <a:spcPct val="90000"/>
              </a:lnSpc>
            </a:pPr>
            <a:r>
              <a:rPr lang="en-GB" sz="2400" dirty="0" smtClean="0">
                <a:solidFill>
                  <a:prstClr val="black"/>
                </a:solidFill>
                <a:latin typeface="Arial Unicode MS" pitchFamily="34" charset="-128"/>
                <a:ea typeface="Arial Unicode MS" pitchFamily="34" charset="-128"/>
                <a:cs typeface="Arial Unicode MS" pitchFamily="34" charset="-128"/>
              </a:rPr>
              <a:t>Programme supporting a PI (Principal Investigator) and team members to develop frontier research across all fields of research, on the basis of scientific excellence.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1556792"/>
            <a:ext cx="7848872" cy="4154984"/>
          </a:xfrm>
          <a:prstGeom prst="rect">
            <a:avLst/>
          </a:prstGeom>
        </p:spPr>
        <p:txBody>
          <a:bodyPr wrap="square">
            <a:spAutoFit/>
          </a:bodyPr>
          <a:lstStyle/>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Support for a PI and (if necessary) team-members</a:t>
            </a: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No need for collaboration with other countries</a:t>
            </a: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Team all usually based at the same institution (in EU/AC), but possible to have team members in other organisations if strongly justified (anywhere in World - not just EU, AC and ICPC) </a:t>
            </a: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Also for Advanced Grants can have a Co-I (must be from a different discipline to the PI)</a:t>
            </a: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No nationality or mobility requirements</a:t>
            </a:r>
            <a:endParaRPr lang="en-GB" sz="2200" b="1" dirty="0" smtClean="0">
              <a:latin typeface="Arial Unicode MS" pitchFamily="34" charset="-128"/>
              <a:ea typeface="Arial Unicode MS" pitchFamily="34" charset="-128"/>
              <a:cs typeface="Arial Unicode MS" pitchFamily="34" charset="-128"/>
            </a:endParaRP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Investigator driven (bottom-up) substantial advances “Frontier Research”</a:t>
            </a:r>
          </a:p>
          <a:p>
            <a:pPr algn="just">
              <a:buFont typeface="Wingdings" pitchFamily="2" charset="2"/>
              <a:buChar char="ü"/>
            </a:pPr>
            <a:r>
              <a:rPr lang="en-GB" sz="2200" dirty="0" smtClean="0">
                <a:latin typeface="Arial Unicode MS" pitchFamily="34" charset="-128"/>
                <a:ea typeface="Arial Unicode MS" pitchFamily="34" charset="-128"/>
                <a:cs typeface="Arial Unicode MS" pitchFamily="34" charset="-128"/>
              </a:rPr>
              <a:t>Excellence is only peer review criterion</a:t>
            </a:r>
          </a:p>
        </p:txBody>
      </p:sp>
      <p:sp>
        <p:nvSpPr>
          <p:cNvPr id="4" name="Rettangolo 3"/>
          <p:cNvSpPr/>
          <p:nvPr/>
        </p:nvSpPr>
        <p:spPr>
          <a:xfrm>
            <a:off x="1691680" y="548680"/>
            <a:ext cx="6264696" cy="461665"/>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KEY POINTS FOR ERC GRANTS</a:t>
            </a:r>
            <a:endParaRPr lang="it-IT" sz="24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91680" y="188640"/>
            <a:ext cx="5673348" cy="646331"/>
          </a:xfrm>
          <a:prstGeom prst="rect">
            <a:avLst/>
          </a:prstGeom>
        </p:spPr>
        <p:txBody>
          <a:bodyPr wrap="none">
            <a:spAutoFit/>
          </a:bodyPr>
          <a:lstStyle/>
          <a:p>
            <a:r>
              <a:rPr lang="it-IT" sz="3600" dirty="0" smtClean="0">
                <a:latin typeface="Arial Unicode MS" pitchFamily="34" charset="-128"/>
                <a:ea typeface="Arial Unicode MS" pitchFamily="34" charset="-128"/>
                <a:cs typeface="Arial Unicode MS" pitchFamily="34" charset="-128"/>
              </a:rPr>
              <a:t>ERC STARTING GRANTS</a:t>
            </a:r>
            <a:endParaRPr lang="it-IT" sz="3600" dirty="0">
              <a:latin typeface="Arial Unicode MS" pitchFamily="34" charset="-128"/>
              <a:ea typeface="Arial Unicode MS" pitchFamily="34" charset="-128"/>
              <a:cs typeface="Arial Unicode MS" pitchFamily="34" charset="-128"/>
            </a:endParaRPr>
          </a:p>
        </p:txBody>
      </p:sp>
      <p:sp>
        <p:nvSpPr>
          <p:cNvPr id="10" name="Rettangolo 9"/>
          <p:cNvSpPr/>
          <p:nvPr/>
        </p:nvSpPr>
        <p:spPr>
          <a:xfrm>
            <a:off x="827584" y="908720"/>
            <a:ext cx="7704856" cy="5632311"/>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For researchers of any nationality with 2-7 years of experience since completion of PhD (or equivalent degree) and scientific track record showing great promise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An excellent research proposal  </a:t>
            </a:r>
          </a:p>
          <a:p>
            <a:r>
              <a:rPr lang="en-US" sz="2000" dirty="0" smtClean="0">
                <a:latin typeface="Arial Unicode MS" pitchFamily="34" charset="-128"/>
                <a:ea typeface="Arial Unicode MS" pitchFamily="34" charset="-128"/>
                <a:cs typeface="Arial Unicode MS" pitchFamily="34" charset="-128"/>
              </a:rPr>
              <a:t> </a:t>
            </a:r>
          </a:p>
          <a:p>
            <a:r>
              <a:rPr lang="en-US" sz="2000" dirty="0" smtClean="0">
                <a:latin typeface="Arial Unicode MS" pitchFamily="34" charset="-128"/>
                <a:ea typeface="Arial Unicode MS" pitchFamily="34" charset="-128"/>
                <a:cs typeface="Arial Unicode MS" pitchFamily="34" charset="-128"/>
              </a:rPr>
              <a:t>Research must be conducted in a public or private research organization   (known as a Host Institution  /HI) located in one of the EU Member State or Associated Countries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Funding per grant: up to € 1.5 million (in some circumstances up to € 2 million)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Duration: up to 5 years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Evaluation criterion: scientific excellence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Calls for proposals: published once a year  </a:t>
            </a: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3608" y="332656"/>
            <a:ext cx="7032694" cy="646331"/>
          </a:xfrm>
          <a:prstGeom prst="rect">
            <a:avLst/>
          </a:prstGeom>
        </p:spPr>
        <p:txBody>
          <a:bodyPr wrap="none">
            <a:spAutoFit/>
          </a:bodyPr>
          <a:lstStyle/>
          <a:p>
            <a:r>
              <a:rPr lang="it-IT" sz="3600" dirty="0" smtClean="0">
                <a:latin typeface="Arial Unicode MS" pitchFamily="34" charset="-128"/>
                <a:ea typeface="Arial Unicode MS" pitchFamily="34" charset="-128"/>
                <a:cs typeface="Arial Unicode MS" pitchFamily="34" charset="-128"/>
              </a:rPr>
              <a:t>ERC CONSOLIDATOR GRANTS</a:t>
            </a:r>
            <a:endParaRPr lang="it-IT" sz="3600" dirty="0">
              <a:latin typeface="Arial Unicode MS" pitchFamily="34" charset="-128"/>
              <a:ea typeface="Arial Unicode MS" pitchFamily="34" charset="-128"/>
              <a:cs typeface="Arial Unicode MS" pitchFamily="34" charset="-128"/>
            </a:endParaRPr>
          </a:p>
        </p:txBody>
      </p:sp>
      <p:sp>
        <p:nvSpPr>
          <p:cNvPr id="8" name="Rettangolo 7"/>
          <p:cNvSpPr/>
          <p:nvPr/>
        </p:nvSpPr>
        <p:spPr>
          <a:xfrm>
            <a:off x="287016" y="980728"/>
            <a:ext cx="8856984" cy="5632311"/>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For researchers of any nationality with 7-12 years of experience since completion of PhD (or equivalent degree) and scientific track record showing great promise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An excellent research proposal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Research must be conducted in a public or private research organisation   (known as a Host Institution  /HI) located in one of the EU Member State or Associated Countries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Funding per grant: up to € 2 million (in some circumstances up to € 2.75 million)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Duration: up to 5 years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Evaluation criterion: scientific excellence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Calls for proposals: published once a year  </a:t>
            </a: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91680" y="188640"/>
            <a:ext cx="5904180" cy="646331"/>
          </a:xfrm>
          <a:prstGeom prst="rect">
            <a:avLst/>
          </a:prstGeom>
        </p:spPr>
        <p:txBody>
          <a:bodyPr wrap="none">
            <a:spAutoFit/>
          </a:bodyPr>
          <a:lstStyle/>
          <a:p>
            <a:r>
              <a:rPr lang="it-IT" sz="3600" dirty="0" smtClean="0">
                <a:latin typeface="Arial Unicode MS" pitchFamily="34" charset="-128"/>
                <a:ea typeface="Arial Unicode MS" pitchFamily="34" charset="-128"/>
                <a:cs typeface="Arial Unicode MS" pitchFamily="34" charset="-128"/>
              </a:rPr>
              <a:t>ERC ADVANCED GRANTS</a:t>
            </a:r>
            <a:endParaRPr lang="it-IT" sz="3600" dirty="0">
              <a:latin typeface="Arial Unicode MS" pitchFamily="34" charset="-128"/>
              <a:ea typeface="Arial Unicode MS" pitchFamily="34" charset="-128"/>
              <a:cs typeface="Arial Unicode MS" pitchFamily="34" charset="-128"/>
            </a:endParaRPr>
          </a:p>
        </p:txBody>
      </p:sp>
      <p:sp>
        <p:nvSpPr>
          <p:cNvPr id="12" name="Rettangolo 11"/>
          <p:cNvSpPr/>
          <p:nvPr/>
        </p:nvSpPr>
        <p:spPr>
          <a:xfrm>
            <a:off x="827584" y="908720"/>
            <a:ext cx="7560840" cy="5632311"/>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Research field: any field of science, engineering and scholarship </a:t>
            </a:r>
          </a:p>
          <a:p>
            <a:r>
              <a:rPr lang="en-US" sz="2000" dirty="0" smtClean="0">
                <a:latin typeface="Arial Unicode MS" pitchFamily="34" charset="-128"/>
                <a:ea typeface="Arial Unicode MS" pitchFamily="34" charset="-128"/>
                <a:cs typeface="Arial Unicode MS" pitchFamily="34" charset="-128"/>
              </a:rPr>
              <a:t>Researchers: any nationality, any age. Applicants must be scientifically independent and have a recent research track-record and profile which identifies them as leaders in their respective field(s) of research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Evaluation Criterion: scientific excellence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Host Institution: research must be conducted in a public or private research organisation   (known as a Host Institution  /HI) located in one of the EU Member States or Associated Countries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Funding: up to € 2.5 million per grant (in some circumstances up to € 3.5 million per grant)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Duration: up to 5 years </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Calls for proposals: published once a year </a:t>
            </a:r>
            <a:endParaRPr lang="en-US"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3608" y="332656"/>
            <a:ext cx="5519460" cy="646331"/>
          </a:xfrm>
          <a:prstGeom prst="rect">
            <a:avLst/>
          </a:prstGeom>
        </p:spPr>
        <p:txBody>
          <a:bodyPr wrap="none">
            <a:spAutoFit/>
          </a:bodyPr>
          <a:lstStyle/>
          <a:p>
            <a:r>
              <a:rPr lang="it-IT" sz="3600" dirty="0" smtClean="0">
                <a:latin typeface="Arial Unicode MS" pitchFamily="34" charset="-128"/>
                <a:ea typeface="Arial Unicode MS" pitchFamily="34" charset="-128"/>
                <a:cs typeface="Arial Unicode MS" pitchFamily="34" charset="-128"/>
              </a:rPr>
              <a:t>ERC SYNERGYGRANTS</a:t>
            </a:r>
            <a:endParaRPr lang="it-IT" sz="3600" dirty="0">
              <a:latin typeface="Arial Unicode MS" pitchFamily="34" charset="-128"/>
              <a:ea typeface="Arial Unicode MS" pitchFamily="34" charset="-128"/>
              <a:cs typeface="Arial Unicode MS" pitchFamily="34" charset="-128"/>
            </a:endParaRPr>
          </a:p>
        </p:txBody>
      </p:sp>
      <p:pic>
        <p:nvPicPr>
          <p:cNvPr id="61448" name="Picture 8" descr="http://erc.europa.eu/sites/all/themes/erc/images/gloss.png">
            <a:hlinkClick r:id="rId2" tooltip="Legal entity established as a non-profit organisation which carries out research or technological development as one of its main objectives."/>
          </p:cNvPr>
          <p:cNvPicPr>
            <a:picLocks noChangeAspect="1" noChangeArrowheads="1"/>
          </p:cNvPicPr>
          <p:nvPr/>
        </p:nvPicPr>
        <p:blipFill>
          <a:blip r:embed="rId3" cstate="print"/>
          <a:srcRect/>
          <a:stretch>
            <a:fillRect/>
          </a:stretch>
        </p:blipFill>
        <p:spPr bwMode="auto">
          <a:xfrm>
            <a:off x="17706975" y="687388"/>
            <a:ext cx="152400" cy="152400"/>
          </a:xfrm>
          <a:prstGeom prst="rect">
            <a:avLst/>
          </a:prstGeom>
          <a:noFill/>
        </p:spPr>
      </p:pic>
      <p:sp>
        <p:nvSpPr>
          <p:cNvPr id="61449" name="Rectangle 9"/>
          <p:cNvSpPr>
            <a:spLocks noChangeArrowheads="1"/>
          </p:cNvSpPr>
          <p:nvPr/>
        </p:nvSpPr>
        <p:spPr bwMode="auto">
          <a:xfrm>
            <a:off x="0" y="97795"/>
            <a:ext cx="31290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ttangolo 15"/>
          <p:cNvSpPr/>
          <p:nvPr/>
        </p:nvSpPr>
        <p:spPr>
          <a:xfrm>
            <a:off x="251520" y="1196752"/>
            <a:ext cx="8676456" cy="5093702"/>
          </a:xfrm>
          <a:prstGeom prst="rect">
            <a:avLst/>
          </a:prstGeom>
        </p:spPr>
        <p:txBody>
          <a:bodyPr wrap="square">
            <a:spAutoFit/>
          </a:bodyPr>
          <a:lstStyle/>
          <a:p>
            <a:pPr lvl="0" fontAlgn="base">
              <a:spcBef>
                <a:spcPct val="0"/>
              </a:spcBef>
              <a:spcAft>
                <a:spcPct val="0"/>
              </a:spcAft>
            </a:pPr>
            <a:r>
              <a:rPr lang="en-US" dirty="0" smtClean="0">
                <a:latin typeface="Arial Unicode MS" pitchFamily="34" charset="-128"/>
                <a:ea typeface="Arial Unicode MS" pitchFamily="34" charset="-128"/>
                <a:cs typeface="Arial Unicode MS" pitchFamily="34" charset="-128"/>
              </a:rPr>
              <a:t>Groups applying for the ERC Synergy Grant must be made up of a minimum of two and a maximum of four Principal Investigators (PIs) and, as necessary, their teams</a:t>
            </a:r>
          </a:p>
          <a:p>
            <a:pPr lvl="0" fontAlgn="base">
              <a:spcBef>
                <a:spcPct val="0"/>
              </a:spcBef>
              <a:spcAft>
                <a:spcPct val="0"/>
              </a:spcAft>
            </a:pPr>
            <a:endParaRPr lang="it-IT" sz="11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n-US" dirty="0" smtClean="0">
                <a:latin typeface="Arial Unicode MS" pitchFamily="34" charset="-128"/>
                <a:ea typeface="Arial Unicode MS" pitchFamily="34" charset="-128"/>
                <a:cs typeface="Arial Unicode MS" pitchFamily="34" charset="-128"/>
              </a:rPr>
              <a:t>No specific eligibility criteria are foreseen for PIs applying for the ERC Synergy Grants, but only exceptional proposals are likely to be funded in what are expected to be extremely competitive calls</a:t>
            </a:r>
          </a:p>
          <a:p>
            <a:pPr lvl="0" eaLnBrk="0" fontAlgn="base" hangingPunct="0">
              <a:spcBef>
                <a:spcPct val="0"/>
              </a:spcBef>
              <a:spcAft>
                <a:spcPct val="0"/>
              </a:spcAft>
            </a:pPr>
            <a:endParaRPr lang="it-IT" sz="11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n-US" dirty="0" smtClean="0">
                <a:latin typeface="Arial Unicode MS" pitchFamily="34" charset="-128"/>
                <a:ea typeface="Arial Unicode MS" pitchFamily="34" charset="-128"/>
                <a:cs typeface="Arial Unicode MS" pitchFamily="34" charset="-128"/>
              </a:rPr>
              <a:t> It is expected that in most cases ERC Synergy Groups will be interdisciplinary, often using multidisciplinary approaches. However this is not a requirement and colleagues from the same or similar disciplines bringing together complementary approaches, expertise and resources can apply</a:t>
            </a:r>
          </a:p>
          <a:p>
            <a:pPr lvl="0" eaLnBrk="0" fontAlgn="base" hangingPunct="0">
              <a:spcBef>
                <a:spcPct val="0"/>
              </a:spcBef>
              <a:spcAft>
                <a:spcPct val="0"/>
              </a:spcAft>
            </a:pPr>
            <a:endParaRPr lang="it-IT" sz="11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n-US" dirty="0" smtClean="0">
                <a:latin typeface="Arial Unicode MS" pitchFamily="34" charset="-128"/>
                <a:ea typeface="Arial Unicode MS" pitchFamily="34" charset="-128"/>
                <a:cs typeface="Arial Unicode MS" pitchFamily="34" charset="-128"/>
              </a:rPr>
              <a:t>The Host Institution that engages the Corresponding Principal Investigator for the duration of the grant should be a legally recognized public or private research organisation situated in one of the EU Member States or Associated Countries</a:t>
            </a:r>
          </a:p>
          <a:p>
            <a:pPr lvl="0" eaLnBrk="0" fontAlgn="base" hangingPunct="0">
              <a:spcBef>
                <a:spcPct val="0"/>
              </a:spcBef>
              <a:spcAft>
                <a:spcPct val="0"/>
              </a:spcAft>
            </a:pPr>
            <a:endParaRPr lang="it-IT" sz="11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n-US" dirty="0" smtClean="0">
                <a:latin typeface="Arial Unicode MS" pitchFamily="34" charset="-128"/>
                <a:ea typeface="Arial Unicode MS" pitchFamily="34" charset="-128"/>
                <a:cs typeface="Arial Unicode MS" pitchFamily="34" charset="-128"/>
              </a:rPr>
              <a:t>Funding: up to a maximum of €15 million for a period up to 6 years (pro rata for projects of shorter duration)</a:t>
            </a:r>
          </a:p>
          <a:p>
            <a:pPr lvl="0" eaLnBrk="0" fontAlgn="base" hangingPunct="0">
              <a:spcBef>
                <a:spcPct val="0"/>
              </a:spcBef>
              <a:spcAft>
                <a:spcPct val="0"/>
              </a:spcAft>
            </a:pPr>
            <a:endParaRPr lang="it-IT" sz="11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pPr>
            <a:r>
              <a:rPr lang="en-US" dirty="0" smtClean="0">
                <a:latin typeface="Arial Unicode MS" pitchFamily="34" charset="-128"/>
                <a:ea typeface="Arial Unicode MS" pitchFamily="34" charset="-128"/>
                <a:cs typeface="Arial Unicode MS" pitchFamily="34" charset="-128"/>
              </a:rPr>
              <a:t>Calls for proposals: published annually with one deadline </a:t>
            </a:r>
            <a:endParaRPr lang="en-US" sz="3200"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476673"/>
            <a:ext cx="8568952" cy="707886"/>
          </a:xfrm>
          <a:prstGeom prst="rect">
            <a:avLst/>
          </a:prstGeom>
        </p:spPr>
        <p:txBody>
          <a:bodyPr wrap="square">
            <a:spAutoFit/>
          </a:bodyPr>
          <a:lstStyle/>
          <a:p>
            <a:pPr algn="ctr"/>
            <a:r>
              <a:rPr lang="en-GB" sz="4000" dirty="0" smtClean="0"/>
              <a:t>TECHNOLOGY PLATFORMS</a:t>
            </a:r>
          </a:p>
        </p:txBody>
      </p:sp>
      <p:sp>
        <p:nvSpPr>
          <p:cNvPr id="4" name="Rettangolo 3"/>
          <p:cNvSpPr/>
          <p:nvPr/>
        </p:nvSpPr>
        <p:spPr>
          <a:xfrm>
            <a:off x="467544" y="1628800"/>
            <a:ext cx="8352928" cy="646331"/>
          </a:xfrm>
          <a:prstGeom prst="rect">
            <a:avLst/>
          </a:prstGeom>
        </p:spPr>
        <p:txBody>
          <a:bodyPr wrap="square">
            <a:spAutoFit/>
          </a:bodyPr>
          <a:lstStyle/>
          <a:p>
            <a:r>
              <a:rPr lang="en-GB" dirty="0" smtClean="0">
                <a:latin typeface="Arial Unicode MS" pitchFamily="34" charset="-128"/>
                <a:ea typeface="Arial Unicode MS" pitchFamily="34" charset="-128"/>
                <a:cs typeface="Arial Unicode MS" pitchFamily="34" charset="-128"/>
              </a:rPr>
              <a:t>European Technology Platforms introduced in the Commission Communication on an Action Plan for 3% of GDP for research (2003)</a:t>
            </a:r>
            <a:endParaRPr lang="en-GB"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467544" y="2636912"/>
            <a:ext cx="7992888" cy="1477328"/>
          </a:xfrm>
          <a:prstGeom prst="rect">
            <a:avLst/>
          </a:prstGeom>
        </p:spPr>
        <p:txBody>
          <a:bodyPr wrap="square">
            <a:spAutoFit/>
          </a:bodyPr>
          <a:lstStyle/>
          <a:p>
            <a:pPr>
              <a:buFont typeface="Arial" pitchFamily="34" charset="0"/>
              <a:buChar char="•"/>
            </a:pPr>
            <a:r>
              <a:rPr lang="en-GB" dirty="0" smtClean="0">
                <a:latin typeface="Arial Unicode MS" pitchFamily="34" charset="-128"/>
                <a:ea typeface="Arial Unicode MS" pitchFamily="34" charset="-128"/>
                <a:cs typeface="Arial Unicode MS" pitchFamily="34" charset="-128"/>
              </a:rPr>
              <a:t>Develop and drive forward coherent R&amp;D strategies</a:t>
            </a:r>
            <a:r>
              <a:rPr lang="en-GB" baseline="30000" dirty="0" smtClean="0">
                <a:latin typeface="Arial Unicode MS" pitchFamily="34" charset="-128"/>
                <a:ea typeface="Arial Unicode MS" pitchFamily="34" charset="-128"/>
                <a:cs typeface="Arial Unicode MS" pitchFamily="34" charset="-128"/>
              </a:rPr>
              <a:t> </a:t>
            </a:r>
            <a:r>
              <a:rPr lang="en-GB" dirty="0" smtClean="0">
                <a:latin typeface="Arial Unicode MS" pitchFamily="34" charset="-128"/>
                <a:ea typeface="Arial Unicode MS" pitchFamily="34" charset="-128"/>
                <a:cs typeface="Arial Unicode MS" pitchFamily="34" charset="-128"/>
              </a:rPr>
              <a:t>In strategic areas </a:t>
            </a:r>
          </a:p>
          <a:p>
            <a:pPr>
              <a:buFont typeface="Arial" pitchFamily="34" charset="0"/>
              <a:buChar char="•"/>
            </a:pPr>
            <a:r>
              <a:rPr lang="en-GB" dirty="0" smtClean="0">
                <a:latin typeface="Arial Unicode MS" pitchFamily="34" charset="-128"/>
                <a:ea typeface="Arial Unicode MS" pitchFamily="34" charset="-128"/>
                <a:cs typeface="Arial Unicode MS" pitchFamily="34" charset="-128"/>
              </a:rPr>
              <a:t>Ramp up R&amp;D investment in Europe Towards 3% (Barcelona Objective)</a:t>
            </a:r>
          </a:p>
          <a:p>
            <a:pPr>
              <a:buFont typeface="Arial" pitchFamily="34" charset="0"/>
              <a:buChar char="•"/>
            </a:pPr>
            <a:r>
              <a:rPr lang="en-GB" dirty="0" smtClean="0">
                <a:latin typeface="Arial Unicode MS" pitchFamily="34" charset="-128"/>
                <a:ea typeface="Arial Unicode MS" pitchFamily="34" charset="-128"/>
                <a:cs typeface="Arial Unicode MS" pitchFamily="34" charset="-128"/>
              </a:rPr>
              <a:t>Bring together fragmented efforts</a:t>
            </a:r>
          </a:p>
          <a:p>
            <a:pPr>
              <a:buFont typeface="Arial" pitchFamily="34" charset="0"/>
              <a:buChar char="•"/>
            </a:pPr>
            <a:r>
              <a:rPr lang="en-GB" dirty="0" smtClean="0">
                <a:latin typeface="Arial Unicode MS" pitchFamily="34" charset="-128"/>
                <a:ea typeface="Arial Unicode MS" pitchFamily="34" charset="-128"/>
                <a:cs typeface="Arial Unicode MS" pitchFamily="34" charset="-128"/>
              </a:rPr>
              <a:t>Building European Research Area</a:t>
            </a:r>
          </a:p>
          <a:p>
            <a:endParaRPr lang="en-GB" dirty="0"/>
          </a:p>
        </p:txBody>
      </p:sp>
      <p:sp>
        <p:nvSpPr>
          <p:cNvPr id="7" name="Text Box 4"/>
          <p:cNvSpPr txBox="1">
            <a:spLocks noChangeArrowheads="1"/>
          </p:cNvSpPr>
          <p:nvPr/>
        </p:nvSpPr>
        <p:spPr bwMode="auto">
          <a:xfrm>
            <a:off x="323528" y="4509120"/>
            <a:ext cx="8264588" cy="1323439"/>
          </a:xfrm>
          <a:prstGeom prst="rect">
            <a:avLst/>
          </a:prstGeom>
          <a:solidFill>
            <a:srgbClr val="FFFF00"/>
          </a:solidFill>
          <a:ln w="9525" algn="ctr">
            <a:solidFill>
              <a:schemeClr val="tx1"/>
            </a:solidFill>
            <a:miter lim="800000"/>
            <a:headEnd/>
            <a:tailEnd/>
          </a:ln>
          <a:effectLst/>
        </p:spPr>
        <p:txBody>
          <a:bodyPr wrap="square">
            <a:spAutoFit/>
          </a:bodyPr>
          <a:lstStyle/>
          <a:p>
            <a:r>
              <a:rPr lang="en-GB" sz="1600" b="1" i="1" dirty="0">
                <a:latin typeface="Arial Unicode MS" pitchFamily="34" charset="-128"/>
                <a:ea typeface="Arial Unicode MS" pitchFamily="34" charset="-128"/>
                <a:cs typeface="Arial Unicode MS" pitchFamily="34" charset="-128"/>
              </a:rPr>
              <a:t>Article </a:t>
            </a:r>
            <a:r>
              <a:rPr lang="en-GB" sz="1600" b="1" i="1" dirty="0" smtClean="0">
                <a:latin typeface="Arial Unicode MS" pitchFamily="34" charset="-128"/>
                <a:ea typeface="Arial Unicode MS" pitchFamily="34" charset="-128"/>
                <a:cs typeface="Arial Unicode MS" pitchFamily="34" charset="-128"/>
              </a:rPr>
              <a:t>171 Treaty</a:t>
            </a:r>
            <a:endParaRPr lang="en-GB" sz="1600" b="1" i="1" dirty="0">
              <a:latin typeface="Arial Unicode MS" pitchFamily="34" charset="-128"/>
              <a:ea typeface="Arial Unicode MS" pitchFamily="34" charset="-128"/>
              <a:cs typeface="Arial Unicode MS" pitchFamily="34" charset="-128"/>
            </a:endParaRPr>
          </a:p>
          <a:p>
            <a:r>
              <a:rPr lang="en-GB" sz="1600" dirty="0">
                <a:latin typeface="Arial Unicode MS" pitchFamily="34" charset="-128"/>
                <a:ea typeface="Arial Unicode MS" pitchFamily="34" charset="-128"/>
                <a:cs typeface="Arial Unicode MS" pitchFamily="34" charset="-128"/>
              </a:rPr>
              <a:t>“The Community may set up joint undertakings or any other structure necessary for the </a:t>
            </a:r>
            <a:r>
              <a:rPr lang="en-GB" sz="1600" dirty="0" smtClean="0">
                <a:latin typeface="Arial Unicode MS" pitchFamily="34" charset="-128"/>
                <a:ea typeface="Arial Unicode MS" pitchFamily="34" charset="-128"/>
                <a:cs typeface="Arial Unicode MS" pitchFamily="34" charset="-128"/>
              </a:rPr>
              <a:t>efficient execution </a:t>
            </a:r>
            <a:r>
              <a:rPr lang="en-GB" sz="1600" dirty="0">
                <a:latin typeface="Arial Unicode MS" pitchFamily="34" charset="-128"/>
                <a:ea typeface="Arial Unicode MS" pitchFamily="34" charset="-128"/>
                <a:cs typeface="Arial Unicode MS" pitchFamily="34" charset="-128"/>
              </a:rPr>
              <a:t>of Community research, technological development and demonstration programmes.”</a:t>
            </a:r>
          </a:p>
          <a:p>
            <a:endParaRPr lang="en-GB" sz="1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404664"/>
            <a:ext cx="6801862" cy="646331"/>
          </a:xfrm>
          <a:prstGeom prst="rect">
            <a:avLst/>
          </a:prstGeom>
        </p:spPr>
        <p:txBody>
          <a:bodyPr wrap="none">
            <a:spAutoFit/>
          </a:bodyPr>
          <a:lstStyle/>
          <a:p>
            <a:r>
              <a:rPr lang="en-GB" sz="3600" dirty="0" smtClean="0">
                <a:latin typeface="Arial Unicode MS" pitchFamily="34" charset="-128"/>
                <a:ea typeface="Arial Unicode MS" pitchFamily="34" charset="-128"/>
                <a:cs typeface="Arial Unicode MS" pitchFamily="34" charset="-128"/>
              </a:rPr>
              <a:t>Joint Technology Initiatives (JTI)</a:t>
            </a:r>
            <a:endParaRPr lang="it-IT" sz="36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179512" y="1259175"/>
            <a:ext cx="8424936" cy="4708981"/>
          </a:xfrm>
          <a:prstGeom prst="rect">
            <a:avLst/>
          </a:prstGeom>
        </p:spPr>
        <p:txBody>
          <a:bodyPr wrap="square">
            <a:spAutoFit/>
          </a:bodyPr>
          <a:lstStyle/>
          <a:p>
            <a:r>
              <a:rPr lang="en-GB" sz="2000" dirty="0" smtClean="0">
                <a:latin typeface="Arial Unicode MS" pitchFamily="34" charset="-128"/>
                <a:ea typeface="Arial Unicode MS" pitchFamily="34" charset="-128"/>
                <a:cs typeface="Arial Unicode MS" pitchFamily="34" charset="-128"/>
              </a:rPr>
              <a:t>Arising from Technology Platforms</a:t>
            </a:r>
          </a:p>
          <a:p>
            <a:endParaRPr lang="en-GB" sz="2000" dirty="0" smtClean="0">
              <a:latin typeface="Arial Unicode MS" pitchFamily="34" charset="-128"/>
              <a:ea typeface="Arial Unicode MS" pitchFamily="34" charset="-128"/>
              <a:cs typeface="Arial Unicode MS" pitchFamily="34" charset="-128"/>
            </a:endParaRPr>
          </a:p>
          <a:p>
            <a:r>
              <a:rPr lang="en-GB" sz="2000" dirty="0" smtClean="0">
                <a:latin typeface="Arial Unicode MS" pitchFamily="34" charset="-128"/>
                <a:ea typeface="Arial Unicode MS" pitchFamily="34" charset="-128"/>
                <a:cs typeface="Arial Unicode MS" pitchFamily="34" charset="-128"/>
              </a:rPr>
              <a:t>Formalized public-private partnerships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Covering a focused set of R&amp;D challenges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Combining private and public (European and national) financial resources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Legal basis: Article 171 of the Treaty</a:t>
            </a:r>
          </a:p>
          <a:p>
            <a:pPr lvl="1"/>
            <a:endParaRPr lang="en-GB" sz="2000" dirty="0" smtClean="0">
              <a:latin typeface="Arial Unicode MS" pitchFamily="34" charset="-128"/>
              <a:ea typeface="Arial Unicode MS" pitchFamily="34" charset="-128"/>
              <a:cs typeface="Arial Unicode MS" pitchFamily="34" charset="-128"/>
            </a:endParaRPr>
          </a:p>
          <a:p>
            <a:r>
              <a:rPr lang="en-GB" sz="2000" dirty="0" smtClean="0">
                <a:latin typeface="Arial Unicode MS" pitchFamily="34" charset="-128"/>
                <a:ea typeface="Arial Unicode MS" pitchFamily="34" charset="-128"/>
                <a:cs typeface="Arial Unicode MS" pitchFamily="34" charset="-128"/>
              </a:rPr>
              <a:t>Criteria</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Very limited number of cases with huge challenges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Inability of existing instruments to achieve objectives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Impact on industrial competitiveness</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Strength of commitment from industry</a:t>
            </a:r>
          </a:p>
          <a:p>
            <a:pPr lvl="1">
              <a:buFont typeface="Wingdings" pitchFamily="2" charset="2"/>
              <a:buChar char="ü"/>
            </a:pPr>
            <a:r>
              <a:rPr lang="en-GB" sz="2000" dirty="0" smtClean="0">
                <a:latin typeface="Arial Unicode MS" pitchFamily="34" charset="-128"/>
                <a:ea typeface="Arial Unicode MS" pitchFamily="34" charset="-128"/>
                <a:cs typeface="Arial Unicode MS" pitchFamily="34" charset="-128"/>
              </a:rPr>
              <a:t>Capacity to attract additional national support and leverage industrial funding</a:t>
            </a:r>
            <a:endParaRPr lang="en-GB" sz="2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339752" y="4653136"/>
            <a:ext cx="4680520" cy="1938992"/>
          </a:xfrm>
          <a:prstGeom prst="rect">
            <a:avLst/>
          </a:prstGeom>
        </p:spPr>
        <p:txBody>
          <a:bodyPr wrap="square">
            <a:spAutoFit/>
          </a:bodyPr>
          <a:lstStyle/>
          <a:p>
            <a:r>
              <a:rPr lang="en-GB" sz="2400" dirty="0" smtClean="0">
                <a:latin typeface="Arial Unicode MS" pitchFamily="34" charset="-128"/>
                <a:ea typeface="Arial Unicode MS" pitchFamily="34" charset="-128"/>
                <a:cs typeface="Arial Unicode MS" pitchFamily="34" charset="-128"/>
              </a:rPr>
              <a:t>ENERGY: FCH-JU</a:t>
            </a:r>
          </a:p>
          <a:p>
            <a:r>
              <a:rPr lang="en-GB" sz="2400" dirty="0" smtClean="0">
                <a:latin typeface="Arial Unicode MS" pitchFamily="34" charset="-128"/>
                <a:ea typeface="Arial Unicode MS" pitchFamily="34" charset="-128"/>
                <a:cs typeface="Arial Unicode MS" pitchFamily="34" charset="-128"/>
              </a:rPr>
              <a:t>TRANSPORT: CLEAN SKY</a:t>
            </a:r>
          </a:p>
          <a:p>
            <a:r>
              <a:rPr lang="en-GB" sz="2400" dirty="0" smtClean="0">
                <a:latin typeface="Arial Unicode MS" pitchFamily="34" charset="-128"/>
                <a:ea typeface="Arial Unicode MS" pitchFamily="34" charset="-128"/>
                <a:cs typeface="Arial Unicode MS" pitchFamily="34" charset="-128"/>
              </a:rPr>
              <a:t>HEALTH: IMI</a:t>
            </a:r>
          </a:p>
          <a:p>
            <a:r>
              <a:rPr lang="en-GB" sz="2400" dirty="0" smtClean="0">
                <a:latin typeface="Arial Unicode MS" pitchFamily="34" charset="-128"/>
                <a:ea typeface="Arial Unicode MS" pitchFamily="34" charset="-128"/>
                <a:cs typeface="Arial Unicode MS" pitchFamily="34" charset="-128"/>
              </a:rPr>
              <a:t>ICT:ARTEMIS</a:t>
            </a:r>
          </a:p>
          <a:p>
            <a:r>
              <a:rPr lang="en-GB" sz="2400" dirty="0" smtClean="0">
                <a:latin typeface="Arial Unicode MS" pitchFamily="34" charset="-128"/>
                <a:ea typeface="Arial Unicode MS" pitchFamily="34" charset="-128"/>
                <a:cs typeface="Arial Unicode MS" pitchFamily="34" charset="-128"/>
              </a:rPr>
              <a:t>ICT:ENIAC</a:t>
            </a:r>
          </a:p>
        </p:txBody>
      </p:sp>
      <p:sp>
        <p:nvSpPr>
          <p:cNvPr id="9" name="Rettangolo 8"/>
          <p:cNvSpPr/>
          <p:nvPr/>
        </p:nvSpPr>
        <p:spPr>
          <a:xfrm>
            <a:off x="611560" y="1268760"/>
            <a:ext cx="8064896" cy="3277820"/>
          </a:xfrm>
          <a:prstGeom prst="rect">
            <a:avLst/>
          </a:prstGeom>
        </p:spPr>
        <p:txBody>
          <a:bodyPr wrap="square">
            <a:spAutoFit/>
          </a:bodyPr>
          <a:lstStyle/>
          <a:p>
            <a:pPr>
              <a:lnSpc>
                <a:spcPct val="90000"/>
              </a:lnSpc>
            </a:pPr>
            <a:r>
              <a:rPr lang="en-US" sz="2000" dirty="0" smtClean="0">
                <a:latin typeface="Arial Unicode MS" pitchFamily="34" charset="-128"/>
                <a:ea typeface="Arial Unicode MS" pitchFamily="34" charset="-128"/>
                <a:cs typeface="Arial Unicode MS" pitchFamily="34" charset="-128"/>
              </a:rPr>
              <a:t>Body set up by the Community</a:t>
            </a:r>
          </a:p>
          <a:p>
            <a:pPr>
              <a:lnSpc>
                <a:spcPct val="90000"/>
              </a:lnSpc>
            </a:pPr>
            <a:r>
              <a:rPr lang="en-US" sz="2000" dirty="0" smtClean="0">
                <a:latin typeface="Arial Unicode MS" pitchFamily="34" charset="-128"/>
                <a:ea typeface="Arial Unicode MS" pitchFamily="34" charset="-128"/>
                <a:cs typeface="Arial Unicode MS" pitchFamily="34" charset="-128"/>
              </a:rPr>
              <a:t>Duration: till 31-12-2017</a:t>
            </a:r>
          </a:p>
          <a:p>
            <a:pPr>
              <a:lnSpc>
                <a:spcPct val="90000"/>
              </a:lnSpc>
            </a:pPr>
            <a:r>
              <a:rPr lang="en-US" sz="2000" dirty="0" smtClean="0">
                <a:latin typeface="Arial Unicode MS" pitchFamily="34" charset="-128"/>
                <a:ea typeface="Arial Unicode MS" pitchFamily="34" charset="-128"/>
                <a:cs typeface="Arial Unicode MS" pitchFamily="34" charset="-128"/>
              </a:rPr>
              <a:t>Seat: Brussels</a:t>
            </a:r>
          </a:p>
          <a:p>
            <a:pPr>
              <a:lnSpc>
                <a:spcPct val="90000"/>
              </a:lnSpc>
            </a:pPr>
            <a:r>
              <a:rPr lang="en-US" sz="2000" dirty="0" smtClean="0">
                <a:latin typeface="Arial Unicode MS" pitchFamily="34" charset="-128"/>
                <a:ea typeface="Arial Unicode MS" pitchFamily="34" charset="-128"/>
                <a:cs typeface="Arial Unicode MS" pitchFamily="34" charset="-128"/>
              </a:rPr>
              <a:t>Members: Industry, European Community, a set of Member States and Associated Countries</a:t>
            </a:r>
          </a:p>
          <a:p>
            <a:pPr>
              <a:lnSpc>
                <a:spcPct val="90000"/>
              </a:lnSpc>
            </a:pPr>
            <a:endParaRPr lang="en-US" sz="2000" dirty="0" smtClean="0">
              <a:latin typeface="Arial Unicode MS" pitchFamily="34" charset="-128"/>
              <a:ea typeface="Arial Unicode MS" pitchFamily="34" charset="-128"/>
              <a:cs typeface="Arial Unicode MS" pitchFamily="34" charset="-128"/>
            </a:endParaRPr>
          </a:p>
          <a:p>
            <a:pPr>
              <a:lnSpc>
                <a:spcPct val="90000"/>
              </a:lnSpc>
            </a:pPr>
            <a:r>
              <a:rPr lang="en-US" sz="2000" dirty="0" smtClean="0">
                <a:latin typeface="Arial Unicode MS" pitchFamily="34" charset="-128"/>
                <a:ea typeface="Arial Unicode MS" pitchFamily="34" charset="-128"/>
                <a:cs typeface="Arial Unicode MS" pitchFamily="34" charset="-128"/>
              </a:rPr>
              <a:t>Objectives</a:t>
            </a:r>
          </a:p>
          <a:p>
            <a:pPr lvl="1">
              <a:lnSpc>
                <a:spcPct val="90000"/>
              </a:lnSpc>
              <a:buFont typeface="Wingdings" pitchFamily="2" charset="2"/>
              <a:buChar char="ü"/>
            </a:pPr>
            <a:r>
              <a:rPr lang="en-US" dirty="0" smtClean="0">
                <a:latin typeface="Arial Unicode MS" pitchFamily="34" charset="-128"/>
                <a:ea typeface="Arial Unicode MS" pitchFamily="34" charset="-128"/>
                <a:cs typeface="Arial Unicode MS" pitchFamily="34" charset="-128"/>
              </a:rPr>
              <a:t>Define and implement a Research Agenda</a:t>
            </a:r>
          </a:p>
          <a:p>
            <a:pPr lvl="1">
              <a:lnSpc>
                <a:spcPct val="90000"/>
              </a:lnSpc>
              <a:buFont typeface="Wingdings" pitchFamily="2" charset="2"/>
              <a:buChar char="ü"/>
            </a:pPr>
            <a:r>
              <a:rPr lang="en-US" dirty="0" smtClean="0">
                <a:latin typeface="Arial Unicode MS" pitchFamily="34" charset="-128"/>
                <a:ea typeface="Arial Unicode MS" pitchFamily="34" charset="-128"/>
                <a:cs typeface="Arial Unicode MS" pitchFamily="34" charset="-128"/>
              </a:rPr>
              <a:t>Support R&amp;D activities (Calls for Proposals)</a:t>
            </a:r>
          </a:p>
          <a:p>
            <a:pPr lvl="1">
              <a:lnSpc>
                <a:spcPct val="90000"/>
              </a:lnSpc>
              <a:buFont typeface="Wingdings" pitchFamily="2" charset="2"/>
              <a:buChar char="ü"/>
            </a:pPr>
            <a:r>
              <a:rPr lang="en-US" dirty="0" smtClean="0">
                <a:latin typeface="Arial Unicode MS" pitchFamily="34" charset="-128"/>
                <a:ea typeface="Arial Unicode MS" pitchFamily="34" charset="-128"/>
                <a:cs typeface="Arial Unicode MS" pitchFamily="34" charset="-128"/>
              </a:rPr>
              <a:t>Promote the public-private partnership (increase investments)</a:t>
            </a:r>
          </a:p>
          <a:p>
            <a:pPr lvl="1">
              <a:lnSpc>
                <a:spcPct val="90000"/>
              </a:lnSpc>
              <a:buFont typeface="Wingdings" pitchFamily="2" charset="2"/>
              <a:buChar char="ü"/>
            </a:pPr>
            <a:r>
              <a:rPr lang="en-US" dirty="0" smtClean="0">
                <a:latin typeface="Arial Unicode MS" pitchFamily="34" charset="-128"/>
                <a:ea typeface="Arial Unicode MS" pitchFamily="34" charset="-128"/>
                <a:cs typeface="Arial Unicode MS" pitchFamily="34" charset="-128"/>
              </a:rPr>
              <a:t>Achieve synergy and coordination with other European R&amp;D</a:t>
            </a:r>
          </a:p>
          <a:p>
            <a:pPr lvl="1">
              <a:lnSpc>
                <a:spcPct val="90000"/>
              </a:lnSpc>
              <a:buFont typeface="Wingdings" pitchFamily="2" charset="2"/>
              <a:buChar char="ü"/>
            </a:pPr>
            <a:r>
              <a:rPr lang="en-US" dirty="0" smtClean="0">
                <a:latin typeface="Arial Unicode MS" pitchFamily="34" charset="-128"/>
                <a:ea typeface="Arial Unicode MS" pitchFamily="34" charset="-128"/>
                <a:cs typeface="Arial Unicode MS" pitchFamily="34" charset="-128"/>
              </a:rPr>
              <a:t>Promote the involvement of SME’s</a:t>
            </a:r>
            <a:endParaRPr lang="en-US" dirty="0">
              <a:latin typeface="Arial Unicode MS" pitchFamily="34" charset="-128"/>
              <a:ea typeface="Arial Unicode MS" pitchFamily="34" charset="-128"/>
              <a:cs typeface="Arial Unicode MS" pitchFamily="34" charset="-128"/>
            </a:endParaRPr>
          </a:p>
        </p:txBody>
      </p:sp>
      <p:sp>
        <p:nvSpPr>
          <p:cNvPr id="10" name="Rettangolo 9"/>
          <p:cNvSpPr/>
          <p:nvPr/>
        </p:nvSpPr>
        <p:spPr>
          <a:xfrm>
            <a:off x="683568" y="404664"/>
            <a:ext cx="6801862" cy="646331"/>
          </a:xfrm>
          <a:prstGeom prst="rect">
            <a:avLst/>
          </a:prstGeom>
        </p:spPr>
        <p:txBody>
          <a:bodyPr wrap="none">
            <a:spAutoFit/>
          </a:bodyPr>
          <a:lstStyle/>
          <a:p>
            <a:r>
              <a:rPr lang="en-GB" sz="3600" dirty="0" smtClean="0">
                <a:latin typeface="Arial Unicode MS" pitchFamily="34" charset="-128"/>
                <a:ea typeface="Arial Unicode MS" pitchFamily="34" charset="-128"/>
                <a:cs typeface="Arial Unicode MS" pitchFamily="34" charset="-128"/>
              </a:rPr>
              <a:t>Joint Technology Initiatives (JTI)</a:t>
            </a:r>
            <a:endParaRPr lang="it-IT" sz="36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5229200"/>
            <a:ext cx="8280920" cy="707886"/>
          </a:xfrm>
          <a:prstGeom prst="rect">
            <a:avLst/>
          </a:prstGeom>
        </p:spPr>
        <p:txBody>
          <a:bodyPr wrap="square">
            <a:spAutoFit/>
          </a:bodyPr>
          <a:lstStyle/>
          <a:p>
            <a:r>
              <a:rPr lang="it-IT" sz="2000" dirty="0" smtClean="0">
                <a:latin typeface="Arial Unicode MS" pitchFamily="34" charset="-128"/>
                <a:ea typeface="Arial Unicode MS" pitchFamily="34" charset="-128"/>
                <a:cs typeface="Arial Unicode MS" pitchFamily="34" charset="-128"/>
              </a:rPr>
              <a:t>EC </a:t>
            </a:r>
            <a:r>
              <a:rPr lang="en-US" sz="2000" dirty="0" smtClean="0">
                <a:latin typeface="Arial Unicode MS" pitchFamily="34" charset="-128"/>
                <a:ea typeface="Arial Unicode MS" pitchFamily="34" charset="-128"/>
                <a:cs typeface="Arial Unicode MS" pitchFamily="34" charset="-128"/>
              </a:rPr>
              <a:t>awards </a:t>
            </a:r>
            <a:r>
              <a:rPr lang="en-US" sz="2000" dirty="0" smtClean="0">
                <a:latin typeface="Arial Unicode MS" pitchFamily="34" charset="-128"/>
                <a:ea typeface="Arial Unicode MS" pitchFamily="34" charset="-128"/>
                <a:cs typeface="Arial Unicode MS" pitchFamily="34" charset="-128"/>
              </a:rPr>
              <a:t>money in the form of grants in order to implement projects or activities in relation to European Union policies. </a:t>
            </a:r>
          </a:p>
        </p:txBody>
      </p:sp>
      <p:pic>
        <p:nvPicPr>
          <p:cNvPr id="10242" name="Picture 2" descr="http://www.fermodiocesi.it/img/public/Notiziario/Europa_bandiera.jpg"/>
          <p:cNvPicPr>
            <a:picLocks noChangeAspect="1" noChangeArrowheads="1"/>
          </p:cNvPicPr>
          <p:nvPr/>
        </p:nvPicPr>
        <p:blipFill>
          <a:blip r:embed="rId2" cstate="print"/>
          <a:srcRect/>
          <a:stretch>
            <a:fillRect/>
          </a:stretch>
        </p:blipFill>
        <p:spPr bwMode="auto">
          <a:xfrm>
            <a:off x="2987824" y="2924944"/>
            <a:ext cx="2736304" cy="2037517"/>
          </a:xfrm>
          <a:prstGeom prst="rect">
            <a:avLst/>
          </a:prstGeom>
          <a:noFill/>
        </p:spPr>
      </p:pic>
      <p:sp>
        <p:nvSpPr>
          <p:cNvPr id="5" name="Rettangolo 4"/>
          <p:cNvSpPr/>
          <p:nvPr/>
        </p:nvSpPr>
        <p:spPr>
          <a:xfrm>
            <a:off x="1691680" y="332656"/>
            <a:ext cx="5375189" cy="707886"/>
          </a:xfrm>
          <a:prstGeom prst="rect">
            <a:avLst/>
          </a:prstGeom>
        </p:spPr>
        <p:txBody>
          <a:bodyPr wrap="none">
            <a:spAutoFit/>
          </a:bodyPr>
          <a:lstStyle/>
          <a:p>
            <a:r>
              <a:rPr lang="it-IT" sz="4000" dirty="0" smtClean="0">
                <a:latin typeface="Arial Unicode MS" pitchFamily="34" charset="-128"/>
                <a:ea typeface="Arial Unicode MS" pitchFamily="34" charset="-128"/>
                <a:cs typeface="Arial Unicode MS" pitchFamily="34" charset="-128"/>
              </a:rPr>
              <a:t>European Commission</a:t>
            </a:r>
            <a:endParaRPr lang="it-IT" sz="4000" dirty="0">
              <a:latin typeface="Arial Unicode MS" pitchFamily="34" charset="-128"/>
              <a:ea typeface="Arial Unicode MS" pitchFamily="34" charset="-128"/>
              <a:cs typeface="Arial Unicode MS" pitchFamily="34" charset="-128"/>
            </a:endParaRPr>
          </a:p>
        </p:txBody>
      </p:sp>
      <p:sp>
        <p:nvSpPr>
          <p:cNvPr id="7" name="Rectangle 1"/>
          <p:cNvSpPr>
            <a:spLocks noChangeArrowheads="1"/>
          </p:cNvSpPr>
          <p:nvPr/>
        </p:nvSpPr>
        <p:spPr bwMode="auto">
          <a:xfrm>
            <a:off x="0" y="1340768"/>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Arial Unicode MS" pitchFamily="34" charset="-128"/>
                <a:ea typeface="Arial Unicode MS" pitchFamily="34" charset="-128"/>
                <a:cs typeface="Arial Unicode MS" pitchFamily="34" charset="-128"/>
              </a:rPr>
              <a:t>The European Commission (EC) is the executive body of the European Union responsible for proposing legislation, implementing decisions, upholding the Union's treaties and day-to-day running of the EU.</a:t>
            </a:r>
            <a:endParaRPr lang="it-IT" sz="2000" dirty="0" smtClean="0">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7632848" cy="707886"/>
          </a:xfrm>
          <a:prstGeom prst="rect">
            <a:avLst/>
          </a:prstGeom>
        </p:spPr>
        <p:txBody>
          <a:bodyPr wrap="square">
            <a:spAutoFit/>
          </a:bodyPr>
          <a:lstStyle/>
          <a:p>
            <a:pPr lvl="0" algn="ctr"/>
            <a:r>
              <a:rPr lang="it-IT" sz="4000" dirty="0" err="1" smtClean="0"/>
              <a:t>What</a:t>
            </a:r>
            <a:r>
              <a:rPr lang="it-IT" sz="4000" dirty="0" smtClean="0"/>
              <a:t>’s </a:t>
            </a:r>
            <a:r>
              <a:rPr lang="it-IT" sz="4000" dirty="0" err="1" smtClean="0"/>
              <a:t>next</a:t>
            </a:r>
            <a:r>
              <a:rPr lang="it-IT" sz="4000" dirty="0" smtClean="0"/>
              <a:t>?</a:t>
            </a:r>
          </a:p>
        </p:txBody>
      </p:sp>
      <p:pic>
        <p:nvPicPr>
          <p:cNvPr id="1026" name="Picture 2" descr="http://eclissisociale.com/wp-content/uploads/2013/07/horizon2020_0.jpg"/>
          <p:cNvPicPr>
            <a:picLocks noChangeAspect="1" noChangeArrowheads="1"/>
          </p:cNvPicPr>
          <p:nvPr/>
        </p:nvPicPr>
        <p:blipFill>
          <a:blip r:embed="rId2" cstate="print"/>
          <a:srcRect/>
          <a:stretch>
            <a:fillRect/>
          </a:stretch>
        </p:blipFill>
        <p:spPr bwMode="auto">
          <a:xfrm>
            <a:off x="1043608" y="1988840"/>
            <a:ext cx="6677025" cy="37433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060848" y="332656"/>
            <a:ext cx="6912768" cy="1872208"/>
          </a:xfrm>
          <a:prstGeom prst="rect">
            <a:avLst/>
          </a:prstGeom>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80000"/>
              </a:lnSpc>
              <a:spcBef>
                <a:spcPct val="20000"/>
              </a:spcBef>
              <a:spcAft>
                <a:spcPts val="0"/>
              </a:spcAft>
              <a:buClrTx/>
              <a:buSzTx/>
              <a:tabLst/>
              <a:defRPr/>
            </a:pPr>
            <a:endParaRPr kumimoji="0" lang="en-GB"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Times New Roman" pitchFamily="18" charset="0"/>
              <a:buChar char="•"/>
              <a:tabLst/>
              <a:defRPr/>
            </a:pPr>
            <a:endPar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5" name="Rettangolo 4"/>
          <p:cNvSpPr/>
          <p:nvPr/>
        </p:nvSpPr>
        <p:spPr>
          <a:xfrm>
            <a:off x="0" y="2204864"/>
            <a:ext cx="8927976" cy="2819233"/>
          </a:xfrm>
          <a:prstGeom prst="rect">
            <a:avLst/>
          </a:prstGeom>
        </p:spPr>
        <p:txBody>
          <a:bodyPr wrap="square">
            <a:spAutoFit/>
          </a:bodyPr>
          <a:lstStyle/>
          <a:p>
            <a:pPr marL="390525" indent="-390525" defTabSz="512763">
              <a:lnSpc>
                <a:spcPct val="90000"/>
              </a:lnSpc>
              <a:spcBef>
                <a:spcPts val="913"/>
              </a:spcBef>
            </a:pPr>
            <a:r>
              <a:rPr lang="en-GB" sz="2000" dirty="0" smtClean="0">
                <a:solidFill>
                  <a:srgbClr val="000000"/>
                </a:solidFill>
                <a:latin typeface="Arial Unicode MS" pitchFamily="34" charset="-128"/>
                <a:ea typeface="Arial Unicode MS" pitchFamily="34" charset="-128"/>
                <a:cs typeface="Arial Unicode MS" pitchFamily="34" charset="-128"/>
              </a:rPr>
              <a:t>A single programme bringing together three separate programmes/initiatives:</a:t>
            </a:r>
          </a:p>
          <a:p>
            <a:pPr marL="390525" indent="-390525" defTabSz="512763">
              <a:lnSpc>
                <a:spcPct val="90000"/>
              </a:lnSpc>
              <a:spcBef>
                <a:spcPts val="913"/>
              </a:spcBef>
            </a:pPr>
            <a:endParaRPr lang="en-GB" dirty="0" smtClean="0">
              <a:solidFill>
                <a:srgbClr val="000000"/>
              </a:solidFill>
              <a:latin typeface="Arial Unicode MS" pitchFamily="34" charset="-128"/>
              <a:ea typeface="Arial Unicode MS" pitchFamily="34" charset="-128"/>
              <a:cs typeface="Arial Unicode MS" pitchFamily="34" charset="-128"/>
            </a:endParaRPr>
          </a:p>
          <a:p>
            <a:pPr marL="847725" lvl="1" indent="-325438" defTabSz="512763">
              <a:lnSpc>
                <a:spcPct val="90000"/>
              </a:lnSpc>
              <a:spcBef>
                <a:spcPts val="800"/>
              </a:spcBef>
              <a:buFont typeface="Wingdings" pitchFamily="2" charset="2"/>
              <a:buChar char="ü"/>
            </a:pPr>
            <a:r>
              <a:rPr lang="en-GB" sz="2000" dirty="0" smtClean="0">
                <a:solidFill>
                  <a:srgbClr val="000000"/>
                </a:solidFill>
                <a:latin typeface="Arial Unicode MS" pitchFamily="34" charset="-128"/>
                <a:ea typeface="Arial Unicode MS" pitchFamily="34" charset="-128"/>
                <a:cs typeface="Arial Unicode MS" pitchFamily="34" charset="-128"/>
              </a:rPr>
              <a:t>The 7th research Framework Programme (FP7), </a:t>
            </a:r>
          </a:p>
          <a:p>
            <a:pPr marL="847725" lvl="1" indent="-325438" defTabSz="512763">
              <a:lnSpc>
                <a:spcPct val="90000"/>
              </a:lnSpc>
              <a:spcBef>
                <a:spcPts val="800"/>
              </a:spcBef>
              <a:buFont typeface="Wingdings" pitchFamily="2" charset="2"/>
              <a:buChar char="ü"/>
            </a:pPr>
            <a:r>
              <a:rPr lang="en-GB" sz="2000" dirty="0" smtClean="0">
                <a:solidFill>
                  <a:srgbClr val="000000"/>
                </a:solidFill>
                <a:latin typeface="Arial Unicode MS" pitchFamily="34" charset="-128"/>
                <a:ea typeface="Arial Unicode MS" pitchFamily="34" charset="-128"/>
                <a:cs typeface="Arial Unicode MS" pitchFamily="34" charset="-128"/>
              </a:rPr>
              <a:t>Innovation aspects of Competitiveness and Innovation Framework Programme (CIP), </a:t>
            </a:r>
          </a:p>
          <a:p>
            <a:pPr marL="847725" lvl="1" indent="-325438" defTabSz="512763">
              <a:lnSpc>
                <a:spcPct val="90000"/>
              </a:lnSpc>
              <a:spcBef>
                <a:spcPts val="800"/>
              </a:spcBef>
              <a:buFont typeface="Wingdings" pitchFamily="2" charset="2"/>
              <a:buChar char="ü"/>
            </a:pPr>
            <a:r>
              <a:rPr lang="en-GB" sz="2000" dirty="0" smtClean="0">
                <a:solidFill>
                  <a:srgbClr val="000000"/>
                </a:solidFill>
                <a:latin typeface="Arial Unicode MS" pitchFamily="34" charset="-128"/>
                <a:ea typeface="Arial Unicode MS" pitchFamily="34" charset="-128"/>
                <a:cs typeface="Arial Unicode MS" pitchFamily="34" charset="-128"/>
              </a:rPr>
              <a:t>EU contribution to the European Institute of Innovation and Technology (EIT)</a:t>
            </a:r>
          </a:p>
          <a:p>
            <a:pPr marL="390525" indent="-390525" defTabSz="512763">
              <a:lnSpc>
                <a:spcPct val="90000"/>
              </a:lnSpc>
              <a:spcBef>
                <a:spcPts val="913"/>
              </a:spcBef>
            </a:pPr>
            <a:endParaRPr lang="en-GB" sz="2000" i="1" dirty="0">
              <a:solidFill>
                <a:srgbClr val="000000"/>
              </a:solidFill>
              <a:latin typeface="Arial Unicode MS" pitchFamily="34" charset="-128"/>
              <a:ea typeface="Arial Unicode MS" pitchFamily="34" charset="-128"/>
              <a:cs typeface="Arial Unicode MS" pitchFamily="34" charset="-128"/>
            </a:endParaRPr>
          </a:p>
        </p:txBody>
      </p:sp>
      <p:sp>
        <p:nvSpPr>
          <p:cNvPr id="6" name="Rettangolo 5"/>
          <p:cNvSpPr/>
          <p:nvPr/>
        </p:nvSpPr>
        <p:spPr>
          <a:xfrm>
            <a:off x="611560" y="476672"/>
            <a:ext cx="7632848" cy="707886"/>
          </a:xfrm>
          <a:prstGeom prst="rect">
            <a:avLst/>
          </a:prstGeom>
        </p:spPr>
        <p:txBody>
          <a:bodyPr wrap="square">
            <a:spAutoFit/>
          </a:bodyPr>
          <a:lstStyle/>
          <a:p>
            <a:pPr lvl="0" algn="ctr"/>
            <a:r>
              <a:rPr lang="it-IT" sz="4000" dirty="0" smtClean="0"/>
              <a:t>Horizon 2020</a:t>
            </a:r>
          </a:p>
        </p:txBody>
      </p:sp>
      <p:sp>
        <p:nvSpPr>
          <p:cNvPr id="7" name="Rettangolo 6"/>
          <p:cNvSpPr/>
          <p:nvPr/>
        </p:nvSpPr>
        <p:spPr>
          <a:xfrm>
            <a:off x="611560" y="1268760"/>
            <a:ext cx="8064896" cy="388633"/>
          </a:xfrm>
          <a:prstGeom prst="rect">
            <a:avLst/>
          </a:prstGeom>
        </p:spPr>
        <p:txBody>
          <a:bodyPr wrap="square">
            <a:spAutoFit/>
          </a:bodyPr>
          <a:lstStyle/>
          <a:p>
            <a:pPr marL="342900" lvl="0" indent="-342900">
              <a:lnSpc>
                <a:spcPct val="80000"/>
              </a:lnSpc>
              <a:spcBef>
                <a:spcPct val="20000"/>
              </a:spcBef>
              <a:defRPr/>
            </a:pPr>
            <a:r>
              <a:rPr lang="en-GB" sz="2400" dirty="0" smtClean="0">
                <a:solidFill>
                  <a:prstClr val="black"/>
                </a:solidFill>
                <a:latin typeface="Arial Unicode MS" pitchFamily="34" charset="-128"/>
                <a:ea typeface="Arial Unicode MS" pitchFamily="34" charset="-128"/>
                <a:cs typeface="Arial Unicode MS" pitchFamily="34" charset="-128"/>
              </a:rPr>
              <a:t>Research and innovation funding programme (2014-20)</a:t>
            </a:r>
          </a:p>
        </p:txBody>
      </p:sp>
      <p:sp>
        <p:nvSpPr>
          <p:cNvPr id="9" name="Rettangolo 8"/>
          <p:cNvSpPr/>
          <p:nvPr/>
        </p:nvSpPr>
        <p:spPr>
          <a:xfrm>
            <a:off x="1763688" y="5301208"/>
            <a:ext cx="5616624" cy="400110"/>
          </a:xfrm>
          <a:prstGeom prst="rect">
            <a:avLst/>
          </a:prstGeom>
        </p:spPr>
        <p:txBody>
          <a:bodyPr wrap="square">
            <a:spAutoFit/>
          </a:bodyPr>
          <a:lstStyle/>
          <a:p>
            <a:pPr lvl="0"/>
            <a:r>
              <a:rPr lang="en-GB" sz="2000" dirty="0" smtClean="0">
                <a:solidFill>
                  <a:prstClr val="black"/>
                </a:solidFill>
                <a:latin typeface="Arial Unicode MS" pitchFamily="34" charset="-128"/>
                <a:ea typeface="Arial Unicode MS" pitchFamily="34" charset="-128"/>
                <a:cs typeface="Arial Unicode MS" pitchFamily="34" charset="-128"/>
              </a:rPr>
              <a:t>Foreseen fund allocation 80 billion euro </a:t>
            </a:r>
            <a:endParaRPr lang="it-IT" dirty="0">
              <a:solidFill>
                <a:prstClr val="black"/>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260648"/>
            <a:ext cx="7632848" cy="707886"/>
          </a:xfrm>
          <a:prstGeom prst="rect">
            <a:avLst/>
          </a:prstGeom>
        </p:spPr>
        <p:txBody>
          <a:bodyPr wrap="square">
            <a:spAutoFit/>
          </a:bodyPr>
          <a:lstStyle/>
          <a:p>
            <a:pPr lvl="0" algn="ctr"/>
            <a:r>
              <a:rPr lang="it-IT" sz="4000" dirty="0" smtClean="0"/>
              <a:t>Horizon 2020 </a:t>
            </a:r>
            <a:r>
              <a:rPr lang="en-GB" sz="4000" dirty="0" smtClean="0"/>
              <a:t>priorities</a:t>
            </a:r>
            <a:endParaRPr lang="it-IT" sz="4000" dirty="0" smtClean="0"/>
          </a:p>
        </p:txBody>
      </p:sp>
      <p:sp>
        <p:nvSpPr>
          <p:cNvPr id="5" name="Rettangolo 4"/>
          <p:cNvSpPr/>
          <p:nvPr/>
        </p:nvSpPr>
        <p:spPr>
          <a:xfrm>
            <a:off x="827584" y="1916832"/>
            <a:ext cx="4377110" cy="584775"/>
          </a:xfrm>
          <a:prstGeom prst="rect">
            <a:avLst/>
          </a:prstGeom>
        </p:spPr>
        <p:txBody>
          <a:bodyPr wrap="square">
            <a:spAutoFit/>
          </a:bodyPr>
          <a:lstStyle/>
          <a:p>
            <a:r>
              <a:rPr lang="en-GB" sz="3200" dirty="0" smtClean="0">
                <a:solidFill>
                  <a:prstClr val="black"/>
                </a:solidFill>
                <a:latin typeface="Arial Unicode MS" pitchFamily="34" charset="-128"/>
                <a:ea typeface="Arial Unicode MS" pitchFamily="34" charset="-128"/>
                <a:cs typeface="Arial Unicode MS" pitchFamily="34" charset="-128"/>
              </a:rPr>
              <a:t>1 Excellent science</a:t>
            </a:r>
            <a:endParaRPr lang="it-IT" dirty="0"/>
          </a:p>
        </p:txBody>
      </p:sp>
      <p:sp>
        <p:nvSpPr>
          <p:cNvPr id="6" name="Rettangolo 5"/>
          <p:cNvSpPr/>
          <p:nvPr/>
        </p:nvSpPr>
        <p:spPr>
          <a:xfrm>
            <a:off x="899592" y="2996952"/>
            <a:ext cx="5025355" cy="584775"/>
          </a:xfrm>
          <a:prstGeom prst="rect">
            <a:avLst/>
          </a:prstGeom>
        </p:spPr>
        <p:txBody>
          <a:bodyPr wrap="square">
            <a:spAutoFit/>
          </a:bodyPr>
          <a:lstStyle/>
          <a:p>
            <a:r>
              <a:rPr lang="en-GB" sz="3200" dirty="0" smtClean="0">
                <a:solidFill>
                  <a:prstClr val="black"/>
                </a:solidFill>
                <a:latin typeface="Arial Unicode MS" pitchFamily="34" charset="-128"/>
                <a:ea typeface="Arial Unicode MS" pitchFamily="34" charset="-128"/>
                <a:cs typeface="Arial Unicode MS" pitchFamily="34" charset="-128"/>
              </a:rPr>
              <a:t>2 Industrial leadership</a:t>
            </a:r>
            <a:endParaRPr lang="it-IT" dirty="0"/>
          </a:p>
        </p:txBody>
      </p:sp>
      <p:sp>
        <p:nvSpPr>
          <p:cNvPr id="7" name="Rettangolo 6"/>
          <p:cNvSpPr/>
          <p:nvPr/>
        </p:nvSpPr>
        <p:spPr>
          <a:xfrm>
            <a:off x="899592" y="4077072"/>
            <a:ext cx="4104456" cy="584775"/>
          </a:xfrm>
          <a:prstGeom prst="rect">
            <a:avLst/>
          </a:prstGeom>
        </p:spPr>
        <p:txBody>
          <a:bodyPr wrap="square">
            <a:spAutoFit/>
          </a:bodyPr>
          <a:lstStyle/>
          <a:p>
            <a:r>
              <a:rPr lang="en-GB" sz="3200" dirty="0" smtClean="0">
                <a:solidFill>
                  <a:prstClr val="black"/>
                </a:solidFill>
                <a:latin typeface="Arial Unicode MS" pitchFamily="34" charset="-128"/>
                <a:ea typeface="Arial Unicode MS" pitchFamily="34" charset="-128"/>
                <a:cs typeface="Arial Unicode MS" pitchFamily="34" charset="-128"/>
              </a:rPr>
              <a:t>3 Societal challenges</a:t>
            </a: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700088" y="1414463"/>
            <a:ext cx="7976367" cy="1578894"/>
          </a:xfrm>
          <a:prstGeom prst="rect">
            <a:avLst/>
          </a:prstGeom>
          <a:noFill/>
          <a:ln w="9525">
            <a:noFill/>
            <a:miter lim="800000"/>
            <a:headEnd/>
            <a:tailEnd/>
          </a:ln>
        </p:spPr>
        <p:txBody>
          <a:bodyPr wrap="square">
            <a:spAutoFit/>
          </a:bodyPr>
          <a:lstStyle/>
          <a:p>
            <a:pPr marL="269875" indent="-269875" defTabSz="550863">
              <a:buSzPct val="80000"/>
              <a:buFont typeface="Wingdings" pitchFamily="2" charset="2"/>
              <a:buChar char="ü"/>
              <a:tabLst>
                <a:tab pos="269875" algn="l"/>
              </a:tabLst>
            </a:pPr>
            <a:r>
              <a:rPr lang="en-GB" sz="2100" b="0" dirty="0">
                <a:solidFill>
                  <a:schemeClr val="tx1"/>
                </a:solidFill>
                <a:latin typeface="Arial Unicode MS" pitchFamily="34" charset="-128"/>
                <a:ea typeface="Arial Unicode MS" pitchFamily="34" charset="-128"/>
                <a:cs typeface="Arial Unicode MS" pitchFamily="34" charset="-128"/>
              </a:rPr>
              <a:t>Adapted for the whole research and innovation cycle</a:t>
            </a:r>
          </a:p>
          <a:p>
            <a:pPr marL="269875" indent="-269875" defTabSz="550863">
              <a:spcBef>
                <a:spcPct val="30000"/>
              </a:spcBef>
              <a:buSzPct val="80000"/>
              <a:buFont typeface="Wingdings" pitchFamily="2" charset="2"/>
              <a:buChar char="ü"/>
              <a:tabLst>
                <a:tab pos="269875" algn="l"/>
              </a:tabLst>
            </a:pPr>
            <a:r>
              <a:rPr lang="en-GB" sz="2100" b="0" dirty="0">
                <a:solidFill>
                  <a:schemeClr val="tx1"/>
                </a:solidFill>
                <a:latin typeface="Arial Unicode MS" pitchFamily="34" charset="-128"/>
                <a:ea typeface="Arial Unicode MS" pitchFamily="34" charset="-128"/>
                <a:cs typeface="Arial Unicode MS" pitchFamily="34" charset="-128"/>
              </a:rPr>
              <a:t>Covering all research programmes and funding bodies </a:t>
            </a:r>
          </a:p>
          <a:p>
            <a:pPr marL="269875" indent="-269875" defTabSz="550863">
              <a:spcBef>
                <a:spcPct val="30000"/>
              </a:spcBef>
              <a:buSzPct val="80000"/>
              <a:buFont typeface="Wingdings" pitchFamily="2" charset="2"/>
              <a:buChar char="ü"/>
              <a:tabLst>
                <a:tab pos="269875" algn="l"/>
              </a:tabLst>
            </a:pPr>
            <a:r>
              <a:rPr lang="en-GB" sz="2100" b="0" dirty="0">
                <a:solidFill>
                  <a:schemeClr val="tx1"/>
                </a:solidFill>
                <a:latin typeface="Arial Unicode MS" pitchFamily="34" charset="-128"/>
                <a:ea typeface="Arial Unicode MS" pitchFamily="34" charset="-128"/>
                <a:cs typeface="Arial Unicode MS" pitchFamily="34" charset="-128"/>
              </a:rPr>
              <a:t>Aligned to the Financial Regulation, coherent with other new EU Programmes</a:t>
            </a:r>
            <a:r>
              <a:rPr lang="en-GB" sz="2100" b="0" dirty="0" smtClean="0">
                <a:solidFill>
                  <a:schemeClr val="tx1"/>
                </a:solidFill>
                <a:latin typeface="Arial Unicode MS" pitchFamily="34" charset="-128"/>
                <a:ea typeface="Arial Unicode MS" pitchFamily="34" charset="-128"/>
                <a:cs typeface="Arial Unicode MS" pitchFamily="34" charset="-128"/>
              </a:rPr>
              <a:t>.</a:t>
            </a:r>
            <a:endParaRPr lang="en-GB" sz="2100" b="0" dirty="0">
              <a:solidFill>
                <a:schemeClr val="tx1"/>
              </a:solidFill>
              <a:latin typeface="Arial Unicode MS" pitchFamily="34" charset="-128"/>
              <a:ea typeface="Arial Unicode MS" pitchFamily="34" charset="-128"/>
              <a:cs typeface="Arial Unicode MS" pitchFamily="34" charset="-128"/>
            </a:endParaRPr>
          </a:p>
        </p:txBody>
      </p:sp>
      <p:sp>
        <p:nvSpPr>
          <p:cNvPr id="5" name="Rectangle 17"/>
          <p:cNvSpPr>
            <a:spLocks noChangeArrowheads="1"/>
          </p:cNvSpPr>
          <p:nvPr/>
        </p:nvSpPr>
        <p:spPr bwMode="auto">
          <a:xfrm>
            <a:off x="395536" y="980728"/>
            <a:ext cx="3757760" cy="446276"/>
          </a:xfrm>
          <a:prstGeom prst="rect">
            <a:avLst/>
          </a:prstGeom>
          <a:noFill/>
          <a:ln w="9525">
            <a:noFill/>
            <a:miter lim="800000"/>
            <a:headEnd/>
            <a:tailEnd/>
          </a:ln>
        </p:spPr>
        <p:txBody>
          <a:bodyPr wrap="none">
            <a:spAutoFit/>
          </a:bodyPr>
          <a:lstStyle/>
          <a:p>
            <a:pPr defTabSz="512763"/>
            <a:r>
              <a:rPr lang="en-GB" sz="2300" dirty="0" smtClean="0">
                <a:solidFill>
                  <a:schemeClr val="tx1"/>
                </a:solidFill>
                <a:latin typeface="Arial Unicode MS" pitchFamily="34" charset="-128"/>
                <a:ea typeface="Arial Unicode MS" pitchFamily="34" charset="-128"/>
                <a:cs typeface="Arial Unicode MS" pitchFamily="34" charset="-128"/>
              </a:rPr>
              <a:t>A </a:t>
            </a:r>
            <a:r>
              <a:rPr lang="en-GB" sz="2300" dirty="0">
                <a:solidFill>
                  <a:schemeClr val="tx1"/>
                </a:solidFill>
                <a:latin typeface="Arial Unicode MS" pitchFamily="34" charset="-128"/>
                <a:ea typeface="Arial Unicode MS" pitchFamily="34" charset="-128"/>
                <a:cs typeface="Arial Unicode MS" pitchFamily="34" charset="-128"/>
              </a:rPr>
              <a:t>SINGLE SET OF RULES</a:t>
            </a:r>
          </a:p>
        </p:txBody>
      </p:sp>
      <p:sp>
        <p:nvSpPr>
          <p:cNvPr id="6" name="Rectangle 18"/>
          <p:cNvSpPr>
            <a:spLocks noChangeArrowheads="1"/>
          </p:cNvSpPr>
          <p:nvPr/>
        </p:nvSpPr>
        <p:spPr bwMode="auto">
          <a:xfrm>
            <a:off x="395536" y="3140968"/>
            <a:ext cx="8356600" cy="1738938"/>
          </a:xfrm>
          <a:prstGeom prst="rect">
            <a:avLst/>
          </a:prstGeom>
          <a:noFill/>
          <a:ln w="9525">
            <a:noFill/>
            <a:miter lim="800000"/>
            <a:headEnd/>
            <a:tailEnd/>
          </a:ln>
        </p:spPr>
        <p:txBody>
          <a:bodyPr>
            <a:spAutoFit/>
          </a:bodyPr>
          <a:lstStyle/>
          <a:p>
            <a:pPr marL="514350" indent="-514350" defTabSz="512763"/>
            <a:r>
              <a:rPr lang="en-GB" sz="2300" dirty="0" smtClean="0">
                <a:solidFill>
                  <a:schemeClr val="tx1"/>
                </a:solidFill>
                <a:latin typeface="Arial Unicode MS" pitchFamily="34" charset="-128"/>
                <a:ea typeface="Arial Unicode MS" pitchFamily="34" charset="-128"/>
                <a:cs typeface="Arial Unicode MS" pitchFamily="34" charset="-128"/>
              </a:rPr>
              <a:t>ONE </a:t>
            </a:r>
            <a:r>
              <a:rPr lang="en-GB" sz="2300" dirty="0">
                <a:solidFill>
                  <a:schemeClr val="tx1"/>
                </a:solidFill>
                <a:latin typeface="Arial Unicode MS" pitchFamily="34" charset="-128"/>
                <a:ea typeface="Arial Unicode MS" pitchFamily="34" charset="-128"/>
                <a:cs typeface="Arial Unicode MS" pitchFamily="34" charset="-128"/>
              </a:rPr>
              <a:t>PROJECT - ONE FUNDING RATE.</a:t>
            </a:r>
            <a:r>
              <a:rPr lang="en-GB" sz="2100" b="0" dirty="0">
                <a:solidFill>
                  <a:schemeClr val="tx1"/>
                </a:solidFill>
                <a:latin typeface="Arial Unicode MS" pitchFamily="34" charset="-128"/>
                <a:ea typeface="Arial Unicode MS" pitchFamily="34" charset="-128"/>
                <a:cs typeface="Arial Unicode MS" pitchFamily="34" charset="-128"/>
              </a:rPr>
              <a:t> </a:t>
            </a:r>
          </a:p>
          <a:p>
            <a:pPr marL="971550" lvl="1" indent="-514350" defTabSz="512763">
              <a:buFont typeface="Wingdings" pitchFamily="2" charset="2"/>
              <a:buChar char="ü"/>
            </a:pPr>
            <a:r>
              <a:rPr lang="en-GB" sz="2100" b="0" dirty="0">
                <a:solidFill>
                  <a:schemeClr val="tx1"/>
                </a:solidFill>
                <a:latin typeface="Arial Unicode MS" pitchFamily="34" charset="-128"/>
                <a:ea typeface="Arial Unicode MS" pitchFamily="34" charset="-128"/>
                <a:cs typeface="Arial Unicode MS" pitchFamily="34" charset="-128"/>
              </a:rPr>
              <a:t>Maximum of 100% of direct costs (except for actions close to market, where a 70% maximum will apply)</a:t>
            </a:r>
          </a:p>
          <a:p>
            <a:pPr marL="971550" lvl="1" indent="-514350" defTabSz="512763">
              <a:buFont typeface="Wingdings" pitchFamily="2" charset="2"/>
              <a:buChar char="ü"/>
            </a:pPr>
            <a:r>
              <a:rPr lang="en-GB" sz="2100" b="0" dirty="0">
                <a:solidFill>
                  <a:schemeClr val="tx1"/>
                </a:solidFill>
                <a:latin typeface="Arial Unicode MS" pitchFamily="34" charset="-128"/>
                <a:ea typeface="Arial Unicode MS" pitchFamily="34" charset="-128"/>
                <a:cs typeface="Arial Unicode MS" pitchFamily="34" charset="-128"/>
              </a:rPr>
              <a:t>Indirect eligible costs: a flat rate of 20% of direct eligible costs</a:t>
            </a:r>
          </a:p>
        </p:txBody>
      </p:sp>
      <p:sp>
        <p:nvSpPr>
          <p:cNvPr id="7" name="Rectangle 18"/>
          <p:cNvSpPr>
            <a:spLocks noChangeArrowheads="1"/>
          </p:cNvSpPr>
          <p:nvPr/>
        </p:nvSpPr>
        <p:spPr bwMode="auto">
          <a:xfrm>
            <a:off x="323528" y="5085184"/>
            <a:ext cx="8820472" cy="1204945"/>
          </a:xfrm>
          <a:prstGeom prst="rect">
            <a:avLst/>
          </a:prstGeom>
          <a:noFill/>
          <a:ln w="9525">
            <a:noFill/>
            <a:miter lim="800000"/>
            <a:headEnd/>
            <a:tailEnd/>
          </a:ln>
        </p:spPr>
        <p:txBody>
          <a:bodyPr wrap="square">
            <a:spAutoFit/>
          </a:bodyPr>
          <a:lstStyle/>
          <a:p>
            <a:pPr defTabSz="512763"/>
            <a:r>
              <a:rPr lang="en-GB" sz="2400" dirty="0" smtClean="0">
                <a:solidFill>
                  <a:schemeClr val="tx1"/>
                </a:solidFill>
                <a:latin typeface="Arial Unicode MS" pitchFamily="34" charset="-128"/>
                <a:ea typeface="Arial Unicode MS" pitchFamily="34" charset="-128"/>
                <a:cs typeface="Arial Unicode MS" pitchFamily="34" charset="-128"/>
              </a:rPr>
              <a:t>SIMPLE </a:t>
            </a:r>
            <a:r>
              <a:rPr lang="en-GB" sz="2400" dirty="0">
                <a:solidFill>
                  <a:schemeClr val="tx1"/>
                </a:solidFill>
                <a:latin typeface="Arial Unicode MS" pitchFamily="34" charset="-128"/>
                <a:ea typeface="Arial Unicode MS" pitchFamily="34" charset="-128"/>
                <a:cs typeface="Arial Unicode MS" pitchFamily="34" charset="-128"/>
              </a:rPr>
              <a:t>EVALUATION CRITERIA </a:t>
            </a:r>
          </a:p>
          <a:p>
            <a:pPr lvl="1" defTabSz="512763">
              <a:spcBef>
                <a:spcPct val="30000"/>
              </a:spcBef>
              <a:buFont typeface="Times New Roman" pitchFamily="18" charset="0"/>
              <a:buChar char="•"/>
            </a:pPr>
            <a:r>
              <a:rPr lang="en-GB" sz="2100" i="1" dirty="0">
                <a:solidFill>
                  <a:schemeClr val="tx1"/>
                </a:solidFill>
                <a:latin typeface="Arial Unicode MS" pitchFamily="34" charset="-128"/>
                <a:ea typeface="Arial Unicode MS" pitchFamily="34" charset="-128"/>
                <a:cs typeface="Arial Unicode MS" pitchFamily="34" charset="-128"/>
              </a:rPr>
              <a:t>Excellence – Impact - Implementation (Excellence only,  for the ERC)</a:t>
            </a:r>
          </a:p>
        </p:txBody>
      </p:sp>
      <p:sp>
        <p:nvSpPr>
          <p:cNvPr id="8" name="Rettangolo 7"/>
          <p:cNvSpPr/>
          <p:nvPr/>
        </p:nvSpPr>
        <p:spPr>
          <a:xfrm>
            <a:off x="539552" y="260648"/>
            <a:ext cx="7632848" cy="707886"/>
          </a:xfrm>
          <a:prstGeom prst="rect">
            <a:avLst/>
          </a:prstGeom>
        </p:spPr>
        <p:txBody>
          <a:bodyPr wrap="square">
            <a:spAutoFit/>
          </a:bodyPr>
          <a:lstStyle/>
          <a:p>
            <a:pPr algn="ctr"/>
            <a:r>
              <a:rPr lang="en-GB" sz="4000" dirty="0" smtClean="0"/>
              <a:t>RULES FOR PARTICIPATION</a:t>
            </a:r>
            <a:endParaRPr lang="it-IT" sz="40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251520" y="1628800"/>
            <a:ext cx="8352928" cy="1107996"/>
          </a:xfrm>
          <a:prstGeom prst="rect">
            <a:avLst/>
          </a:prstGeom>
          <a:noFill/>
          <a:ln w="9525">
            <a:noFill/>
            <a:miter lim="800000"/>
            <a:headEnd/>
            <a:tailEnd/>
          </a:ln>
        </p:spPr>
        <p:txBody>
          <a:bodyPr wrap="square">
            <a:spAutoFit/>
          </a:bodyPr>
          <a:lstStyle/>
          <a:p>
            <a:pPr marL="271463" indent="-271463" defTabSz="512763"/>
            <a:r>
              <a:rPr lang="en-GB" sz="2300" dirty="0" smtClean="0">
                <a:solidFill>
                  <a:schemeClr val="tx1"/>
                </a:solidFill>
                <a:latin typeface="Arial Unicode MS" pitchFamily="34" charset="-128"/>
                <a:ea typeface="Arial Unicode MS" pitchFamily="34" charset="-128"/>
                <a:cs typeface="Arial Unicode MS" pitchFamily="34" charset="-128"/>
              </a:rPr>
              <a:t>NEW </a:t>
            </a:r>
            <a:r>
              <a:rPr lang="en-GB" sz="2300" dirty="0">
                <a:solidFill>
                  <a:schemeClr val="tx1"/>
                </a:solidFill>
                <a:latin typeface="Arial Unicode MS" pitchFamily="34" charset="-128"/>
                <a:ea typeface="Arial Unicode MS" pitchFamily="34" charset="-128"/>
                <a:cs typeface="Arial Unicode MS" pitchFamily="34" charset="-128"/>
              </a:rPr>
              <a:t>FORMS OF FUNDING</a:t>
            </a:r>
            <a:r>
              <a:rPr lang="en-GB" sz="2400" dirty="0">
                <a:solidFill>
                  <a:schemeClr val="tx1"/>
                </a:solidFill>
                <a:latin typeface="Arial Unicode MS" pitchFamily="34" charset="-128"/>
                <a:ea typeface="Arial Unicode MS" pitchFamily="34" charset="-128"/>
                <a:cs typeface="Arial Unicode MS" pitchFamily="34" charset="-128"/>
              </a:rPr>
              <a:t> </a:t>
            </a:r>
            <a:r>
              <a:rPr lang="en-GB" sz="2100" b="0" dirty="0">
                <a:solidFill>
                  <a:schemeClr val="tx1"/>
                </a:solidFill>
                <a:latin typeface="Arial Unicode MS" pitchFamily="34" charset="-128"/>
                <a:ea typeface="Arial Unicode MS" pitchFamily="34" charset="-128"/>
                <a:cs typeface="Arial Unicode MS" pitchFamily="34" charset="-128"/>
              </a:rPr>
              <a:t>aimed at innovation: pre-commercial procurement, inducement prizes, dedicated loan and equity instruments.</a:t>
            </a:r>
          </a:p>
        </p:txBody>
      </p:sp>
      <p:sp>
        <p:nvSpPr>
          <p:cNvPr id="3" name="Textfeld 2"/>
          <p:cNvSpPr txBox="1">
            <a:spLocks noChangeArrowheads="1"/>
          </p:cNvSpPr>
          <p:nvPr/>
        </p:nvSpPr>
        <p:spPr bwMode="auto">
          <a:xfrm>
            <a:off x="179512" y="3140968"/>
            <a:ext cx="9518650" cy="769441"/>
          </a:xfrm>
          <a:prstGeom prst="rect">
            <a:avLst/>
          </a:prstGeom>
          <a:noFill/>
          <a:ln w="9525">
            <a:noFill/>
            <a:miter lim="800000"/>
            <a:headEnd/>
            <a:tailEnd/>
          </a:ln>
        </p:spPr>
        <p:txBody>
          <a:bodyPr>
            <a:spAutoFit/>
          </a:bodyPr>
          <a:lstStyle/>
          <a:p>
            <a:r>
              <a:rPr lang="en-GB" sz="2300" dirty="0" smtClean="0">
                <a:solidFill>
                  <a:schemeClr val="tx1"/>
                </a:solidFill>
                <a:latin typeface="Arial Unicode MS" pitchFamily="34" charset="-128"/>
                <a:ea typeface="Arial Unicode MS" pitchFamily="34" charset="-128"/>
                <a:cs typeface="Arial Unicode MS" pitchFamily="34" charset="-128"/>
              </a:rPr>
              <a:t>INTERNATIONAL </a:t>
            </a:r>
            <a:r>
              <a:rPr lang="en-GB" sz="2300" dirty="0">
                <a:solidFill>
                  <a:schemeClr val="tx1"/>
                </a:solidFill>
                <a:latin typeface="Arial Unicode MS" pitchFamily="34" charset="-128"/>
                <a:ea typeface="Arial Unicode MS" pitchFamily="34" charset="-128"/>
                <a:cs typeface="Arial Unicode MS" pitchFamily="34" charset="-128"/>
              </a:rPr>
              <a:t>PARTICIPATION:</a:t>
            </a:r>
            <a:r>
              <a:rPr lang="en-GB" dirty="0">
                <a:solidFill>
                  <a:srgbClr val="000000"/>
                </a:solidFill>
                <a:latin typeface="Arial Unicode MS" pitchFamily="34" charset="-128"/>
                <a:ea typeface="Arial Unicode MS" pitchFamily="34" charset="-128"/>
                <a:cs typeface="Arial Unicode MS" pitchFamily="34" charset="-128"/>
              </a:rPr>
              <a:t> </a:t>
            </a:r>
            <a:r>
              <a:rPr lang="en-GB" sz="2100" b="0" dirty="0">
                <a:solidFill>
                  <a:schemeClr val="tx1"/>
                </a:solidFill>
                <a:latin typeface="Arial Unicode MS" pitchFamily="34" charset="-128"/>
                <a:ea typeface="Arial Unicode MS" pitchFamily="34" charset="-128"/>
                <a:cs typeface="Arial Unicode MS" pitchFamily="34" charset="-128"/>
              </a:rPr>
              <a:t>facilitated but better protecting EU interests.</a:t>
            </a:r>
          </a:p>
        </p:txBody>
      </p:sp>
      <p:grpSp>
        <p:nvGrpSpPr>
          <p:cNvPr id="5" name="Group 10"/>
          <p:cNvGrpSpPr>
            <a:grpSpLocks/>
          </p:cNvGrpSpPr>
          <p:nvPr/>
        </p:nvGrpSpPr>
        <p:grpSpPr bwMode="auto">
          <a:xfrm>
            <a:off x="179512" y="4653136"/>
            <a:ext cx="8640960" cy="1728192"/>
            <a:chOff x="256" y="575"/>
            <a:chExt cx="6173" cy="987"/>
          </a:xfrm>
        </p:grpSpPr>
        <p:sp>
          <p:nvSpPr>
            <p:cNvPr id="6" name="Text Box 2"/>
            <p:cNvSpPr txBox="1">
              <a:spLocks noChangeArrowheads="1"/>
            </p:cNvSpPr>
            <p:nvPr/>
          </p:nvSpPr>
          <p:spPr bwMode="auto">
            <a:xfrm>
              <a:off x="441" y="870"/>
              <a:ext cx="5988" cy="692"/>
            </a:xfrm>
            <a:prstGeom prst="rect">
              <a:avLst/>
            </a:prstGeom>
            <a:noFill/>
            <a:ln w="9525">
              <a:noFill/>
              <a:miter lim="800000"/>
              <a:headEnd/>
              <a:tailEnd/>
            </a:ln>
          </p:spPr>
          <p:txBody>
            <a:bodyPr>
              <a:spAutoFit/>
            </a:bodyPr>
            <a:lstStyle/>
            <a:p>
              <a:pPr marL="269875" indent="-269875" defTabSz="550863">
                <a:buSzPct val="80000"/>
                <a:tabLst>
                  <a:tab pos="269875" algn="l"/>
                </a:tabLst>
              </a:pPr>
              <a:r>
                <a:rPr lang="en-GB" sz="2000" b="0" dirty="0">
                  <a:solidFill>
                    <a:schemeClr val="tx1"/>
                  </a:solidFill>
                  <a:latin typeface="Arial Unicode MS" pitchFamily="34" charset="-128"/>
                  <a:ea typeface="Arial Unicode MS" pitchFamily="34" charset="-128"/>
                  <a:cs typeface="Arial Unicode MS" pitchFamily="34" charset="-128"/>
                </a:rPr>
                <a:t>Lowest possible level of requirements for submission of audit certificates without undermining sound financial management;</a:t>
              </a:r>
            </a:p>
            <a:p>
              <a:pPr marL="269875" indent="-269875" defTabSz="550863">
                <a:spcBef>
                  <a:spcPct val="30000"/>
                </a:spcBef>
                <a:buSzPct val="80000"/>
                <a:tabLst>
                  <a:tab pos="269875" algn="l"/>
                </a:tabLst>
              </a:pPr>
              <a:r>
                <a:rPr lang="en-GB" sz="2000" b="0" dirty="0">
                  <a:solidFill>
                    <a:schemeClr val="tx1"/>
                  </a:solidFill>
                  <a:latin typeface="Arial Unicode MS" pitchFamily="34" charset="-128"/>
                  <a:ea typeface="Arial Unicode MS" pitchFamily="34" charset="-128"/>
                  <a:cs typeface="Arial Unicode MS" pitchFamily="34" charset="-128"/>
                </a:rPr>
                <a:t>Audit strategy focused on risk and fraud prevention.</a:t>
              </a:r>
            </a:p>
          </p:txBody>
        </p:sp>
        <p:sp>
          <p:nvSpPr>
            <p:cNvPr id="7" name="Rectangle 4"/>
            <p:cNvSpPr>
              <a:spLocks noChangeArrowheads="1"/>
            </p:cNvSpPr>
            <p:nvPr/>
          </p:nvSpPr>
          <p:spPr bwMode="auto">
            <a:xfrm>
              <a:off x="256" y="575"/>
              <a:ext cx="4050" cy="281"/>
            </a:xfrm>
            <a:prstGeom prst="rect">
              <a:avLst/>
            </a:prstGeom>
            <a:noFill/>
            <a:ln w="9525">
              <a:noFill/>
              <a:miter lim="800000"/>
              <a:headEnd/>
              <a:tailEnd/>
            </a:ln>
          </p:spPr>
          <p:txBody>
            <a:bodyPr wrap="none">
              <a:spAutoFit/>
            </a:bodyPr>
            <a:lstStyle/>
            <a:p>
              <a:pPr defTabSz="512763"/>
              <a:r>
                <a:rPr lang="en-GB" sz="2300" dirty="0" smtClean="0">
                  <a:solidFill>
                    <a:schemeClr val="tx1"/>
                  </a:solidFill>
                  <a:latin typeface="Arial Narrow" pitchFamily="34" charset="0"/>
                </a:rPr>
                <a:t>FEWER</a:t>
              </a:r>
              <a:r>
                <a:rPr lang="en-GB" sz="2300" dirty="0">
                  <a:solidFill>
                    <a:schemeClr val="tx1"/>
                  </a:solidFill>
                  <a:latin typeface="Arial Narrow" pitchFamily="34" charset="0"/>
                </a:rPr>
                <a:t>, BETTER TARGETED CONTROLS AND AUDITS</a:t>
              </a:r>
            </a:p>
          </p:txBody>
        </p:sp>
      </p:grpSp>
      <p:sp>
        <p:nvSpPr>
          <p:cNvPr id="8" name="Rettangolo 7"/>
          <p:cNvSpPr/>
          <p:nvPr/>
        </p:nvSpPr>
        <p:spPr>
          <a:xfrm>
            <a:off x="539552" y="260648"/>
            <a:ext cx="7560840" cy="707886"/>
          </a:xfrm>
          <a:prstGeom prst="rect">
            <a:avLst/>
          </a:prstGeom>
        </p:spPr>
        <p:txBody>
          <a:bodyPr wrap="square">
            <a:spAutoFit/>
          </a:bodyPr>
          <a:lstStyle/>
          <a:p>
            <a:pPr algn="ctr"/>
            <a:r>
              <a:rPr lang="en-GB" sz="4000" dirty="0" smtClean="0"/>
              <a:t>RULES FOR PARTICIPATION</a:t>
            </a:r>
            <a:endParaRPr lang="it-IT" sz="4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23528" y="1124744"/>
            <a:ext cx="7560840" cy="1603375"/>
            <a:chOff x="260" y="2246"/>
            <a:chExt cx="6201" cy="1010"/>
          </a:xfrm>
        </p:grpSpPr>
        <p:sp>
          <p:nvSpPr>
            <p:cNvPr id="3" name="Rectangle 5"/>
            <p:cNvSpPr>
              <a:spLocks noChangeArrowheads="1"/>
            </p:cNvSpPr>
            <p:nvPr/>
          </p:nvSpPr>
          <p:spPr bwMode="auto">
            <a:xfrm>
              <a:off x="260" y="2246"/>
              <a:ext cx="5986" cy="485"/>
            </a:xfrm>
            <a:prstGeom prst="rect">
              <a:avLst/>
            </a:prstGeom>
            <a:noFill/>
            <a:ln w="9525">
              <a:noFill/>
              <a:miter lim="800000"/>
              <a:headEnd/>
              <a:tailEnd/>
            </a:ln>
          </p:spPr>
          <p:txBody>
            <a:bodyPr wrap="none">
              <a:spAutoFit/>
            </a:bodyPr>
            <a:lstStyle/>
            <a:p>
              <a:pPr defTabSz="512763"/>
              <a:r>
                <a:rPr lang="en-GB" sz="2300" dirty="0" smtClean="0">
                  <a:solidFill>
                    <a:schemeClr val="tx1"/>
                  </a:solidFill>
                  <a:latin typeface="Arial Unicode MS" pitchFamily="34" charset="-128"/>
                  <a:ea typeface="Arial Unicode MS" pitchFamily="34" charset="-128"/>
                  <a:cs typeface="Arial Unicode MS" pitchFamily="34" charset="-128"/>
                </a:rPr>
                <a:t>IMPROVED </a:t>
              </a:r>
              <a:r>
                <a:rPr lang="en-GB" sz="2300" dirty="0">
                  <a:solidFill>
                    <a:schemeClr val="tx1"/>
                  </a:solidFill>
                  <a:latin typeface="Arial Unicode MS" pitchFamily="34" charset="-128"/>
                  <a:ea typeface="Arial Unicode MS" pitchFamily="34" charset="-128"/>
                  <a:cs typeface="Arial Unicode MS" pitchFamily="34" charset="-128"/>
                </a:rPr>
                <a:t>RULES ON INTELLECTUAL PROPERTY</a:t>
              </a:r>
            </a:p>
            <a:p>
              <a:pPr defTabSz="512763"/>
              <a:r>
                <a:rPr lang="en-GB" sz="2100" b="0" dirty="0">
                  <a:solidFill>
                    <a:schemeClr val="tx1"/>
                  </a:solidFill>
                </a:rPr>
                <a:t> </a:t>
              </a:r>
            </a:p>
          </p:txBody>
        </p:sp>
        <p:sp>
          <p:nvSpPr>
            <p:cNvPr id="4" name="Text Box 9"/>
            <p:cNvSpPr txBox="1">
              <a:spLocks noChangeArrowheads="1"/>
            </p:cNvSpPr>
            <p:nvPr/>
          </p:nvSpPr>
          <p:spPr bwMode="auto">
            <a:xfrm>
              <a:off x="473" y="2506"/>
              <a:ext cx="5988" cy="750"/>
            </a:xfrm>
            <a:prstGeom prst="rect">
              <a:avLst/>
            </a:prstGeom>
            <a:noFill/>
            <a:ln w="9525">
              <a:noFill/>
              <a:miter lim="800000"/>
              <a:headEnd/>
              <a:tailEnd/>
            </a:ln>
          </p:spPr>
          <p:txBody>
            <a:bodyPr>
              <a:spAutoFit/>
            </a:bodyPr>
            <a:lstStyle/>
            <a:p>
              <a:pPr marL="269875" indent="-269875" defTabSz="550863">
                <a:buSzPct val="80000"/>
                <a:buFont typeface="Wingdings" pitchFamily="2" charset="2"/>
                <a:buChar char="Ø"/>
                <a:tabLst>
                  <a:tab pos="269875" algn="l"/>
                </a:tabLst>
              </a:pPr>
              <a:r>
                <a:rPr lang="en-GB" sz="2000" b="0" dirty="0">
                  <a:solidFill>
                    <a:schemeClr val="tx1"/>
                  </a:solidFill>
                  <a:latin typeface="Arial Unicode MS" pitchFamily="34" charset="-128"/>
                  <a:ea typeface="Arial Unicode MS" pitchFamily="34" charset="-128"/>
                  <a:cs typeface="Arial Unicode MS" pitchFamily="34" charset="-128"/>
                </a:rPr>
                <a:t>Balance between legal security and flexibility;</a:t>
              </a:r>
            </a:p>
            <a:p>
              <a:pPr marL="269875" indent="-269875" defTabSz="550863">
                <a:spcBef>
                  <a:spcPct val="30000"/>
                </a:spcBef>
                <a:buSzPct val="80000"/>
                <a:buFont typeface="Wingdings" pitchFamily="2" charset="2"/>
                <a:buChar char="Ø"/>
                <a:tabLst>
                  <a:tab pos="269875" algn="l"/>
                </a:tabLst>
              </a:pPr>
              <a:r>
                <a:rPr lang="en-GB" sz="2000" b="0" dirty="0">
                  <a:solidFill>
                    <a:schemeClr val="tx1"/>
                  </a:solidFill>
                  <a:latin typeface="Arial Unicode MS" pitchFamily="34" charset="-128"/>
                  <a:ea typeface="Arial Unicode MS" pitchFamily="34" charset="-128"/>
                  <a:cs typeface="Arial Unicode MS" pitchFamily="34" charset="-128"/>
                </a:rPr>
                <a:t>Tailor-made IPR provisions for new forms of funding;</a:t>
              </a:r>
            </a:p>
            <a:p>
              <a:pPr marL="269875" indent="-269875" defTabSz="550863">
                <a:spcBef>
                  <a:spcPct val="30000"/>
                </a:spcBef>
                <a:buSzPct val="80000"/>
                <a:buFont typeface="Wingdings" pitchFamily="2" charset="2"/>
                <a:buChar char="Ø"/>
                <a:tabLst>
                  <a:tab pos="269875" algn="l"/>
                </a:tabLst>
              </a:pPr>
              <a:r>
                <a:rPr lang="en-GB" sz="2000" b="0" dirty="0">
                  <a:solidFill>
                    <a:schemeClr val="tx1"/>
                  </a:solidFill>
                  <a:latin typeface="Arial Unicode MS" pitchFamily="34" charset="-128"/>
                  <a:ea typeface="Arial Unicode MS" pitchFamily="34" charset="-128"/>
                  <a:cs typeface="Arial Unicode MS" pitchFamily="34" charset="-128"/>
                </a:rPr>
                <a:t>A new emphasis on open access to research publications.</a:t>
              </a:r>
            </a:p>
          </p:txBody>
        </p:sp>
      </p:grpSp>
      <p:sp>
        <p:nvSpPr>
          <p:cNvPr id="6" name="Rettangolo 5"/>
          <p:cNvSpPr/>
          <p:nvPr/>
        </p:nvSpPr>
        <p:spPr>
          <a:xfrm>
            <a:off x="611560" y="0"/>
            <a:ext cx="7560840" cy="707886"/>
          </a:xfrm>
          <a:prstGeom prst="rect">
            <a:avLst/>
          </a:prstGeom>
        </p:spPr>
        <p:txBody>
          <a:bodyPr wrap="square">
            <a:spAutoFit/>
          </a:bodyPr>
          <a:lstStyle/>
          <a:p>
            <a:pPr algn="ctr"/>
            <a:r>
              <a:rPr lang="en-GB" sz="4000" dirty="0" smtClean="0"/>
              <a:t>RULES FOR PARTICIPATION</a:t>
            </a:r>
            <a:endParaRPr lang="it-IT" sz="4000" dirty="0" smtClean="0"/>
          </a:p>
        </p:txBody>
      </p:sp>
      <p:sp>
        <p:nvSpPr>
          <p:cNvPr id="7" name="Rettangolo 6"/>
          <p:cNvSpPr/>
          <p:nvPr/>
        </p:nvSpPr>
        <p:spPr>
          <a:xfrm>
            <a:off x="323528" y="5373216"/>
            <a:ext cx="8619667" cy="400110"/>
          </a:xfrm>
          <a:prstGeom prst="rect">
            <a:avLst/>
          </a:prstGeom>
        </p:spPr>
        <p:txBody>
          <a:bodyPr wrap="none">
            <a:spAutoFit/>
          </a:bodyPr>
          <a:lstStyle/>
          <a:p>
            <a:r>
              <a:rPr lang="en-GB" sz="2000" dirty="0" smtClean="0">
                <a:latin typeface="Arial Unicode MS" pitchFamily="34" charset="-128"/>
                <a:ea typeface="Arial Unicode MS" pitchFamily="34" charset="-128"/>
                <a:cs typeface="Arial Unicode MS" pitchFamily="34" charset="-128"/>
              </a:rPr>
              <a:t>COMMON IT PLATFORM TO FACILITATE ACCESS TO HORIZON 2020 </a:t>
            </a:r>
            <a:endParaRPr lang="it-IT" sz="2000" dirty="0">
              <a:latin typeface="Arial Unicode MS" pitchFamily="34" charset="-128"/>
              <a:ea typeface="Arial Unicode MS" pitchFamily="34" charset="-128"/>
              <a:cs typeface="Arial Unicode MS" pitchFamily="34" charset="-128"/>
            </a:endParaRPr>
          </a:p>
        </p:txBody>
      </p:sp>
      <p:sp>
        <p:nvSpPr>
          <p:cNvPr id="8" name="Rettangolo 7"/>
          <p:cNvSpPr/>
          <p:nvPr/>
        </p:nvSpPr>
        <p:spPr>
          <a:xfrm>
            <a:off x="611560" y="3573016"/>
            <a:ext cx="7920880" cy="1231106"/>
          </a:xfrm>
          <a:prstGeom prst="rect">
            <a:avLst/>
          </a:prstGeom>
        </p:spPr>
        <p:txBody>
          <a:bodyPr wrap="square">
            <a:spAutoFit/>
          </a:bodyPr>
          <a:lstStyle/>
          <a:p>
            <a:pPr marL="271463" indent="-271463" defTabSz="512763"/>
            <a:r>
              <a:rPr lang="en-GB" sz="2000" dirty="0" smtClean="0">
                <a:latin typeface="Arial Unicode MS" pitchFamily="34" charset="-128"/>
                <a:ea typeface="Arial Unicode MS" pitchFamily="34" charset="-128"/>
                <a:cs typeface="Arial Unicode MS" pitchFamily="34" charset="-128"/>
              </a:rPr>
              <a:t>SIMPLER RULES FOR GRANTS: </a:t>
            </a:r>
            <a:r>
              <a:rPr lang="en-GB" dirty="0" smtClean="0">
                <a:latin typeface="Arial Unicode MS" pitchFamily="34" charset="-128"/>
                <a:ea typeface="Arial Unicode MS" pitchFamily="34" charset="-128"/>
                <a:cs typeface="Arial Unicode MS" pitchFamily="34" charset="-128"/>
              </a:rPr>
              <a:t>broader acceptance of participants accounting practices for direct costs, flat rate for indirect costs, no time-sheets for personnel working full time on a project, possibility of output-based grants.</a:t>
            </a:r>
            <a:endParaRPr lang="en-GB"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764705"/>
            <a:ext cx="8136904" cy="1323439"/>
          </a:xfrm>
          <a:prstGeom prst="rect">
            <a:avLst/>
          </a:prstGeom>
        </p:spPr>
        <p:txBody>
          <a:bodyPr wrap="square">
            <a:spAutoFit/>
          </a:bodyPr>
          <a:lstStyle/>
          <a:p>
            <a:pPr lvl="0" algn="ctr"/>
            <a:r>
              <a:rPr lang="en-US" sz="4000" b="1" dirty="0" smtClean="0">
                <a:solidFill>
                  <a:schemeClr val="tx2">
                    <a:lumMod val="60000"/>
                    <a:lumOff val="40000"/>
                  </a:schemeClr>
                </a:solidFill>
              </a:rPr>
              <a:t>1/1/2014: Horizon 2020 starts, launch of first calls</a:t>
            </a:r>
            <a:endParaRPr lang="it-IT" sz="4000" dirty="0" smtClean="0">
              <a:solidFill>
                <a:schemeClr val="tx2">
                  <a:lumMod val="60000"/>
                  <a:lumOff val="40000"/>
                </a:schemeClr>
              </a:solidFill>
            </a:endParaRPr>
          </a:p>
        </p:txBody>
      </p:sp>
      <p:sp>
        <p:nvSpPr>
          <p:cNvPr id="4" name="Rettangolo 3"/>
          <p:cNvSpPr/>
          <p:nvPr/>
        </p:nvSpPr>
        <p:spPr>
          <a:xfrm>
            <a:off x="2483768" y="2924944"/>
            <a:ext cx="4320480" cy="923330"/>
          </a:xfrm>
          <a:prstGeom prst="rect">
            <a:avLst/>
          </a:prstGeom>
        </p:spPr>
        <p:txBody>
          <a:bodyPr wrap="square">
            <a:spAutoFit/>
          </a:bodyPr>
          <a:lstStyle/>
          <a:p>
            <a:pPr lvl="0"/>
            <a:r>
              <a:rPr lang="en-US" sz="5400" b="1" dirty="0" smtClean="0">
                <a:solidFill>
                  <a:prstClr val="black"/>
                </a:solidFill>
              </a:rPr>
              <a:t>Good Luck!</a:t>
            </a:r>
            <a:endParaRPr lang="it-IT" sz="5400" dirty="0">
              <a:solidFill>
                <a:prstClr val="black"/>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Thank you</a:t>
            </a:r>
            <a:r>
              <a:rPr lang="en-GB" dirty="0" smtClean="0"/>
              <a:t>!</a:t>
            </a:r>
            <a:endParaRPr lang="en-GB" dirty="0"/>
          </a:p>
        </p:txBody>
      </p:sp>
      <p:sp>
        <p:nvSpPr>
          <p:cNvPr id="5" name="Subtitle 4"/>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1916832"/>
            <a:ext cx="8208912" cy="1323439"/>
          </a:xfrm>
          <a:prstGeom prst="rect">
            <a:avLst/>
          </a:prstGeom>
        </p:spPr>
        <p:txBody>
          <a:bodyPr wrap="square">
            <a:spAutoFit/>
          </a:bodyPr>
          <a:lstStyle/>
          <a:p>
            <a:pPr algn="ctr"/>
            <a:r>
              <a:rPr lang="en-GB" sz="2000" dirty="0" smtClean="0">
                <a:latin typeface="Arial Unicode MS" pitchFamily="34" charset="-128"/>
                <a:ea typeface="Arial Unicode MS" pitchFamily="34" charset="-128"/>
                <a:cs typeface="Arial Unicode MS" pitchFamily="34" charset="-128"/>
              </a:rPr>
              <a:t>Grants are subject to annual or multi-annual programming: </a:t>
            </a:r>
            <a:endParaRPr lang="en-GB" sz="2000" dirty="0" smtClean="0">
              <a:latin typeface="Arial Unicode MS" pitchFamily="34" charset="-128"/>
              <a:ea typeface="Arial Unicode MS" pitchFamily="34" charset="-128"/>
              <a:cs typeface="Arial Unicode MS" pitchFamily="34" charset="-128"/>
            </a:endParaRPr>
          </a:p>
          <a:p>
            <a:pPr algn="ctr"/>
            <a:endParaRPr lang="en-GB" sz="2000" b="1" dirty="0" smtClean="0">
              <a:latin typeface="Arial Unicode MS" pitchFamily="34" charset="-128"/>
              <a:ea typeface="Arial Unicode MS" pitchFamily="34" charset="-128"/>
              <a:cs typeface="Arial Unicode MS" pitchFamily="34" charset="-128"/>
            </a:endParaRPr>
          </a:p>
          <a:p>
            <a:endParaRPr lang="en-GB" sz="2000" b="1" dirty="0" smtClean="0">
              <a:latin typeface="Arial Unicode MS" pitchFamily="34" charset="-128"/>
              <a:ea typeface="Arial Unicode MS" pitchFamily="34" charset="-128"/>
              <a:cs typeface="Arial Unicode MS" pitchFamily="34" charset="-128"/>
            </a:endParaRPr>
          </a:p>
          <a:p>
            <a:pPr algn="ctr"/>
            <a:r>
              <a:rPr lang="en-GB" sz="2000" b="1" dirty="0" smtClean="0">
                <a:latin typeface="Arial Unicode MS" pitchFamily="34" charset="-128"/>
                <a:ea typeface="Arial Unicode MS" pitchFamily="34" charset="-128"/>
                <a:cs typeface="Arial Unicode MS" pitchFamily="34" charset="-128"/>
              </a:rPr>
              <a:t>WORK PROGRAMMS</a:t>
            </a:r>
            <a:r>
              <a:rPr lang="en-GB" sz="2000" dirty="0" smtClean="0">
                <a:latin typeface="Arial Unicode MS" pitchFamily="34" charset="-128"/>
                <a:ea typeface="Arial Unicode MS" pitchFamily="34" charset="-128"/>
                <a:cs typeface="Arial Unicode MS" pitchFamily="34" charset="-128"/>
              </a:rPr>
              <a:t> (WP)</a:t>
            </a:r>
            <a:endParaRPr lang="it-IT" sz="2000" dirty="0" smtClean="0">
              <a:latin typeface="Arial Unicode MS" pitchFamily="34" charset="-128"/>
              <a:ea typeface="Arial Unicode MS" pitchFamily="34" charset="-128"/>
              <a:cs typeface="Arial Unicode MS" pitchFamily="34" charset="-128"/>
            </a:endParaRPr>
          </a:p>
        </p:txBody>
      </p:sp>
      <p:sp>
        <p:nvSpPr>
          <p:cNvPr id="4" name="Rectangle 3"/>
          <p:cNvSpPr txBox="1">
            <a:spLocks noChangeArrowheads="1"/>
          </p:cNvSpPr>
          <p:nvPr/>
        </p:nvSpPr>
        <p:spPr>
          <a:xfrm>
            <a:off x="107504" y="3645024"/>
            <a:ext cx="8712968" cy="252028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n-US" sz="2000" i="0" u="none" strike="noStrike" kern="1200" cap="none" spc="0" normalizeH="0" noProof="0" dirty="0" smtClean="0">
                <a:ln>
                  <a:noFill/>
                </a:ln>
                <a:effectLst/>
                <a:uLnTx/>
                <a:uFillTx/>
                <a:latin typeface="Arial Unicode MS" pitchFamily="34" charset="-128"/>
                <a:ea typeface="Arial Unicode MS" pitchFamily="34" charset="-128"/>
                <a:cs typeface="Arial Unicode MS" pitchFamily="34" charset="-128"/>
              </a:rPr>
              <a:t>    </a:t>
            </a:r>
            <a:r>
              <a:rPr kumimoji="0" lang="en-US" sz="2000" i="0" u="none" strike="noStrike" kern="1200" cap="none" spc="0" normalizeH="0" noProof="0" dirty="0" smtClean="0">
                <a:ln>
                  <a:noFill/>
                </a:ln>
                <a:effectLst/>
                <a:uLnTx/>
                <a:uFillTx/>
                <a:latin typeface="Arial Unicode MS" pitchFamily="34" charset="-128"/>
                <a:ea typeface="Arial Unicode MS" pitchFamily="34" charset="-128"/>
                <a:cs typeface="Arial Unicode MS" pitchFamily="34" charset="-128"/>
              </a:rPr>
              <a:t>                     </a:t>
            </a:r>
            <a:r>
              <a:rPr lang="en-US" sz="2000" dirty="0" smtClean="0">
                <a:latin typeface="Arial Unicode MS" pitchFamily="34" charset="-128"/>
                <a:ea typeface="Arial Unicode MS" pitchFamily="34" charset="-128"/>
                <a:cs typeface="Arial Unicode MS" pitchFamily="34" charset="-128"/>
              </a:rPr>
              <a:t>Within WP, </a:t>
            </a:r>
            <a:r>
              <a:rPr lang="en-US" sz="2000" dirty="0" smtClean="0">
                <a:latin typeface="Arial Unicode MS" pitchFamily="34" charset="-128"/>
                <a:ea typeface="Arial Unicode MS" pitchFamily="34" charset="-128"/>
                <a:cs typeface="Arial Unicode MS" pitchFamily="34" charset="-128"/>
              </a:rPr>
              <a:t>Managing</a:t>
            </a:r>
            <a:r>
              <a:rPr kumimoji="0" lang="en-US" sz="20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 </a:t>
            </a:r>
            <a:r>
              <a:rPr kumimoji="0" lang="en-US" sz="20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Authorities  publish </a:t>
            </a:r>
            <a:endParaRPr kumimoji="0" lang="en-US" sz="20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lang="en-US" sz="2000" b="1" dirty="0" smtClean="0">
              <a:latin typeface="Arial Unicode MS" pitchFamily="34" charset="-128"/>
              <a:ea typeface="Arial Unicode MS" pitchFamily="34" charset="-128"/>
              <a:cs typeface="Arial Unicode MS" pitchFamily="34"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CALLS </a:t>
            </a:r>
            <a:r>
              <a:rPr kumimoji="0" lang="en-US" sz="20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FOR PROPOSALS </a:t>
            </a:r>
            <a:endParaRPr kumimoji="0" lang="en-US" sz="2000" b="1"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endParaRPr>
          </a:p>
          <a:p>
            <a:pPr marL="342900" marR="0" lvl="0" indent="-342900" algn="just" defTabSz="914400" rtl="0" eaLnBrk="1" fontAlgn="auto" latinLnBrk="0" hangingPunct="1">
              <a:lnSpc>
                <a:spcPct val="100000"/>
              </a:lnSpc>
              <a:spcBef>
                <a:spcPct val="20000"/>
              </a:spcBef>
              <a:spcAft>
                <a:spcPts val="0"/>
              </a:spcAft>
              <a:buClrTx/>
              <a:buSzTx/>
              <a:buFontTx/>
              <a:buNone/>
              <a:tabLst/>
              <a:defRPr/>
            </a:pPr>
            <a:endParaRPr lang="en-US" sz="2000" b="1" dirty="0" smtClean="0">
              <a:latin typeface="Arial Unicode MS" pitchFamily="34" charset="-128"/>
              <a:ea typeface="Arial Unicode MS" pitchFamily="34" charset="-128"/>
              <a:cs typeface="Arial Unicode MS" pitchFamily="34" charset="-128"/>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0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inviting </a:t>
            </a:r>
            <a:r>
              <a:rPr kumimoji="0" lang="en-US" sz="20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candidates to present, within a given deadline, a proposal for action that corresponds to the objectives pursued and fulfils the required conditions. </a:t>
            </a:r>
          </a:p>
        </p:txBody>
      </p:sp>
      <p:pic>
        <p:nvPicPr>
          <p:cNvPr id="1026" name="Picture 2"/>
          <p:cNvPicPr>
            <a:picLocks noChangeAspect="1" noChangeArrowheads="1"/>
          </p:cNvPicPr>
          <p:nvPr/>
        </p:nvPicPr>
        <p:blipFill>
          <a:blip r:embed="rId2" cstate="print"/>
          <a:srcRect/>
          <a:stretch>
            <a:fillRect/>
          </a:stretch>
        </p:blipFill>
        <p:spPr bwMode="auto">
          <a:xfrm>
            <a:off x="755576" y="404664"/>
            <a:ext cx="7553325" cy="1123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980728"/>
            <a:ext cx="8568952" cy="5476884"/>
          </a:xfrm>
          <a:prstGeom prst="rect">
            <a:avLst/>
          </a:prstGeom>
        </p:spPr>
        <p:txBody>
          <a:bodyPr wrap="square">
            <a:spAutoFit/>
          </a:bodyPr>
          <a:lstStyle/>
          <a:p>
            <a:pPr>
              <a:spcAft>
                <a:spcPct val="15000"/>
              </a:spcAft>
              <a:defRPr/>
            </a:pPr>
            <a:r>
              <a:rPr lang="en-GB" sz="2400" dirty="0" smtClean="0">
                <a:latin typeface="Arial Unicode MS" pitchFamily="34" charset="-128"/>
                <a:ea typeface="Arial Unicode MS" pitchFamily="34" charset="-128"/>
                <a:cs typeface="Arial Unicode MS" pitchFamily="34" charset="-128"/>
              </a:rPr>
              <a:t>The EU 2020 Strategy (replaces the Lisbon Strategy)</a:t>
            </a:r>
          </a:p>
          <a:p>
            <a:pPr>
              <a:spcAft>
                <a:spcPct val="15000"/>
              </a:spcAft>
              <a:defRPr/>
            </a:pPr>
            <a:r>
              <a:rPr lang="en-US" sz="2200" dirty="0" smtClean="0">
                <a:latin typeface="Arial Unicode MS" pitchFamily="34" charset="-128"/>
                <a:ea typeface="Arial Unicode MS" pitchFamily="34" charset="-128"/>
                <a:cs typeface="Arial Unicode MS" pitchFamily="34" charset="-128"/>
              </a:rPr>
              <a:t>Commission's new 10 year strategy aimed at making the EU more dynamic and </a:t>
            </a:r>
            <a:r>
              <a:rPr lang="en-US" sz="2200" dirty="0" smtClean="0">
                <a:latin typeface="Arial Unicode MS" pitchFamily="34" charset="-128"/>
                <a:ea typeface="Arial Unicode MS" pitchFamily="34" charset="-128"/>
                <a:cs typeface="Arial Unicode MS" pitchFamily="34" charset="-128"/>
              </a:rPr>
              <a:t>competitive</a:t>
            </a:r>
          </a:p>
          <a:p>
            <a:pPr>
              <a:spcAft>
                <a:spcPct val="15000"/>
              </a:spcAft>
              <a:defRPr/>
            </a:pPr>
            <a:endParaRPr lang="en-US" sz="2200" dirty="0" smtClean="0">
              <a:latin typeface="Arial Unicode MS" pitchFamily="34" charset="-128"/>
              <a:ea typeface="Arial Unicode MS" pitchFamily="34" charset="-128"/>
              <a:cs typeface="Arial Unicode MS" pitchFamily="34" charset="-128"/>
            </a:endParaRPr>
          </a:p>
          <a:p>
            <a:pPr>
              <a:spcAft>
                <a:spcPct val="15000"/>
              </a:spcAft>
              <a:defRPr/>
            </a:pPr>
            <a:r>
              <a:rPr lang="en-US" sz="2200" dirty="0" smtClean="0">
                <a:solidFill>
                  <a:schemeClr val="accent1">
                    <a:lumMod val="50000"/>
                  </a:schemeClr>
                </a:solidFill>
                <a:latin typeface="Arial Unicode MS" pitchFamily="34" charset="-128"/>
                <a:ea typeface="Arial Unicode MS" pitchFamily="34" charset="-128"/>
                <a:cs typeface="Arial Unicode MS" pitchFamily="34" charset="-128"/>
              </a:rPr>
              <a:t>THREE KEY DRIVERS:</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Smart growth, sustainable growth and inclusive growth</a:t>
            </a:r>
          </a:p>
          <a:p>
            <a:pPr lvl="2">
              <a:spcAft>
                <a:spcPct val="15000"/>
              </a:spcAft>
              <a:defRPr/>
            </a:pPr>
            <a:endParaRPr lang="en-US" sz="2200" dirty="0" smtClean="0">
              <a:latin typeface="Arial Unicode MS" pitchFamily="34" charset="-128"/>
              <a:ea typeface="Arial Unicode MS" pitchFamily="34" charset="-128"/>
              <a:cs typeface="Arial Unicode MS" pitchFamily="34" charset="-128"/>
            </a:endParaRPr>
          </a:p>
          <a:p>
            <a:pPr>
              <a:spcAft>
                <a:spcPct val="15000"/>
              </a:spcAft>
              <a:defRPr/>
            </a:pPr>
            <a:r>
              <a:rPr lang="en-US" sz="2200" dirty="0" smtClean="0">
                <a:solidFill>
                  <a:schemeClr val="accent1">
                    <a:lumMod val="50000"/>
                  </a:schemeClr>
                </a:solidFill>
                <a:latin typeface="Arial Unicode MS" pitchFamily="34" charset="-128"/>
                <a:ea typeface="Arial Unicode MS" pitchFamily="34" charset="-128"/>
                <a:cs typeface="Arial Unicode MS" pitchFamily="34" charset="-128"/>
              </a:rPr>
              <a:t>SEVEN FLAGSHIP INITIATIVES:</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‘Innovation Union’</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‘Youth on the move’</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‘A digital agenda for Europe’</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‘Resource efficient Europe’ </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‘An industrial policy for the globalization era’</a:t>
            </a:r>
          </a:p>
          <a:p>
            <a:pPr lvl="2">
              <a:spcAft>
                <a:spcPct val="15000"/>
              </a:spcAft>
              <a:defRPr/>
            </a:pPr>
            <a:r>
              <a:rPr lang="en-US" sz="2200" dirty="0" smtClean="0">
                <a:latin typeface="Arial Unicode MS" pitchFamily="34" charset="-128"/>
                <a:ea typeface="Arial Unicode MS" pitchFamily="34" charset="-128"/>
                <a:cs typeface="Arial Unicode MS" pitchFamily="34" charset="-128"/>
              </a:rPr>
              <a:t>‘An agenda for new skills and jobs’</a:t>
            </a:r>
          </a:p>
        </p:txBody>
      </p:sp>
      <p:sp>
        <p:nvSpPr>
          <p:cNvPr id="4" name="Rettangolo 3"/>
          <p:cNvSpPr/>
          <p:nvPr/>
        </p:nvSpPr>
        <p:spPr>
          <a:xfrm>
            <a:off x="755576" y="188640"/>
            <a:ext cx="7582140" cy="1323439"/>
          </a:xfrm>
          <a:prstGeom prst="rect">
            <a:avLst/>
          </a:prstGeom>
        </p:spPr>
        <p:txBody>
          <a:bodyPr wrap="none">
            <a:spAutoFit/>
          </a:bodyPr>
          <a:lstStyle/>
          <a:p>
            <a:r>
              <a:rPr lang="it-IT" sz="4000" dirty="0" smtClean="0">
                <a:latin typeface="Arial Unicode MS" pitchFamily="34" charset="-128"/>
                <a:ea typeface="Arial Unicode MS" pitchFamily="34" charset="-128"/>
                <a:cs typeface="Arial Unicode MS" pitchFamily="34" charset="-128"/>
              </a:rPr>
              <a:t>European Commission </a:t>
            </a:r>
            <a:r>
              <a:rPr lang="en-GB" sz="4000" dirty="0" smtClean="0"/>
              <a:t>Key Policy</a:t>
            </a:r>
            <a:endParaRPr lang="it-IT" sz="4000" dirty="0" smtClean="0"/>
          </a:p>
          <a:p>
            <a:endParaRPr lang="it-IT" sz="40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501008"/>
            <a:ext cx="7704856" cy="2554545"/>
          </a:xfrm>
          <a:prstGeom prst="rect">
            <a:avLst/>
          </a:prstGeom>
        </p:spPr>
        <p:txBody>
          <a:bodyPr wrap="square">
            <a:spAutoFit/>
          </a:bodyPr>
          <a:lstStyle/>
          <a:p>
            <a:pPr>
              <a:defRPr/>
            </a:pPr>
            <a:r>
              <a:rPr lang="en-US" sz="2400" dirty="0" smtClean="0">
                <a:latin typeface="Arial Unicode MS" pitchFamily="34" charset="-128"/>
                <a:ea typeface="Arial Unicode MS" pitchFamily="34" charset="-128"/>
                <a:cs typeface="Arial Unicode MS" pitchFamily="34" charset="-128"/>
              </a:rPr>
              <a:t>The 7</a:t>
            </a:r>
            <a:r>
              <a:rPr lang="en-US" sz="2400" baseline="30000" dirty="0" smtClean="0">
                <a:latin typeface="Arial Unicode MS" pitchFamily="34" charset="-128"/>
                <a:ea typeface="Arial Unicode MS" pitchFamily="34" charset="-128"/>
                <a:cs typeface="Arial Unicode MS" pitchFamily="34" charset="-128"/>
              </a:rPr>
              <a:t>th</a:t>
            </a:r>
            <a:r>
              <a:rPr lang="en-US" sz="2400" dirty="0" smtClean="0">
                <a:latin typeface="Arial Unicode MS" pitchFamily="34" charset="-128"/>
                <a:ea typeface="Arial Unicode MS" pitchFamily="34" charset="-128"/>
                <a:cs typeface="Arial Unicode MS" pitchFamily="34" charset="-128"/>
              </a:rPr>
              <a:t> Framework Programme main funding schemes:</a:t>
            </a:r>
          </a:p>
          <a:p>
            <a:pPr>
              <a:defRPr/>
            </a:pPr>
            <a:endParaRPr lang="en-US" sz="2400" dirty="0" smtClean="0">
              <a:latin typeface="Arial Unicode MS" pitchFamily="34" charset="-128"/>
              <a:ea typeface="Arial Unicode MS" pitchFamily="34" charset="-128"/>
              <a:cs typeface="Arial Unicode MS" pitchFamily="34" charset="-128"/>
            </a:endParaRPr>
          </a:p>
          <a:p>
            <a:pPr lvl="1">
              <a:buFont typeface="Wingdings" pitchFamily="2" charset="2"/>
              <a:buChar char="ü"/>
              <a:defRPr/>
            </a:pPr>
            <a:r>
              <a:rPr lang="en-US" sz="2800" dirty="0" smtClean="0">
                <a:solidFill>
                  <a:srgbClr val="0070C0"/>
                </a:solidFill>
                <a:latin typeface="Arial Unicode MS" pitchFamily="34" charset="-128"/>
                <a:ea typeface="Arial Unicode MS" pitchFamily="34" charset="-128"/>
                <a:cs typeface="Arial Unicode MS" pitchFamily="34" charset="-128"/>
              </a:rPr>
              <a:t>Cooperation</a:t>
            </a:r>
          </a:p>
          <a:p>
            <a:pPr lvl="1">
              <a:buFont typeface="Wingdings" pitchFamily="2" charset="2"/>
              <a:buChar char="ü"/>
              <a:defRPr/>
            </a:pPr>
            <a:r>
              <a:rPr lang="en-US" sz="2800" dirty="0" smtClean="0">
                <a:solidFill>
                  <a:srgbClr val="0070C0"/>
                </a:solidFill>
                <a:latin typeface="Arial Unicode MS" pitchFamily="34" charset="-128"/>
                <a:ea typeface="Arial Unicode MS" pitchFamily="34" charset="-128"/>
                <a:cs typeface="Arial Unicode MS" pitchFamily="34" charset="-128"/>
              </a:rPr>
              <a:t>Capacities</a:t>
            </a:r>
          </a:p>
          <a:p>
            <a:pPr lvl="1">
              <a:buFont typeface="Wingdings" pitchFamily="2" charset="2"/>
              <a:buChar char="ü"/>
              <a:defRPr/>
            </a:pPr>
            <a:r>
              <a:rPr lang="en-US" sz="2800" dirty="0" smtClean="0">
                <a:solidFill>
                  <a:srgbClr val="0070C0"/>
                </a:solidFill>
                <a:latin typeface="Arial Unicode MS" pitchFamily="34" charset="-128"/>
                <a:ea typeface="Arial Unicode MS" pitchFamily="34" charset="-128"/>
                <a:cs typeface="Arial Unicode MS" pitchFamily="34" charset="-128"/>
              </a:rPr>
              <a:t>Ideas: European Research Council (ERC)</a:t>
            </a:r>
          </a:p>
          <a:p>
            <a:pPr lvl="1">
              <a:buFont typeface="Wingdings" pitchFamily="2" charset="2"/>
              <a:buChar char="ü"/>
              <a:defRPr/>
            </a:pPr>
            <a:r>
              <a:rPr lang="en-US" sz="2800" dirty="0" smtClean="0">
                <a:solidFill>
                  <a:srgbClr val="0070C0"/>
                </a:solidFill>
                <a:latin typeface="Arial Unicode MS" pitchFamily="34" charset="-128"/>
                <a:ea typeface="Arial Unicode MS" pitchFamily="34" charset="-128"/>
                <a:cs typeface="Arial Unicode MS" pitchFamily="34" charset="-128"/>
              </a:rPr>
              <a:t>People: Marie Curie</a:t>
            </a:r>
          </a:p>
        </p:txBody>
      </p:sp>
      <p:sp>
        <p:nvSpPr>
          <p:cNvPr id="3" name="Rettangolo 2"/>
          <p:cNvSpPr/>
          <p:nvPr/>
        </p:nvSpPr>
        <p:spPr>
          <a:xfrm>
            <a:off x="755576" y="2492896"/>
            <a:ext cx="7704856" cy="830997"/>
          </a:xfrm>
          <a:prstGeom prst="rect">
            <a:avLst/>
          </a:prstGeom>
        </p:spPr>
        <p:txBody>
          <a:bodyPr wrap="square">
            <a:spAutoFit/>
          </a:bodyPr>
          <a:lstStyle/>
          <a:p>
            <a:pPr>
              <a:defRPr/>
            </a:pPr>
            <a:r>
              <a:rPr lang="en-GB" sz="2400" dirty="0" smtClean="0">
                <a:latin typeface="Arial" charset="0"/>
              </a:rPr>
              <a:t>FP7 is the EU funding programme for research and technological development for the years 2007-2013</a:t>
            </a:r>
            <a:endParaRPr lang="en-GB" sz="2400" dirty="0">
              <a:latin typeface="Arial" charset="0"/>
            </a:endParaRPr>
          </a:p>
        </p:txBody>
      </p:sp>
      <p:sp>
        <p:nvSpPr>
          <p:cNvPr id="30722" name="AutoShape 2" descr="data:image/jpeg;base64,/9j/4AAQSkZJRgABAQAAAQABAAD/2wCEAAkGBxQTERUUExQVExUWFhwaFxMXFhIbFxgdGBgbGhcbGxUYHCghGBolGxcZITEhJSsrLi4uHiAzODMsOCgtLysBCgoKDg0OGxAQGzQkICU2Ny80Mi83NCwsNDcsLzQsNDQvLCwuLCwsLyw0LCw0LCwvLCwsLCwsLCwsLDQsLSwsLP/AABEIAMoA+QMBEQACEQEDEQH/xAAbAAEAAgMBAQAAAAAAAAAAAAAABAUDBgcCAf/EAE0QAAEDAgMDBwQOCQMCBwAAAAEAAgMEEQUSIQYxQRMUIlFhcYEHMlORFhcjQlKCkpOhscHC0dMVJDNVYnKio9JUY7JD8TVEc4PD4eL/xAAaAQEAAwEBAQAAAAAAAAAAAAAAAgMEAQUG/8QAOREAAgECAgYHBwQCAwEBAAAAAAECAwQREhMhMUFR8AUUYYGRobEiMlJxwdHhFSNCUyQzQ2LxcjT/2gAMAwEAAhEDEQA/AO4oAgCAIAgCAIAgCAIAgCAIAgCAIAgCAIAgCAIAgCAIAgCAIAgCAIAgCAIAgCAIAgCAIAgCAICs2nrHQ0dRKw2fHC97SQDYtaSDY6HUKyjFSqRi97IzbUW0cS9tDEPTM+bi/Be11CjwPM63VHtoYh6ZnzcX4J1CjwHW6o9tDEPTM+bi/BOoUeA63VHtoYh6ZnzcX4J1CjwHW6o9tDEPTM+bi/BOoUeA63VHtoYh6ZnzcX4J1CjwHW6o9tDEPTM+bi/BOoUeA63VHtoYh6ZnzcX4J1CjwHW6o9tDEfTM+ai/Bc6jR4DrdU2PYHyi1E1YyGqe1zJQWtIaxtn726ga3sW26yFnurOEablBbC6hcylPCR11eUbwgCAIAgCAIAgCAIAgCAIAgCAIAgCAIAgCArtpK10NJUSsDS6OF72hwJaS1pIuARcadaspRUpxi97IzeEWzjntr1noaP5qX81ev+n0+L57jzuuz4Ie2vWeho/mpfzU/T6fF89w67Pgh7a9Z6Gj+al/NT9Pp8Xz3Drs+CHtr1noaP5qX81P0+nxfPcOuz4Ie2vWeho/mpfzU/T6fF89w67Pgh7a9Z6Gj+al/NT9Pp8Xz3Drs+CHtr1noaP5qX81P0+nxfPcOuz4Ie2vWeho/mpfzU/T6fF89w67PgijxbbCoqH55BFpua1rg1vcM3/2tdGnGlHCJ51zT6xLNNv6egwna6WnfnbFTvcPNMjJDl7QBIBftStDSxyttLsO21KFCWZLF9p3nZTGhWUkU4sC5vTaNzXjR47rg27LL56tS0c3E+gpzzxUi3VRMIAgCAIAgCAIAgCAIAgCAIAgCAIAgCAICt2kqRFSVEjmNlDIXuMbrZXhrSS03B0O7crKUc04pPDWRm8ItnHPZ/T/ALpo/VH+UvX6pP8AsfPeed1qHwIez+n/AHTR+qP8pOqT/sfPeOtQ+BD2f0/7po/VH+UnVJ/2PnvHWofAh7P6f900fqj/ACk6pP8AsfPeOtQ+BD2f0/7po/VH+UnVJ/2PnvHWofAh7P6f900fqj/KTqk/7Hz3jrUPgR8dt9T20wmjvw6LPq5PVOqT/sfPecdzDdBGtT4w1zi4wRAk3sGtA8GhtgFvjhFYI8mdCcpOTm/Qs4NrImQ8mygps53zPa17r8SA5th2Dgs8qMpTzOTw4LUbISUKWSO3i9b8yp/SbfQR+ofgtObsMPVZf2M6d5L9sInSijbTspw4FzS1xJe8AZs2g1LQT8Wy8e+t5YaRvE92zqQS0aXi8TqC8w3hAEAQBAEAQBAEAQBAEAQBAEAQBAEAQBAVu0kzGUlQ6RnKRtheXx3tnaGkubfhcaKykm5pJ4PEjNpReJxz2T4V+6/7pXrdXuP7Dz9PQ+EeyfCv3X/dKdXuP7Bp6HwD2T4V+6/7pTq9x/YNPQ+AeyfCv3X/AHSnV7j+waeh8A9k+Ffuv+6U6vcf2DT0PgPEu0+F5TlwsZraXkNr8L24LqoV8ddQjKvSweWOs1o1sBP7C2vA/UFvxWGw8h0q7eOfyLTEcaoTE2OGhyEedK+Quebd2gvx+xZ6UJqblOWPYthtrvGmoUtXa9pCoa6kDwZadzmDe1r7E9l+AV1TFxwhqZmo0pqeNSba7DPi+MUkj/cqNsLBuaHEk9pP2KFGDgvbeLLbrPUl+28qMmz+N0sEzZn073OjIcwMky9IcSeI7OPHTQ8uIyqQyx1Yi1jKnPNUk3hw1eJ3/B8RZUQRzR+bI0OHWL7we0G4PaF89ODhJxe4+gjJSSaJigSCAIAgCAIAgCAIAgCAIAgCAIAgCAIAgK3aV0Yo6gzBzohC/lGt84tynMG6jW1+KspZtJHLtxIzwyvE4xz3Av8ATVvymfmr2Mt38S57jzc9t8L57xz3Av8ATVvymfmplu/iXPcM9t8L57xz3Av9NW/KZ+amW7+Jc9wz23wvnvHPcC/01b8pn5qZbv4lz3DPbfC+e8+OrcDsbU1aTwBe0D18roihdfEue4452+GqL57zXHSUpPmSAX3A3t63ardqwPKauG9qRY4nU4ZkY2CGpDh58kjm69zQ8gX3qmkqmZuo9W5I1XDxilR272/sYcJlw8PvUMqCwDzY8lye0l4sO5SrZ3HCnt7SFspqWNZ4rs5RhrZ6Nz3GOKVjL9Fpdc27SXb1KmsI+08WV1tNKbcMEuewm0NRhjYncpDUyTHzRma2MdWofmPXu7O1VVFVc1laUfFmii8tN5/al4L7895V8pTfAk9Y/wAlo9kx5bniue4655KsepSzmcBnzNBk91DADcjMGZXHQE3sesnu8S/pTzaRpYbNX1PdsprJkxxfh4HQ155uCAIAgCAIAgCAIAgCAIAgCAIAgCAIAgImLUInglhcS1srHMJFrgOBBIvpfVShNwkpLccksVgaF7TtL6eo/tf4Ld+o1OCMnUqfaPadpfT1H9r/AAT9RqcEOpU+0e07S+nqP7X+CfqNTgh1Kn2niXyRUjWlzqicNaCSSYbADUnzF1dIVW8FFHJWlKKbb1I0KXZyJ0pbC6VwLrMByZnXNhew3nqXspYQxn3nzkr1yqZaUcVjguJbbQ7D09KyNpmkfUOF3tHJ5GD5NyeA7idNAs1tVlWk2lhHzZtvKitoRi9c3t4Ln8nnZzYJk4fJLK+KCMHNJ0bk23C49fgOKXNfRYRhrk9xyyc6ydSpgoLaypm2eiMhETpS0uswHIXngNGt3nqH0rTGLUcZv58DFO+bnhTjq3cS6xfYSCmgbysshqXi4iaY8rR1uOU/RvO7cSstGtKtUeRewt/2N9xNW9JaT/Y9y3fPn5cSBgexBqpMjHOAGrnnLlaOs6b+ocVdcVYUY5pGa0q1rmeWKXa+B9x3ZmkjkyQSyyBvnPcY8pP8Nm6jt/7pbqpKOaosOz7nbu8pwnlo68Nr3dxfeT3YuTnEdU1742RuuHEDp6EOaBbUEEgn7Vlv61OMHT2t+Rs6N09WWkaSj6/L7nYF4Z7wQBAEAQBAEAQBAEAQBAEAQBAEAQBAEAQBAEAQGg+UTHf/AC0Z6jKR62s+onw7V7HRtt/yy7vufPdM3n/BDv8AsQ9m6ZtJTmtmF3HSBh4k3F/HXwBPEK26m69TQQ2b+edZRZU42tF3VTb/ABXPH0KbDKKWuqbEklxzSP8AgjifsA7gtVWpC2pat2xc+ZhoUal7X179bfPkTtq8XaQ2lp9IItNPfuG8k8QDfXibnqVNnQksatT3n5c/g0dIXUXhb0dUI+b58XrJeE0zKGAVUwBmePcIjvGnnEcND4A23lVVpyuamhh7q2svt6cLKlp6q9t+6uee9lJQ0c1dUHXM5xu953NHWewbgO4LXUqU7al2LYjz6VKre1u17Xw53Fpj+LMij5nSG0Y/ayjfIeIv1dZ47hpvot6Epy01bbuXDnnWa7y5hSh1a32b3x53+Gzbl2O2TM1pphaL3reL/wAG/WoXt9o/Yht9PyT6N6M0uFSr7u5cfwdKYwAAAAACwA0AA3ADgvDbb1s+oSSWCPS4dCAIAgCAIAgCAIAgCAIAgCAIAgCAIAgCAIAgKzaLFRTQOkOp3MHW47h3cT2Aq+2outUUfEy3lyrek5vu+ZzLZzDHVlT0yS25fK/svc69bj9p4L3rmsqFL2duxc9h8rZW7uq/tbNrfPE97V4vzmcNj/ZR9CJoG/hcAddhbssuWlDQ08ZbXrZLpC66xVyw91alz2ltiLxh9IIGn9YnF5XDe1u6wPrA+MepZ6a61W0j92OznncbKzVhb6KPvy2vhzu72QNk8KYc1VPpBDrr79w3C3EDTTiSB1q28ryWFKn70vIz9HW0XjXre5HzfPjsIOI1stdU3sS55ysYNzRwH2k95V1KnC2pdi2sz1qtS9r9r1Jc+bLnGaptFDzSA3lcLzyjfqPNHVp6h2krLQg7memqbFsRuuakbOn1el7z95/TnYu1mLYvZnnDuVlHuLToPSEcP5RxPh12lfXmiWSPvehDovo/TPSVF7K8/wAf+HT2tAFhoBwXgH1aWB9QBAEAQBAEAQBAEAQBAEAQBAEAQBAEAQBAEAQBAcs2+xflqjk2noRXHe73x8N3getfQdH0NHTzPaz5Lpe60tbItkfXeS6/9RoGwjSep1k62t4j1dHxcq6f+TcOf8Y7OedxfW/wrRU1789vy51eJG2NomsD6yYe5wjoj4T+Fu64A7SOpTvajk1Qhtl6c+RT0ZRjBSuamyOz58+bKuNktdVfxyu1PBoH2NatLcLaj2LnzMkVUvbjtfkvwWO2GItGWkg0hg0P8T+JPXY38SexZ7Kk3jWn70vTnyNXSVeKwtqXux83z54krDWigpecOA5xMLQtPvW/CI9R+SNLlV1W7qrol7sdvPO8uoJWNvppe/LYuC489iKnZzB31k9iTlBzSv46nr+E43+k8Fqua8benq27EueBisrWV3V17NrfO9nXKeBrGhjAGtaLADcAF81KTk8XtPsoQUIqMVgkZFwkEAQBAEAQBAEAQBAEAQBAEAQBAEAQBAEAQBAEBVbTYnzemfJ762Vn8ztB6tT4FaLWjpaqju3mS9uNBRc9+75nOti8N5apzv8A2cXujyd1x5oJ79e4Fe3fVdHSwjtepHzXRlDTV80tkdbI2LVb62rJbqXuDYx1NvZvd1nvKsowjb0cHu1spuKkru59ne8EWm2dQ2JsVFEejEAXn4Tzrr6y743Ys1jBzcq8tr2fI2dJ1FSjG1hsjt+fOvvMuGfqVC6oOk9R0Yutrfhfe+QuVf8AJrqn/GO3nneSof4dq6z9+epfLnX4FbslhQmmL5f2MQzyE7jbUA99iT2Aq+8runDLH3nqRl6OtlWqOc/djrZHxrEH1lTcAnMQ2NnUL2aO87z3qdClG3pYP5tld1Xnd18Vv1JHUdncIbTQNjGrt73fCcd/hwHYF8/c13Wm5PuPrLO1jb0lBbd/zLNUGoIAgCAIAgCAIAgCAIAgCAIAgCAIAgCAIAgCAIAgOb+UrEs0zYQdIxd38zt3qbb5RXudGUsIOo958x03cZqipLdrfzf49TzL+qYWG7pas3PWGW+rLb5ZXV+/d47oevPocl/i2CX8qnp/56mLYmFsbZqyQdGFpDO15HDtsQPjKV9JzcaEdsvTn0I9FwjTU7meyOz586u8qsHo3VlWA43zuLpD2Xu7u6h3haK1RW9HFbtSMdtSld3GEt7xZI2wxLl6ktZ+zj9zjA3aaEgdp+gBQsqOjpYva9bLOkrjTV8sdkdSLDHzzSjjpG/tJPdJyO3c31i3c3tVFv8Av1nWexalzztNV4+q20bePvPXLnnYTPJvg1yal43XbH3++d935Sr6TuP+Jd5d0Laba8vkvq/p4nQF4x9EEAQBAEAQBAEAQBAEAQBAEAQBAEAQBAEAQBAEAQHiaUNaXONg0Ek9QAuV2KbeCOSkopyexHHaVjqytAO+WS7uxu93qaD6l9NNq3oatyPiqad3dLH+T8v/AAm7dV/KVTmt8yIZGgbrjztO/TwCrsKWSji9r1l3S1fSXDitkdX357CZtR+r0lPSDRxHKS953A9YzE/JCptP3q0627Yuedpov/8AHtqdutu18/P0PmBfqtBNU7pJTyUR4jgSPHMfiBduP3riNLctb552nLT/ABrSdffLUuedhD2IoA+o5R+kcDeUcTuuPN+on4qtv6jjTyR2y1c87yjouip1tJL3Y63z59xBqZH1lWSPOlfZo+CNw8A36lbFRt6PYkZ5ynd3GrbJ8+B2ChpGxRsjZo1jQB4ce87181Um5ycnvPtKVONOChHYjOoFgQBAEAQBAEAQBAEAQBAEAQBAEAQBAEAQBAEAQBAa7t5W8nRvA0MhDB46u/pBW3o+nnrrs1nm9K1tHbPt1c9xqmwbBHziqcNIYzbtJ107bNt8Zej0g3LJSW9nkdERUFUrv+K557Ss2WpDUVsebXpco89eXpG/ebDxV93NUqDw+SMnR9N17qOPHF+p52kqjUVjy3W78jB1gHK23edfFdtYKlQWPDF+py9qO4unhxwXoWW3UoYYaVh6MEYv2uI49thf4xVFgnLNWe2T557DV0tJQyW8dkVzz2nqX9Wwto3SVTrnryD7LZfllcX7123uh68+h2X+NYJb6npz6knyaYbmkfORowZW/wAzvOPg3T4yh0pVwiqa36+edxb0Hb4zdV7tS552nRV4h9KEAQBAEAQBAEAQBAEAQBAEAQBAEAQBAEAQBAEAQBAc98p9Xd8MXU0vI/mNh/xPrXtdFQ9mU+4+b6dq+1Cn38+ZFm9xwho3OqJbnuBv6rMb61OP7l638K59SqX7PRqW+b59EfNjfcaerquLWZGH+I6/XkXb39ypTpcXi+fEdGftUatfgsFz4ELYWj5SsYTujBefi6N/qIPgrb+pkovt1GfomlpLlN7Fr57yFUvNXWG3/WlsOwE2b6m29StglQo/JFNRu6udX8nz5Fjt7VB1TybdGQsawDhuufrA8FR0fDClme2Ws09L1M1fRrZFYc87jftkaDkaSJtrOIzu73669wsPBePeVNJWk+7wPoej6Oit4x37fEuFmNoQBAEAQBAEAQBAEAQBAEAQBAEAQBAEAQBAEAQBAEByPbipz1svU2zR4NF/6rr6SwhloR7dZ8b0rUz3UuzUT9vuhzanH/ShH02b9z6VT0f7WepxfPqael/Y0dFfxX4+grfcsIibuM8pce0Akj6GsSHt3kn8K5+oq/tdHRjvk8efBHnZf3KirJ+JaI2nqJFvre31Jd+3Xp0+/nwOWH7VrVq93PijBsBTh1WHnzYmOeTw3ZR/yv4KfSM8KOVb9RX0PTUrjM/4pv6fUraRhqqxt/8Aqy3Pc513eoXWib0NF4bkZaa6zcrH+T+p2gL5Y+4CAIAgCAIAgCAIAgCAIAgCAIAgCAIAgCAIAgCAIAgCA43Te7V7TvElRfwMlz9C+nl+3b/JfQ+Jp/u3ia3y+pK27nzV0nU0NaPBoJ+klV9HxwoLtLelp5rqXZgvImbd9BtJB6OAfTZv3Cquj/adSpxfPqX9LewqVLgvx9D5V+54RENxmmLj3Aut/wAWrsPbvZPgufqKn7fRsV8T+/2R82Z9zoa2braIwerNp99qXXt3FOHfz4HLH9u0rVO7nxPHk7ps1YHfAY53rs37xXekp4UcOL/JHoaGa5x4Jv6fU6mvnz60IAgCAIAgCAIAgCAIAgCAIAgCAIAgCAIAgCAIDG6oaN7mjvIXcr4EXOK3mJ2IRDfLGPjt/FS0U3uZF1qa2yXiYn4lE5khZIx5Ywkhr2kiwO+x0UlSmmlJNYkNPTlGWWSeHBnMNh481dD2Zj6mOt9Nl79+8KEud58p0VHG7j3+hgxP3WvePhVBb4Z8o+hTpexbp8F9Cut+7eNPfLDzwJ/lDlvWuHwWNb9Gb7yp6NjhQT44mjpmWNy1wSX1+pm2w6NNQx7rQ5iO0tZ9t1Gy11asu37lnSXs0KMOz6I+O6GDj/dqPqv+WnvXvyXPqcfsdG//AFLn0J3k0ys5xK8hrQGDM4gAXLr6ndwVXSmMskY63rL+g8IqpOWpatfibuzE4TumiPc9h+1eS6NRbYvwPfjXpS2SXijK2qYdz2nucFFwktxNTi9jMocDu1UTqeJ9Q6EAQBAEAQBAEAQBAEAQEapq8u5kjz1Nb9riB9KnGGO9IrnUy7E38vzgVlRjM48yimd/M+Jv1Fy0Rt6f8qi8/wAGWd1WXu0m/m0vqyvnxnED5lEG/wAzw76iFdG3td9TnzM07q+/jRw78fsQpcQxY7oWt7ms+84q1UrFfyx5+RRKt0m9kEvD6shyOxc7+U8BAPqVqVguHmUt9Kvj5ESShxV281HhLb6A5WKpZLh4fgplR6SltcvH8kd+CYid7Zj3yX+8pq4tFsa8PwVuzv3tx8fyR3bK1h3wuPeWfipq9oL+RU+jbt63D0+589ilX6B3rZ+K712h8Rz9Muvg9PuPYpV+gd62finXaHxD9Muvg9PubDsvgVRFFVh8Ra58JawEt6RIdpv7liurmlOdPB6k9Z6VhZ16VOqpR1tYLzPmxWz9RDVB8sRY0Mdrdp1NhwPel9dUqlLLB4s50XY1qNfPUjgsOwhUWzdVzxkjoSG8uHF12bs9ybX6lbO7o6FxUteGHkUU+j7nrKqSjqzY7uPzMm1Wz1VLVyyMiLmuIsbs1sxo4nsXLS6owoxjKWv8k7+wuKtxKcI4p/LgTNs8DqJXw8lEXNZCGkgtFjc3Gp6rKqxuaVOMs7wbZf0nZ16soaOOKS7D5iWBVBw+mhbES9r3Oe27dLl1tSbe+Slc0lczm3qew5Xsq7s6dKMdaeL8/uMOwKoZh1RGYiJZHtytu25ALL63t8JKlzSlcwljqS+4o2VeFlUp5fab+35Nf9iVZ6B3yo/8lt69Q+L1PN/S7v4PNfc+exKs9AflR/5J16h8XqP0u7+DzX3PvsSrPQH5Uf8AknXqHxeo/S7v4PNfcys2crxujkHdI0feUXd2z2teH4JqwvlsT8fyZ24RiY3cuO6b/wDag69m+Hh+CxWvSK2Y+P5M8dHiw3GfxlafrcoupYvh4fgsjS6Tjsx8V9yQz9MD4fjzc/Wq31B8ssX6quYkmOrxcb4w7vEP2EKDhYvf6lsanSi2xx8PuSY8UxUb6WM+of8AyKt0bLdN89xarjpJbaa57yXFjNd76hv3SsH13Vbt7bdV8i9XV5vo+aJsOLz+/o5h/K+F31uCqlQp7qi8/sy+NzV/lSfin9UWFPWF2+ORn8wb90lUyhhsafPbgXwqOW2LXz/DZKVZaEAQBAavtDtU+KpZSU1OamoczOW52sYxmouXkHXTd3dYB00qClBzm8F4lU6jUssViybgGKVEvKCppHUzmWseUY9j7381zeq2unEKFWEI4ZJYkoSk9qwNcwfbauqoRNBhYkYbgO55ENRodHMB39i0VLWlTlllU1/IqjWnJYqOr5l9QbSF+ITUT4uTdHGJGPz3EjTa+mUZbF1t53HqVEqOFJVE9ur5Fiqe24H32RE4lzJkYcGw8pJLntkubBuTLqTdp3jQ9iaH9rSN78MBpPbyIoMH23rqqETQYWJGG4DueRDUaEWcwHf2K+pa0qcssqmv5Fca05a1HV8yx2t21FDPTxyRZmTefJntyYDgCcuU5gL33jcq6Fs6sZNPYSqVlTaT3ljV7QZK+CkEYcJo3v5XP5uQE2y5db233CrjSxpueOwm54SUeJrtbtvXRSxQyYYGyTEiJvO4jmy2vqGWG8b7LRG1pSi5KpqXYUutNNJx29pZVu1U8EdK6ekEclRUthMXLNdkDjYPztZZ3Xl071XGhGcpKMsUljsLHUaSxW3UTto9ojSzUkQjz85l5PNny5NWi9spzedu03KFKjpIyeOxYnZ1MrS4lzVzZI3vtfK0ut12F7XVKWLwJs0zAdsK2qZHLHho5GR1uV53HoA/K85SwONiDpxstlW2pU205612FEKs561HV8zLV7YVXO6inpqHnHN8uZ3OGMJD2hw6Lmd40J3LkbaGSM5zwx7MTrqyzOMY44F1sptEytgMrGujLXlkkbvOY9trjt0I1+o6KmtRdKWDJ06imsUVOz23LaqulpeSyNbn5ObPcS8m/K6zcotxO87irKtq6dNTx7uGJCFbNNxwPu3W2ww50AMPKiXMXHPlLAwsF7ZTmvmPVu7UtrXTJ68MBWrKnhq2mXbnbAYfFE8RiZ0rrNZnydENuXXyuv70buK5bW+mk1jhgdrVlTWJ72j2q5tQx1TYuV5Tk7R58v7Rtx0sp3dy5SoZ6jg3hh9DtSpljmwPuGYxXveRNh4gaGOIfzqN93AdFuVrb6njwSdOkl7M8e4RnN7Y4d5Dpdumuwp2IGKxaSDDnv0s4Y0Z8vHM0+bpdTdq1X0WPeRVZaPOJ9ug3Cm14iuXENEGf33KZCM+XhYnzeCK1/f0WPf3DTLR5yRi21cjJmUtPT84qnRiR8fKBrIm8c0hHWd1urrAMYUE4ucpYR9SUqmDypYs94BtS6WofS1MBpalrc4ZnD2PZ8JjwBfu/A25VoKMFODxQhUxllawZXP2zqnTVLKfD+XbTSFjnCoY0m19QwsuSQNwurFbU1GLlPDHsIaaWLUY44dpLn23Z+jHV8UZeG2Bic7KQTI1hBcAd2a+7UW3KKtXptE3zhidddaPOj1jG15iNLFDDy9TUhrmwcplDGlty5z8psB3bg48Fynb5s0pPBLedlVwaS2s2lu7XesxcfUAQBAEBqO1Oxzp6htVTVDqWoa3LmAu1wF7Ai46+0btFqo3KhHJOOKKalJylmi8GRtjMeqnT1NFWZHywNB5ZgADgQN4AAvZzSLAcdNFK4pU1GNSnse4jSnJycJ7UUnksw2sdSQSR1ojgEhLqfm8TswD+mOVPSGbXXhdX3s6aqNOGL44/Qrt4zyp5tXAttvRzatoa/c1snITH+CS9iext3nvsqbb26c6Xeu4srezKM+4yeTSMzc6r3DWqnOS/COMlrB9Y+KFy7eXLSX8V5sUPaxnxKPyVYdWPpIXxVoigEpzU/N4nZgHAvHKnUZtdeF1fezpKo04Yvjj9Cu3jPKnm1cCz24oG1GKUUD/ADZYahh7LxmxHaCAfBV28nCjOS3NepOqs1SKe/Eotka2R2JUUE37akZUQP36hrTkIPEZdL8bX4q6vFKlOUdksGV0pNzUXtWKNl20/wDFcJ/nm+piz2/+ip3FtX/ZDvPHlXY5woWsdkca2MNfYHKTcNdlOhsbG3Fdsmk548GLhNqOHEp9o8Oqoq3Dec1nOgapuUchFHks5lzdnnX039StpTpyp1MkcNXHErnGanHNLHXwOlYr+wl/9N//ABK86HvI1vYaD5KcPqzSU0orLU15P1TkIvSSA+7ed5/S+hb72dPPKOXXq14/LcZraMsieOrgVWJ1tZBX4tNR8meT5EyhzS52Xk/OZrbo6k34dyshGnOlTjU34+pCUpxnNx7C8wuWKgwWWpimMzpQ6TliLF0slmDo3OWzrAi+8OVE1KtcKElhhqw7EWRahSck8TToa7mrMNk5rVwmleRNLLC5sb2zG8lnnfvda9tCtjhpHUWZPNswevUUKWRQeDWH1Nr23oed4nHTixPMJnN6g5+ZrD8poWW3lo6Ln/2RfVWaeXsZq1PUnEIczrkUOFyA39KWuYO8ljAe8LS46GWHxSXgUJ6RfJeZebVS59nqM31/VxftDS36wqaKwupd5ZU10F3G87P4dVxOeaqsFUCBlaII4spB1N2b7rFVnTlhkjh34miEZL3nicxmYWzy4YNz8Vjfl/2ngvOnUAGFeitcVW/6vx2GV6m6fb5CmYXTxYYfeYrJJl/2mNDhfsILyj1Rdb/rh3he8qfabXs4cuPYgH+c6ONzL8WhrAbdmrR4dizVddtDDtLYf7pHnHRm2hocnnNgeX24NLZQL+J+kJT/APyzx4/YT/3x+RrdRiNZTyYpLSlgjFVaY5M0jAcwD2AkAgcQew7r20KFOapxntw1cCpynHO48S3x7CoqfZx7IZOVY4Rv5W1s5fNGb24cBbeLa6qqlUlO7TksNvoSqRUbdpc6zzsY8U2JOZVdKSqhjNNUHQFgaPcgNzSLAduUdYurrPRxhsT1r6nafs1MJb9j+h09ecawgCAIAgNcxjZFs0xnZU1VPI4AOMMxa1waLC7SCPVbW53laKdw4xyuKa7UVSpJvHFok7PbMw0jX8nne+Q3kmkdmkedfOd4nhxUateVRrHduWwlCmobCipfJrDGwMjq6+No3NZUBo136NZZXu9lJ4uMfAqVulqTZseN4FHVUpppS/IQ0ZgRn6BBBuQRe46utZqdWVOedFs4KccrJGEYcyngjgjvkjaGgm1zbibAC5Op7SuTm5ycnvOxiorBGqUvk0hjZkjq6+No96ycNHabNZa61SvZSeLjHwKVbpbGy5kwinkqaaflSZKdrmsAewh2duUlwtcmx4EKhVJqEo4amWOCclLgeZ9nKZte2uLiybLltmYGO6Jbcgi5dlIG/gF1Vp6LRbho458+8kYhgkNTPT1Be7NTFxZkc3KS8AHNob+aNxCjGrKEZQ4nZQUpKXA8bSYXBOYDPJyfIzNlZ02NzOZuBzA3HYLFdpVJQxyrasBOKlhjuMuMYDFUyU8r3PBp5OUZlLbE6HpXBuOiN1lynVcFJLfqEoKTTe4mVksZBje9rS9pFi5ocQRbQFQintSJPDYRcBwqKhpmQMceTZms6Qtv0nuebkADe48FKrUlVm5PayMIqEcqMWGYNCyoqKhjy91Rk5RpcwsGRuUWAFxcb7krs6snCMHuEYJScuJTybB0rIORdLM2AziYRF8YYHAHoC7L5CD5t+AN73V3W6jlmwWOGHPaV6COGGOrHE2DH8Ijq6d8Etwx9rlpAIykOBBIIGoCopVHTkpR2lk4KccrIOG7OwtqGVLZXyPjpxTglzCC1pvc5W+f1m9tdynOtJxcGsE3icVNJ5uzA8YRsvTQtq2ROJ5yXGXpMJaHZhlbYaNGZ1gbpOvOWVvdsORpRjjhvMVRsjTSUbKAyyZIiCCHx8roSRc5be+6upSVxONR1cNb8A6UXDIMH2Vjp52vFZVyuANopagOabtI1ZYXtv8ABKlw5xwypfJCNPK8cWe6rZqm/SDK50hbM1tsmaMMPRcwOLSM17O6+AXI156J00tQdKOfPvPVLsxT8/fXse50rhYtDmGMHKG3AAuHZR18SuSrz0WiewKlHPn3mXH9loap7JS6WGeMWbPC/JIB8EmxBbqdCOJ6yuUq8qacdqe57Ds6ak8d42f2WhpXvlDpJppBZ88z88hHwb2ADdBoBwHUEq15VEo7Ety2CFJReO8y4ds7DE6pIzPFU8ula/KW6gggAAdGxO+65KtKSj2HVBLHtIEexEIoX0PKTmF7swu5hczpB9mnJ5uYX1B3lWO6lpFUwWJDQxyZNxJxzZOCqhhieZG8gWmOVjmiRuUAaOsd9gd28A8FGlcSpybW/wACU6SmknuLyNtgASXEDzja57TYAX7lQWHpAEAQBAEAQBAEAQHx25AcKwalw04RI+cxNqwJCzp2lzD9lZgOovbhay9upKv1hKOOXV8u086Cp6HXt8y0xx96bBTX6jM/lTJmuWXZlLuN8mW/FVU9U6ui7icn7MNIWeyIgGLuOG5uac393tynJcpc2tn995tvjW0uq6+fQLS+9jq44E6eGl9jZgZNgsIixFk9bWRid8srmsD7kRxtAs1o97YkjwHauXNSVFqnTeCS8ztGKqJzkY9n8UfQtxWnaS5lGC+nDrnKHB2VpvvaOh/V1rtWmqrpzf8ALachJwzx4bD5gmC4eKGOoxIsfLVgudNK52Yl1yA1wPRIbbd/2VKtbSOFLZHchCEMmae1knyjGE4LHyDg+EPjax1y64aS3zjqdx1UbTN1h5tus7Xa0WrYVkTaT9J0f6I35jzkx8ryfJaXzZtN2a3bl42Vj0mhlp+7HbiQ9nSR0feWnlGpnV1VFQM95DLUP/mylkP9ZsexyrtJKlB1XxS+5OunOSgvn9i02exzlcE5cm7o6aRr7780TCLnvsHeKqq0stxl4v1JwqY0s3Yal5NMQ5jHUtk800jKyMdYDbO8ScrfBaryGlcWuOUpoPImnwxJHkhhdFVTNebunpopyeJzuJv/AHPpUb5qUFhubR22TUnjv1kLCal0eNuqr+5y1s1I49tm8mPF2X5KnOKdvk3pKRGLaq5tzeB9ZUGTHGVd+gax1Mz/ANuIMJHYc9/Eo1ltnT7MfFhPGtn7cCbtrJSNxpprm54eZjTK93S5R+XRmu66hbqo7f8Ab24/QnVcNL7fA3rY6KkFMH0TAyGRznWs8XcDkcSHa+8t4LFXdTPhUetGinly+zsLxUkwgCAIAgCAIAgCAIAgCAIAgCA+O3IDRvJrsy2OjYamlY2cSOOaSJhkAv0ekRfd2rbd13Ko8ktXkZrekowWZayVtthkk1XhzmRmRkczjIQLhrTk87s0KhbzjGE03tROrFuUWjDs9h01DXSU7I3voZvdI3DVsDzfMw9TTb/j/EVKrONWmpN+0tXzOQi4TaWx+RBwET4SZoDST1MDpTJBJAA8gOAGR7SQW2yjXrup1MlxhLMk8NeJGCdLFYYrsJGzmy0ssdfLVt5KSvuOTBDjEyzgy5Ghd0v6RuNwI1a8YuChrUfM7TptqTlvIFLLVQURoajD5Z3sY+OKaJsb4iCCGOzEjJYHvsOG5Tkqc6mkjNJbWntIxcowySiecV2fqRgMFNyTjM17S6NuUke6OdvBtuI4rsK0OsueOoSpy0KjhrLafDJqLEmzU0bn01VpURMGkb76Shvjc2/j6wqlONWjlm/aWz7E8rhUxjse0hYbsm+rqqyqqjUU5dLkhDJDG4xsAAJtwIDdOsFTncKnCMIYPjv1kY0nKTlIh0eB1FNBitGyKV8T2l1O+185kbleL8XWLR8VynKrCcqdRvWtvcRjTlFTitm4j7TbI1EkGHCJjg/m7KeosBdjSGE5v4Wuz3UqNxBSnm44o5UpSajh8mbRBhT48aErY3CA0IjzgdEOEgIbfrs0LM6idvlb144+Rdlaq47sDWxs1UOwyqPJPbUc/dUwtI6ehYAR25c9lo08FWjr1ZcGVOnLRvjjijOdmp4qPCg2NzpI6tk0wA6Tc7i9+bu0ae5R08XUqYvU1gjujajHsZOx5lRDjDaqOlmqIxSiP3PL5xe47yeGnrUKbhK3yOSTxxJTzKrmSx1G14Dikk7XGSnlpi02DZMt3aXuLcOCy1IKD1PH5F0ZN7VgWirJBAEAQBAEAQBAEAQBAEAQBAEAQBAEAQBAEAQBAEAQBAEAQBAEAQBAEAQBAEAQBAEAQBAEAQBAEA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24" name="AutoShape 4" descr="data:image/jpeg;base64,/9j/4AAQSkZJRgABAQAAAQABAAD/2wCEAAkGBxQTERUUExQVExUWFhwaFxMXFhIbFxgdGBgbGhcbGxUYHCghGBolGxcZITEhJSsrLi4uHiAzODMsOCgtLysBCgoKDg0OGxAQGzQkICU2Ny80Mi83NCwsNDcsLzQsNDQvLCwuLCwsLyw0LCw0LCwvLCwsLCwsLCwsLDQsLSwsLP/AABEIAMoA+QMBEQACEQEDEQH/xAAbAAEAAgMBAQAAAAAAAAAAAAAABAUDBgcCAf/EAE0QAAEDAgMDBwQOCQMCBwAAAAEAAgMEEQUSIQYxQRMUIlFhcYEHMlORFhcjQlKCkpOhscHC0dMVJDNVYnKio9JUY7JD8TVEc4PD4eL/xAAaAQEAAwEBAQAAAAAAAAAAAAAAAgMEAQUG/8QAOREAAgECAgYHBwQCAwEBAAAAAAECAwQREhMhMUFR8AUUYYGRobEiMlJxwdHhFSNCUyQzQ2LxcjT/2gAMAwEAAhEDEQA/AO4oAgCAIAgCAIAgCAIAgCAIAgCAIAgCAIAgCAIAgCAIAgCAIAgCAIAgCAIAgCAIAgCAIAgCAICs2nrHQ0dRKw2fHC97SQDYtaSDY6HUKyjFSqRi97IzbUW0cS9tDEPTM+bi/Be11CjwPM63VHtoYh6ZnzcX4J1CjwHW6o9tDEPTM+bi/BOoUeA63VHtoYh6ZnzcX4J1CjwHW6o9tDEPTM+bi/BOoUeA63VHtoYh6ZnzcX4J1CjwHW6o9tDEPTM+bi/BOoUeA63VHtoYh6ZnzcX4J1CjwHW6o9tDEfTM+ai/Bc6jR4DrdU2PYHyi1E1YyGqe1zJQWtIaxtn726ga3sW26yFnurOEablBbC6hcylPCR11eUbwgCAIAgCAIAgCAIAgCAIAgCAIAgCAIAgCArtpK10NJUSsDS6OF72hwJaS1pIuARcadaspRUpxi97IzeEWzjntr1noaP5qX81ev+n0+L57jzuuz4Ie2vWeho/mpfzU/T6fF89w67Pgh7a9Z6Gj+al/NT9Pp8Xz3Drs+CHtr1noaP5qX81P0+nxfPcOuz4Ie2vWeho/mpfzU/T6fF89w67Pgh7a9Z6Gj+al/NT9Pp8Xz3Drs+CHtr1noaP5qX81P0+nxfPcOuz4Ie2vWeho/mpfzU/T6fF89w67PgijxbbCoqH55BFpua1rg1vcM3/2tdGnGlHCJ51zT6xLNNv6egwna6WnfnbFTvcPNMjJDl7QBIBftStDSxyttLsO21KFCWZLF9p3nZTGhWUkU4sC5vTaNzXjR47rg27LL56tS0c3E+gpzzxUi3VRMIAgCAIAgCAIAgCAIAgCAIAgCAIAgCAICt2kqRFSVEjmNlDIXuMbrZXhrSS03B0O7crKUc04pPDWRm8ItnHPZ/T/ALpo/VH+UvX6pP8AsfPeed1qHwIez+n/AHTR+qP8pOqT/sfPeOtQ+BD2f0/7po/VH+UnVJ/2PnvHWofAh7P6f900fqj/ACk6pP8AsfPeOtQ+BD2f0/7po/VH+UnVJ/2PnvHWofAh7P6f900fqj/KTqk/7Hz3jrUPgR8dt9T20wmjvw6LPq5PVOqT/sfPecdzDdBGtT4w1zi4wRAk3sGtA8GhtgFvjhFYI8mdCcpOTm/Qs4NrImQ8mygps53zPa17r8SA5th2Dgs8qMpTzOTw4LUbISUKWSO3i9b8yp/SbfQR+ofgtObsMPVZf2M6d5L9sInSijbTspw4FzS1xJe8AZs2g1LQT8Wy8e+t5YaRvE92zqQS0aXi8TqC8w3hAEAQBAEAQBAEAQBAEAQBAEAQBAEAQBAVu0kzGUlQ6RnKRtheXx3tnaGkubfhcaKykm5pJ4PEjNpReJxz2T4V+6/7pXrdXuP7Dz9PQ+EeyfCv3X/dKdXuP7Bp6HwD2T4V+6/7pTq9x/YNPQ+AeyfCv3X/AHSnV7j+waeh8A9k+Ffuv+6U6vcf2DT0PgPEu0+F5TlwsZraXkNr8L24LqoV8ddQjKvSweWOs1o1sBP7C2vA/UFvxWGw8h0q7eOfyLTEcaoTE2OGhyEedK+Quebd2gvx+xZ6UJqblOWPYthtrvGmoUtXa9pCoa6kDwZadzmDe1r7E9l+AV1TFxwhqZmo0pqeNSba7DPi+MUkj/cqNsLBuaHEk9pP2KFGDgvbeLLbrPUl+28qMmz+N0sEzZn073OjIcwMky9IcSeI7OPHTQ8uIyqQyx1Yi1jKnPNUk3hw1eJ3/B8RZUQRzR+bI0OHWL7we0G4PaF89ODhJxe4+gjJSSaJigSCAIAgCAIAgCAIAgCAIAgCAIAgCAIAgK3aV0Yo6gzBzohC/lGt84tynMG6jW1+KspZtJHLtxIzwyvE4xz3Av8ATVvymfmr2Mt38S57jzc9t8L57xz3Av8ATVvymfmplu/iXPcM9t8L57xz3Av9NW/KZ+amW7+Jc9wz23wvnvHPcC/01b8pn5qZbv4lz3DPbfC+e8+OrcDsbU1aTwBe0D18roihdfEue4452+GqL57zXHSUpPmSAX3A3t63ardqwPKauG9qRY4nU4ZkY2CGpDh58kjm69zQ8gX3qmkqmZuo9W5I1XDxilR272/sYcJlw8PvUMqCwDzY8lye0l4sO5SrZ3HCnt7SFspqWNZ4rs5RhrZ6Nz3GOKVjL9Fpdc27SXb1KmsI+08WV1tNKbcMEuewm0NRhjYncpDUyTHzRma2MdWofmPXu7O1VVFVc1laUfFmii8tN5/al4L7895V8pTfAk9Y/wAlo9kx5bniue4655KsepSzmcBnzNBk91DADcjMGZXHQE3sesnu8S/pTzaRpYbNX1PdsprJkxxfh4HQ155uCAIAgCAIAgCAIAgCAIAgCAIAgCAIAgImLUInglhcS1srHMJFrgOBBIvpfVShNwkpLccksVgaF7TtL6eo/tf4Ld+o1OCMnUqfaPadpfT1H9r/AAT9RqcEOpU+0e07S+nqP7X+CfqNTgh1Kn2niXyRUjWlzqicNaCSSYbADUnzF1dIVW8FFHJWlKKbb1I0KXZyJ0pbC6VwLrMByZnXNhew3nqXspYQxn3nzkr1yqZaUcVjguJbbQ7D09KyNpmkfUOF3tHJ5GD5NyeA7idNAs1tVlWk2lhHzZtvKitoRi9c3t4Ln8nnZzYJk4fJLK+KCMHNJ0bk23C49fgOKXNfRYRhrk9xyyc6ydSpgoLaypm2eiMhETpS0uswHIXngNGt3nqH0rTGLUcZv58DFO+bnhTjq3cS6xfYSCmgbysshqXi4iaY8rR1uOU/RvO7cSstGtKtUeRewt/2N9xNW9JaT/Y9y3fPn5cSBgexBqpMjHOAGrnnLlaOs6b+ocVdcVYUY5pGa0q1rmeWKXa+B9x3ZmkjkyQSyyBvnPcY8pP8Nm6jt/7pbqpKOaosOz7nbu8pwnlo68Nr3dxfeT3YuTnEdU1742RuuHEDp6EOaBbUEEgn7Vlv61OMHT2t+Rs6N09WWkaSj6/L7nYF4Z7wQBAEAQBAEAQBAEAQBAEAQBAEAQBAEAQBAEAQGg+UTHf/AC0Z6jKR62s+onw7V7HRtt/yy7vufPdM3n/BDv8AsQ9m6ZtJTmtmF3HSBh4k3F/HXwBPEK26m69TQQ2b+edZRZU42tF3VTb/ABXPH0KbDKKWuqbEklxzSP8AgjifsA7gtVWpC2pat2xc+ZhoUal7X179bfPkTtq8XaQ2lp9IItNPfuG8k8QDfXibnqVNnQksatT3n5c/g0dIXUXhb0dUI+b58XrJeE0zKGAVUwBmePcIjvGnnEcND4A23lVVpyuamhh7q2svt6cLKlp6q9t+6uee9lJQ0c1dUHXM5xu953NHWewbgO4LXUqU7al2LYjz6VKre1u17Xw53Fpj+LMij5nSG0Y/ayjfIeIv1dZ47hpvot6Epy01bbuXDnnWa7y5hSh1a32b3x53+Gzbl2O2TM1pphaL3reL/wAG/WoXt9o/Yht9PyT6N6M0uFSr7u5cfwdKYwAAAAACwA0AA3ADgvDbb1s+oSSWCPS4dCAIAgCAIAgCAIAgCAIAgCAIAgCAIAgCAIAgKzaLFRTQOkOp3MHW47h3cT2Aq+2outUUfEy3lyrek5vu+ZzLZzDHVlT0yS25fK/svc69bj9p4L3rmsqFL2duxc9h8rZW7uq/tbNrfPE97V4vzmcNj/ZR9CJoG/hcAddhbssuWlDQ08ZbXrZLpC66xVyw91alz2ltiLxh9IIGn9YnF5XDe1u6wPrA+MepZ6a61W0j92OznncbKzVhb6KPvy2vhzu72QNk8KYc1VPpBDrr79w3C3EDTTiSB1q28ryWFKn70vIz9HW0XjXre5HzfPjsIOI1stdU3sS55ysYNzRwH2k95V1KnC2pdi2sz1qtS9r9r1Jc+bLnGaptFDzSA3lcLzyjfqPNHVp6h2krLQg7memqbFsRuuakbOn1el7z95/TnYu1mLYvZnnDuVlHuLToPSEcP5RxPh12lfXmiWSPvehDovo/TPSVF7K8/wAf+HT2tAFhoBwXgH1aWB9QBAEAQBAEAQBAEAQBAEAQBAEAQBAEAQBAEAQBAcs2+xflqjk2noRXHe73x8N3getfQdH0NHTzPaz5Lpe60tbItkfXeS6/9RoGwjSep1k62t4j1dHxcq6f+TcOf8Y7OedxfW/wrRU1789vy51eJG2NomsD6yYe5wjoj4T+Fu64A7SOpTvajk1Qhtl6c+RT0ZRjBSuamyOz58+bKuNktdVfxyu1PBoH2NatLcLaj2LnzMkVUvbjtfkvwWO2GItGWkg0hg0P8T+JPXY38SexZ7Kk3jWn70vTnyNXSVeKwtqXux83z54krDWigpecOA5xMLQtPvW/CI9R+SNLlV1W7qrol7sdvPO8uoJWNvppe/LYuC489iKnZzB31k9iTlBzSv46nr+E43+k8Fqua8benq27EueBisrWV3V17NrfO9nXKeBrGhjAGtaLADcAF81KTk8XtPsoQUIqMVgkZFwkEAQBAEAQBAEAQBAEAQBAEAQBAEAQBAEAQBAEBVbTYnzemfJ762Vn8ztB6tT4FaLWjpaqju3mS9uNBRc9+75nOti8N5apzv8A2cXujyd1x5oJ79e4Fe3fVdHSwjtepHzXRlDTV80tkdbI2LVb62rJbqXuDYx1NvZvd1nvKsowjb0cHu1spuKkru59ne8EWm2dQ2JsVFEejEAXn4Tzrr6y743Ys1jBzcq8tr2fI2dJ1FSjG1hsjt+fOvvMuGfqVC6oOk9R0Yutrfhfe+QuVf8AJrqn/GO3nneSof4dq6z9+epfLnX4FbslhQmmL5f2MQzyE7jbUA99iT2Aq+8runDLH3nqRl6OtlWqOc/djrZHxrEH1lTcAnMQ2NnUL2aO87z3qdClG3pYP5tld1Xnd18Vv1JHUdncIbTQNjGrt73fCcd/hwHYF8/c13Wm5PuPrLO1jb0lBbd/zLNUGoIAgCAIAgCAIAgCAIAgCAIAgCAIAgCAIAgCAIAgOb+UrEs0zYQdIxd38zt3qbb5RXudGUsIOo958x03cZqipLdrfzf49TzL+qYWG7pas3PWGW+rLb5ZXV+/d47oevPocl/i2CX8qnp/56mLYmFsbZqyQdGFpDO15HDtsQPjKV9JzcaEdsvTn0I9FwjTU7meyOz586u8qsHo3VlWA43zuLpD2Xu7u6h3haK1RW9HFbtSMdtSld3GEt7xZI2wxLl6ktZ+zj9zjA3aaEgdp+gBQsqOjpYva9bLOkrjTV8sdkdSLDHzzSjjpG/tJPdJyO3c31i3c3tVFv8Av1nWexalzztNV4+q20bePvPXLnnYTPJvg1yal43XbH3++d935Sr6TuP+Jd5d0Laba8vkvq/p4nQF4x9EEAQBAEAQBAEAQBAEAQBAEAQBAEAQBAEAQBAEAQHiaUNaXONg0Ek9QAuV2KbeCOSkopyexHHaVjqytAO+WS7uxu93qaD6l9NNq3oatyPiqad3dLH+T8v/AAm7dV/KVTmt8yIZGgbrjztO/TwCrsKWSji9r1l3S1fSXDitkdX357CZtR+r0lPSDRxHKS953A9YzE/JCptP3q0627Yuedpov/8AHtqdutu18/P0PmBfqtBNU7pJTyUR4jgSPHMfiBduP3riNLctb552nLT/ABrSdffLUuedhD2IoA+o5R+kcDeUcTuuPN+on4qtv6jjTyR2y1c87yjouip1tJL3Y63z59xBqZH1lWSPOlfZo+CNw8A36lbFRt6PYkZ5ynd3GrbJ8+B2ChpGxRsjZo1jQB4ce87181Um5ycnvPtKVONOChHYjOoFgQBAEAQBAEAQBAEAQBAEAQBAEAQBAEAQBAEAQBAa7t5W8nRvA0MhDB46u/pBW3o+nnrrs1nm9K1tHbPt1c9xqmwbBHziqcNIYzbtJ107bNt8Zej0g3LJSW9nkdERUFUrv+K557Ss2WpDUVsebXpco89eXpG/ebDxV93NUqDw+SMnR9N17qOPHF+p52kqjUVjy3W78jB1gHK23edfFdtYKlQWPDF+py9qO4unhxwXoWW3UoYYaVh6MEYv2uI49thf4xVFgnLNWe2T557DV0tJQyW8dkVzz2nqX9Wwto3SVTrnryD7LZfllcX7123uh68+h2X+NYJb6npz6knyaYbmkfORowZW/wAzvOPg3T4yh0pVwiqa36+edxb0Hb4zdV7tS552nRV4h9KEAQBAEAQBAEAQBAEAQBAEAQBAEAQBAEAQBAEAQBAc98p9Xd8MXU0vI/mNh/xPrXtdFQ9mU+4+b6dq+1Cn38+ZFm9xwho3OqJbnuBv6rMb61OP7l638K59SqX7PRqW+b59EfNjfcaerquLWZGH+I6/XkXb39ypTpcXi+fEdGftUatfgsFz4ELYWj5SsYTujBefi6N/qIPgrb+pkovt1GfomlpLlN7Fr57yFUvNXWG3/WlsOwE2b6m29StglQo/JFNRu6udX8nz5Fjt7VB1TybdGQsawDhuufrA8FR0fDClme2Ws09L1M1fRrZFYc87jftkaDkaSJtrOIzu73669wsPBePeVNJWk+7wPoej6Oit4x37fEuFmNoQBAEAQBAEAQBAEAQBAEAQBAEAQBAEAQBAEAQBAEByPbipz1svU2zR4NF/6rr6SwhloR7dZ8b0rUz3UuzUT9vuhzanH/ShH02b9z6VT0f7WepxfPqael/Y0dFfxX4+grfcsIibuM8pce0Akj6GsSHt3kn8K5+oq/tdHRjvk8efBHnZf3KirJ+JaI2nqJFvre31Jd+3Xp0+/nwOWH7VrVq93PijBsBTh1WHnzYmOeTw3ZR/yv4KfSM8KOVb9RX0PTUrjM/4pv6fUraRhqqxt/8Aqy3Pc513eoXWib0NF4bkZaa6zcrH+T+p2gL5Y+4CAIAgCAIAgCAIAgCAIAgCAIAgCAIAgCAIAgCAIAgCA43Te7V7TvElRfwMlz9C+nl+3b/JfQ+Jp/u3ia3y+pK27nzV0nU0NaPBoJ+klV9HxwoLtLelp5rqXZgvImbd9BtJB6OAfTZv3Cquj/adSpxfPqX9LewqVLgvx9D5V+54RENxmmLj3Aut/wAWrsPbvZPgufqKn7fRsV8T+/2R82Z9zoa2braIwerNp99qXXt3FOHfz4HLH9u0rVO7nxPHk7ps1YHfAY53rs37xXekp4UcOL/JHoaGa5x4Jv6fU6mvnz60IAgCAIAgCAIAgCAIAgCAIAgCAIAgCAIAgCAIDG6oaN7mjvIXcr4EXOK3mJ2IRDfLGPjt/FS0U3uZF1qa2yXiYn4lE5khZIx5Ywkhr2kiwO+x0UlSmmlJNYkNPTlGWWSeHBnMNh481dD2Zj6mOt9Nl79+8KEud58p0VHG7j3+hgxP3WvePhVBb4Z8o+hTpexbp8F9Cut+7eNPfLDzwJ/lDlvWuHwWNb9Gb7yp6NjhQT44mjpmWNy1wSX1+pm2w6NNQx7rQ5iO0tZ9t1Gy11asu37lnSXs0KMOz6I+O6GDj/dqPqv+WnvXvyXPqcfsdG//AFLn0J3k0ys5xK8hrQGDM4gAXLr6ndwVXSmMskY63rL+g8IqpOWpatfibuzE4TumiPc9h+1eS6NRbYvwPfjXpS2SXijK2qYdz2nucFFwktxNTi9jMocDu1UTqeJ9Q6EAQBAEAQBAEAQBAEAQEapq8u5kjz1Nb9riB9KnGGO9IrnUy7E38vzgVlRjM48yimd/M+Jv1Fy0Rt6f8qi8/wAGWd1WXu0m/m0vqyvnxnED5lEG/wAzw76iFdG3td9TnzM07q+/jRw78fsQpcQxY7oWt7ms+84q1UrFfyx5+RRKt0m9kEvD6shyOxc7+U8BAPqVqVguHmUt9Kvj5ESShxV281HhLb6A5WKpZLh4fgplR6SltcvH8kd+CYid7Zj3yX+8pq4tFsa8PwVuzv3tx8fyR3bK1h3wuPeWfipq9oL+RU+jbt63D0+589ilX6B3rZ+K712h8Rz9Muvg9PuPYpV+gd62finXaHxD9Muvg9PubDsvgVRFFVh8Ra58JawEt6RIdpv7liurmlOdPB6k9Z6VhZ16VOqpR1tYLzPmxWz9RDVB8sRY0Mdrdp1NhwPel9dUqlLLB4s50XY1qNfPUjgsOwhUWzdVzxkjoSG8uHF12bs9ybX6lbO7o6FxUteGHkUU+j7nrKqSjqzY7uPzMm1Wz1VLVyyMiLmuIsbs1sxo4nsXLS6owoxjKWv8k7+wuKtxKcI4p/LgTNs8DqJXw8lEXNZCGkgtFjc3Gp6rKqxuaVOMs7wbZf0nZ16soaOOKS7D5iWBVBw+mhbES9r3Oe27dLl1tSbe+Slc0lczm3qew5Xsq7s6dKMdaeL8/uMOwKoZh1RGYiJZHtytu25ALL63t8JKlzSlcwljqS+4o2VeFlUp5fab+35Nf9iVZ6B3yo/8lt69Q+L1PN/S7v4PNfc+exKs9AflR/5J16h8XqP0u7+DzX3PvsSrPQH5Uf8AknXqHxeo/S7v4PNfcys2crxujkHdI0feUXd2z2teH4JqwvlsT8fyZ24RiY3cuO6b/wDag69m+Hh+CxWvSK2Y+P5M8dHiw3GfxlafrcoupYvh4fgsjS6Tjsx8V9yQz9MD4fjzc/Wq31B8ssX6quYkmOrxcb4w7vEP2EKDhYvf6lsanSi2xx8PuSY8UxUb6WM+of8AyKt0bLdN89xarjpJbaa57yXFjNd76hv3SsH13Vbt7bdV8i9XV5vo+aJsOLz+/o5h/K+F31uCqlQp7qi8/sy+NzV/lSfin9UWFPWF2+ORn8wb90lUyhhsafPbgXwqOW2LXz/DZKVZaEAQBAavtDtU+KpZSU1OamoczOW52sYxmouXkHXTd3dYB00qClBzm8F4lU6jUssViybgGKVEvKCppHUzmWseUY9j7381zeq2unEKFWEI4ZJYkoSk9qwNcwfbauqoRNBhYkYbgO55ENRodHMB39i0VLWlTlllU1/IqjWnJYqOr5l9QbSF+ITUT4uTdHGJGPz3EjTa+mUZbF1t53HqVEqOFJVE9ur5Fiqe24H32RE4lzJkYcGw8pJLntkubBuTLqTdp3jQ9iaH9rSN78MBpPbyIoMH23rqqETQYWJGG4DueRDUaEWcwHf2K+pa0qcssqmv5Fca05a1HV8yx2t21FDPTxyRZmTefJntyYDgCcuU5gL33jcq6Fs6sZNPYSqVlTaT3ljV7QZK+CkEYcJo3v5XP5uQE2y5db233CrjSxpueOwm54SUeJrtbtvXRSxQyYYGyTEiJvO4jmy2vqGWG8b7LRG1pSi5KpqXYUutNNJx29pZVu1U8EdK6ekEclRUthMXLNdkDjYPztZZ3Xl071XGhGcpKMsUljsLHUaSxW3UTto9ojSzUkQjz85l5PNny5NWi9spzedu03KFKjpIyeOxYnZ1MrS4lzVzZI3vtfK0ut12F7XVKWLwJs0zAdsK2qZHLHho5GR1uV53HoA/K85SwONiDpxstlW2pU205612FEKs561HV8zLV7YVXO6inpqHnHN8uZ3OGMJD2hw6Lmd40J3LkbaGSM5zwx7MTrqyzOMY44F1sptEytgMrGujLXlkkbvOY9trjt0I1+o6KmtRdKWDJ06imsUVOz23LaqulpeSyNbn5ObPcS8m/K6zcotxO87irKtq6dNTx7uGJCFbNNxwPu3W2ww50AMPKiXMXHPlLAwsF7ZTmvmPVu7UtrXTJ68MBWrKnhq2mXbnbAYfFE8RiZ0rrNZnydENuXXyuv70buK5bW+mk1jhgdrVlTWJ72j2q5tQx1TYuV5Tk7R58v7Rtx0sp3dy5SoZ6jg3hh9DtSpljmwPuGYxXveRNh4gaGOIfzqN93AdFuVrb6njwSdOkl7M8e4RnN7Y4d5Dpdumuwp2IGKxaSDDnv0s4Y0Z8vHM0+bpdTdq1X0WPeRVZaPOJ9ug3Cm14iuXENEGf33KZCM+XhYnzeCK1/f0WPf3DTLR5yRi21cjJmUtPT84qnRiR8fKBrIm8c0hHWd1urrAMYUE4ucpYR9SUqmDypYs94BtS6WofS1MBpalrc4ZnD2PZ8JjwBfu/A25VoKMFODxQhUxllawZXP2zqnTVLKfD+XbTSFjnCoY0m19QwsuSQNwurFbU1GLlPDHsIaaWLUY44dpLn23Z+jHV8UZeG2Bic7KQTI1hBcAd2a+7UW3KKtXptE3zhidddaPOj1jG15iNLFDDy9TUhrmwcplDGlty5z8psB3bg48Fynb5s0pPBLedlVwaS2s2lu7XesxcfUAQBAEBqO1Oxzp6htVTVDqWoa3LmAu1wF7Ai46+0btFqo3KhHJOOKKalJylmi8GRtjMeqnT1NFWZHywNB5ZgADgQN4AAvZzSLAcdNFK4pU1GNSnse4jSnJycJ7UUnksw2sdSQSR1ojgEhLqfm8TswD+mOVPSGbXXhdX3s6aqNOGL44/Qrt4zyp5tXAttvRzatoa/c1snITH+CS9iext3nvsqbb26c6Xeu4srezKM+4yeTSMzc6r3DWqnOS/COMlrB9Y+KFy7eXLSX8V5sUPaxnxKPyVYdWPpIXxVoigEpzU/N4nZgHAvHKnUZtdeF1fezpKo04Yvjj9Cu3jPKnm1cCz24oG1GKUUD/ADZYahh7LxmxHaCAfBV28nCjOS3NepOqs1SKe/Eotka2R2JUUE37akZUQP36hrTkIPEZdL8bX4q6vFKlOUdksGV0pNzUXtWKNl20/wDFcJ/nm+piz2/+ip3FtX/ZDvPHlXY5woWsdkca2MNfYHKTcNdlOhsbG3Fdsmk548GLhNqOHEp9o8Oqoq3Dec1nOgapuUchFHks5lzdnnX039StpTpyp1MkcNXHErnGanHNLHXwOlYr+wl/9N//ABK86HvI1vYaD5KcPqzSU0orLU15P1TkIvSSA+7ed5/S+hb72dPPKOXXq14/LcZraMsieOrgVWJ1tZBX4tNR8meT5EyhzS52Xk/OZrbo6k34dyshGnOlTjU34+pCUpxnNx7C8wuWKgwWWpimMzpQ6TliLF0slmDo3OWzrAi+8OVE1KtcKElhhqw7EWRahSck8TToa7mrMNk5rVwmleRNLLC5sb2zG8lnnfvda9tCtjhpHUWZPNswevUUKWRQeDWH1Nr23oed4nHTixPMJnN6g5+ZrD8poWW3lo6Ln/2RfVWaeXsZq1PUnEIczrkUOFyA39KWuYO8ljAe8LS46GWHxSXgUJ6RfJeZebVS59nqM31/VxftDS36wqaKwupd5ZU10F3G87P4dVxOeaqsFUCBlaII4spB1N2b7rFVnTlhkjh34miEZL3nicxmYWzy4YNz8Vjfl/2ngvOnUAGFeitcVW/6vx2GV6m6fb5CmYXTxYYfeYrJJl/2mNDhfsILyj1Rdb/rh3he8qfabXs4cuPYgH+c6ONzL8WhrAbdmrR4dizVddtDDtLYf7pHnHRm2hocnnNgeX24NLZQL+J+kJT/APyzx4/YT/3x+RrdRiNZTyYpLSlgjFVaY5M0jAcwD2AkAgcQew7r20KFOapxntw1cCpynHO48S3x7CoqfZx7IZOVY4Rv5W1s5fNGb24cBbeLa6qqlUlO7TksNvoSqRUbdpc6zzsY8U2JOZVdKSqhjNNUHQFgaPcgNzSLAduUdYurrPRxhsT1r6nafs1MJb9j+h09ecawgCAIAgNcxjZFs0xnZU1VPI4AOMMxa1waLC7SCPVbW53laKdw4xyuKa7UVSpJvHFok7PbMw0jX8nne+Q3kmkdmkedfOd4nhxUateVRrHduWwlCmobCipfJrDGwMjq6+No3NZUBo136NZZXu9lJ4uMfAqVulqTZseN4FHVUpppS/IQ0ZgRn6BBBuQRe46utZqdWVOedFs4KccrJGEYcyngjgjvkjaGgm1zbibAC5Op7SuTm5ycnvOxiorBGqUvk0hjZkjq6+No96ycNHabNZa61SvZSeLjHwKVbpbGy5kwinkqaaflSZKdrmsAewh2duUlwtcmx4EKhVJqEo4amWOCclLgeZ9nKZte2uLiybLltmYGO6Jbcgi5dlIG/gF1Vp6LRbho458+8kYhgkNTPT1Be7NTFxZkc3KS8AHNob+aNxCjGrKEZQ4nZQUpKXA8bSYXBOYDPJyfIzNlZ02NzOZuBzA3HYLFdpVJQxyrasBOKlhjuMuMYDFUyU8r3PBp5OUZlLbE6HpXBuOiN1lynVcFJLfqEoKTTe4mVksZBje9rS9pFi5ocQRbQFQintSJPDYRcBwqKhpmQMceTZms6Qtv0nuebkADe48FKrUlVm5PayMIqEcqMWGYNCyoqKhjy91Rk5RpcwsGRuUWAFxcb7krs6snCMHuEYJScuJTybB0rIORdLM2AziYRF8YYHAHoC7L5CD5t+AN73V3W6jlmwWOGHPaV6COGGOrHE2DH8Ijq6d8Etwx9rlpAIykOBBIIGoCopVHTkpR2lk4KccrIOG7OwtqGVLZXyPjpxTglzCC1pvc5W+f1m9tdynOtJxcGsE3icVNJ5uzA8YRsvTQtq2ROJ5yXGXpMJaHZhlbYaNGZ1gbpOvOWVvdsORpRjjhvMVRsjTSUbKAyyZIiCCHx8roSRc5be+6upSVxONR1cNb8A6UXDIMH2Vjp52vFZVyuANopagOabtI1ZYXtv8ABKlw5xwypfJCNPK8cWe6rZqm/SDK50hbM1tsmaMMPRcwOLSM17O6+AXI156J00tQdKOfPvPVLsxT8/fXse50rhYtDmGMHKG3AAuHZR18SuSrz0WiewKlHPn3mXH9loap7JS6WGeMWbPC/JIB8EmxBbqdCOJ6yuUq8qacdqe57Ds6ak8d42f2WhpXvlDpJppBZ88z88hHwb2ADdBoBwHUEq15VEo7Ety2CFJReO8y4ds7DE6pIzPFU8ula/KW6gggAAdGxO+65KtKSj2HVBLHtIEexEIoX0PKTmF7swu5hczpB9mnJ5uYX1B3lWO6lpFUwWJDQxyZNxJxzZOCqhhieZG8gWmOVjmiRuUAaOsd9gd28A8FGlcSpybW/wACU6SmknuLyNtgASXEDzja57TYAX7lQWHpAEAQBAEAQBAEAQHx25AcKwalw04RI+cxNqwJCzp2lzD9lZgOovbhay9upKv1hKOOXV8u086Cp6HXt8y0xx96bBTX6jM/lTJmuWXZlLuN8mW/FVU9U6ui7icn7MNIWeyIgGLuOG5uac393tynJcpc2tn995tvjW0uq6+fQLS+9jq44E6eGl9jZgZNgsIixFk9bWRid8srmsD7kRxtAs1o97YkjwHauXNSVFqnTeCS8ztGKqJzkY9n8UfQtxWnaS5lGC+nDrnKHB2VpvvaOh/V1rtWmqrpzf8ALachJwzx4bD5gmC4eKGOoxIsfLVgudNK52Yl1yA1wPRIbbd/2VKtbSOFLZHchCEMmae1knyjGE4LHyDg+EPjax1y64aS3zjqdx1UbTN1h5tus7Xa0WrYVkTaT9J0f6I35jzkx8ryfJaXzZtN2a3bl42Vj0mhlp+7HbiQ9nSR0feWnlGpnV1VFQM95DLUP/mylkP9ZsexyrtJKlB1XxS+5OunOSgvn9i02exzlcE5cm7o6aRr7780TCLnvsHeKqq0stxl4v1JwqY0s3Yal5NMQ5jHUtk800jKyMdYDbO8ScrfBaryGlcWuOUpoPImnwxJHkhhdFVTNebunpopyeJzuJv/AHPpUb5qUFhubR22TUnjv1kLCal0eNuqr+5y1s1I49tm8mPF2X5KnOKdvk3pKRGLaq5tzeB9ZUGTHGVd+gax1Mz/ANuIMJHYc9/Eo1ltnT7MfFhPGtn7cCbtrJSNxpprm54eZjTK93S5R+XRmu66hbqo7f8Ab24/QnVcNL7fA3rY6KkFMH0TAyGRznWs8XcDkcSHa+8t4LFXdTPhUetGinly+zsLxUkwgCAIAgCAIAgCAIAgCAIAgCA+O3IDRvJrsy2OjYamlY2cSOOaSJhkAv0ekRfd2rbd13Ko8ktXkZrekowWZayVtthkk1XhzmRmRkczjIQLhrTk87s0KhbzjGE03tROrFuUWjDs9h01DXSU7I3voZvdI3DVsDzfMw9TTb/j/EVKrONWmpN+0tXzOQi4TaWx+RBwET4SZoDST1MDpTJBJAA8gOAGR7SQW2yjXrup1MlxhLMk8NeJGCdLFYYrsJGzmy0ssdfLVt5KSvuOTBDjEyzgy5Ghd0v6RuNwI1a8YuChrUfM7TptqTlvIFLLVQURoajD5Z3sY+OKaJsb4iCCGOzEjJYHvsOG5Tkqc6mkjNJbWntIxcowySiecV2fqRgMFNyTjM17S6NuUke6OdvBtuI4rsK0OsueOoSpy0KjhrLafDJqLEmzU0bn01VpURMGkb76Shvjc2/j6wqlONWjlm/aWz7E8rhUxjse0hYbsm+rqqyqqjUU5dLkhDJDG4xsAAJtwIDdOsFTncKnCMIYPjv1kY0nKTlIh0eB1FNBitGyKV8T2l1O+185kbleL8XWLR8VynKrCcqdRvWtvcRjTlFTitm4j7TbI1EkGHCJjg/m7KeosBdjSGE5v4Wuz3UqNxBSnm44o5UpSajh8mbRBhT48aErY3CA0IjzgdEOEgIbfrs0LM6idvlb144+Rdlaq47sDWxs1UOwyqPJPbUc/dUwtI6ehYAR25c9lo08FWjr1ZcGVOnLRvjjijOdmp4qPCg2NzpI6tk0wA6Tc7i9+bu0ae5R08XUqYvU1gjujajHsZOx5lRDjDaqOlmqIxSiP3PL5xe47yeGnrUKbhK3yOSTxxJTzKrmSx1G14Dikk7XGSnlpi02DZMt3aXuLcOCy1IKD1PH5F0ZN7VgWirJBAEAQBAEAQBAEAQBAEAQBAEAQBAEAQBAEAQBAEAQBAEAQBAEAQBAEAQBAEAQBAEAQBAEAQBAEAQBA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26" name="Picture 6" descr="https://encrypted-tbn3.gstatic.com/images?q=tbn:ANd9GcT_qL733-l6kd7u2x18iSiqR1__coAYy_Xr_o8Kt4O0Ixz0pjJC"/>
          <p:cNvPicPr>
            <a:picLocks noChangeAspect="1" noChangeArrowheads="1"/>
          </p:cNvPicPr>
          <p:nvPr/>
        </p:nvPicPr>
        <p:blipFill>
          <a:blip r:embed="rId2" cstate="print"/>
          <a:srcRect/>
          <a:stretch>
            <a:fillRect/>
          </a:stretch>
        </p:blipFill>
        <p:spPr bwMode="auto">
          <a:xfrm>
            <a:off x="611561" y="260648"/>
            <a:ext cx="2376264" cy="1933482"/>
          </a:xfrm>
          <a:prstGeom prst="rect">
            <a:avLst/>
          </a:prstGeom>
          <a:noFill/>
        </p:spPr>
      </p:pic>
      <p:sp>
        <p:nvSpPr>
          <p:cNvPr id="9" name="Rettangolo 8"/>
          <p:cNvSpPr/>
          <p:nvPr/>
        </p:nvSpPr>
        <p:spPr>
          <a:xfrm>
            <a:off x="2051720" y="332656"/>
            <a:ext cx="6912768" cy="1323439"/>
          </a:xfrm>
          <a:prstGeom prst="rect">
            <a:avLst/>
          </a:prstGeom>
        </p:spPr>
        <p:txBody>
          <a:bodyPr wrap="square">
            <a:spAutoFit/>
          </a:bodyPr>
          <a:lstStyle/>
          <a:p>
            <a:pPr lvl="0" algn="ctr"/>
            <a:r>
              <a:rPr lang="en-US" sz="4000" dirty="0" smtClean="0">
                <a:solidFill>
                  <a:prstClr val="black"/>
                </a:solidFill>
                <a:latin typeface="Arial Unicode MS" pitchFamily="34" charset="-128"/>
                <a:ea typeface="Arial Unicode MS" pitchFamily="34" charset="-128"/>
                <a:cs typeface="Arial Unicode MS" pitchFamily="34" charset="-128"/>
              </a:rPr>
              <a:t>The 7</a:t>
            </a:r>
            <a:r>
              <a:rPr lang="en-US" sz="4000" baseline="30000" dirty="0" smtClean="0">
                <a:solidFill>
                  <a:prstClr val="black"/>
                </a:solidFill>
                <a:latin typeface="Arial Unicode MS" pitchFamily="34" charset="-128"/>
                <a:ea typeface="Arial Unicode MS" pitchFamily="34" charset="-128"/>
                <a:cs typeface="Arial Unicode MS" pitchFamily="34" charset="-128"/>
              </a:rPr>
              <a:t>th</a:t>
            </a:r>
            <a:r>
              <a:rPr lang="en-US" sz="4000" dirty="0" smtClean="0">
                <a:solidFill>
                  <a:prstClr val="black"/>
                </a:solidFill>
                <a:latin typeface="Arial Unicode MS" pitchFamily="34" charset="-128"/>
                <a:ea typeface="Arial Unicode MS" pitchFamily="34" charset="-128"/>
                <a:cs typeface="Arial Unicode MS" pitchFamily="34" charset="-128"/>
              </a:rPr>
              <a:t> Framework Programme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1196752"/>
            <a:ext cx="7396417" cy="4066381"/>
          </a:xfrm>
          <a:prstGeom prst="rect">
            <a:avLst/>
          </a:prstGeom>
          <a:noFill/>
          <a:ln w="9525">
            <a:noFill/>
            <a:miter lim="800000"/>
            <a:headEnd/>
            <a:tailEnd/>
          </a:ln>
        </p:spPr>
      </p:pic>
      <p:sp>
        <p:nvSpPr>
          <p:cNvPr id="3" name="Rettangolo 2"/>
          <p:cNvSpPr/>
          <p:nvPr/>
        </p:nvSpPr>
        <p:spPr>
          <a:xfrm>
            <a:off x="395536" y="332656"/>
            <a:ext cx="8335787" cy="707886"/>
          </a:xfrm>
          <a:prstGeom prst="rect">
            <a:avLst/>
          </a:prstGeom>
        </p:spPr>
        <p:txBody>
          <a:bodyPr wrap="square">
            <a:spAutoFit/>
          </a:bodyPr>
          <a:lstStyle/>
          <a:p>
            <a:pPr algn="ctr"/>
            <a:r>
              <a:rPr lang="it-IT" sz="4000" dirty="0" smtClean="0">
                <a:latin typeface="Arial Unicode MS" pitchFamily="34" charset="-128"/>
                <a:ea typeface="Arial Unicode MS" pitchFamily="34" charset="-128"/>
                <a:cs typeface="Arial Unicode MS" pitchFamily="34" charset="-128"/>
              </a:rPr>
              <a:t>7FP Budget</a:t>
            </a:r>
            <a:endParaRPr lang="it-IT" sz="24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3491880" y="5589240"/>
            <a:ext cx="2231701" cy="707886"/>
          </a:xfrm>
          <a:prstGeom prst="rect">
            <a:avLst/>
          </a:prstGeom>
        </p:spPr>
        <p:txBody>
          <a:bodyPr wrap="none">
            <a:spAutoFit/>
          </a:bodyPr>
          <a:lstStyle/>
          <a:p>
            <a:r>
              <a:rPr lang="it-IT" sz="4000" dirty="0" smtClean="0"/>
              <a:t>50 M EUR</a:t>
            </a:r>
            <a:endParaRPr lang="it-IT"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2009083"/>
            <a:ext cx="8533010" cy="4848917"/>
          </a:xfrm>
          <a:prstGeom prst="rect">
            <a:avLst/>
          </a:prstGeom>
          <a:noFill/>
          <a:ln w="9525">
            <a:noFill/>
            <a:miter lim="800000"/>
            <a:headEnd/>
            <a:tailEnd/>
          </a:ln>
        </p:spPr>
      </p:pic>
      <p:sp>
        <p:nvSpPr>
          <p:cNvPr id="5" name="Rettangolo 4"/>
          <p:cNvSpPr/>
          <p:nvPr/>
        </p:nvSpPr>
        <p:spPr>
          <a:xfrm>
            <a:off x="395536" y="332656"/>
            <a:ext cx="8335787" cy="1077218"/>
          </a:xfrm>
          <a:prstGeom prst="rect">
            <a:avLst/>
          </a:prstGeom>
        </p:spPr>
        <p:txBody>
          <a:bodyPr wrap="square">
            <a:spAutoFit/>
          </a:bodyPr>
          <a:lstStyle/>
          <a:p>
            <a:pPr algn="ctr"/>
            <a:r>
              <a:rPr lang="it-IT" sz="4000" dirty="0" smtClean="0">
                <a:latin typeface="Arial Unicode MS" pitchFamily="34" charset="-128"/>
                <a:ea typeface="Arial Unicode MS" pitchFamily="34" charset="-128"/>
                <a:cs typeface="Arial Unicode MS" pitchFamily="34" charset="-128"/>
              </a:rPr>
              <a:t>CORDIS </a:t>
            </a:r>
          </a:p>
          <a:p>
            <a:r>
              <a:rPr lang="it-IT" sz="2400" dirty="0" smtClean="0">
                <a:latin typeface="Arial Unicode MS" pitchFamily="34" charset="-128"/>
                <a:ea typeface="Arial Unicode MS" pitchFamily="34" charset="-128"/>
                <a:cs typeface="Arial Unicode MS" pitchFamily="34" charset="-128"/>
              </a:rPr>
              <a:t>Community Research and Development Information Service</a:t>
            </a:r>
            <a:endParaRPr lang="it-IT" sz="24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1763688" y="1412776"/>
            <a:ext cx="5267789" cy="461665"/>
          </a:xfrm>
          <a:prstGeom prst="rect">
            <a:avLst/>
          </a:prstGeom>
        </p:spPr>
        <p:txBody>
          <a:bodyPr wrap="none">
            <a:spAutoFit/>
          </a:bodyPr>
          <a:lstStyle/>
          <a:p>
            <a:r>
              <a:rPr lang="it-IT" sz="2400" dirty="0" smtClean="0">
                <a:latin typeface="Arial Unicode MS" pitchFamily="34" charset="-128"/>
                <a:ea typeface="Arial Unicode MS" pitchFamily="34" charset="-128"/>
                <a:cs typeface="Arial Unicode MS" pitchFamily="34" charset="-128"/>
              </a:rPr>
              <a:t>http://cordis.europa.eu/home_en.html</a:t>
            </a:r>
            <a:endParaRPr lang="it-IT" sz="2400" dirty="0">
              <a:latin typeface="Arial Unicode MS" pitchFamily="34" charset="-128"/>
              <a:ea typeface="Arial Unicode MS" pitchFamily="34" charset="-128"/>
              <a:cs typeface="Arial Unicode MS" pitchFamily="34" charset="-128"/>
            </a:endParaRP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3167</Words>
  <Application>Microsoft Office PowerPoint</Application>
  <PresentationFormat>Presentazione su schermo (4:3)</PresentationFormat>
  <Paragraphs>441</Paragraphs>
  <Slides>47</Slides>
  <Notes>4</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Kantoorthema</vt:lpstr>
      <vt:lpstr>Diapositiva 1</vt:lpstr>
      <vt:lpstr>Overview of EU Programmes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Thank you!</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Van Laeken</dc:creator>
  <cp:lastModifiedBy>Gabriella</cp:lastModifiedBy>
  <cp:revision>90</cp:revision>
  <dcterms:created xsi:type="dcterms:W3CDTF">2013-07-09T13:07:01Z</dcterms:created>
  <dcterms:modified xsi:type="dcterms:W3CDTF">2013-09-19T09:59:17Z</dcterms:modified>
</cp:coreProperties>
</file>