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74" r:id="rId2"/>
    <p:sldId id="577" r:id="rId3"/>
    <p:sldId id="578" r:id="rId4"/>
  </p:sldIdLst>
  <p:sldSz cx="9144000" cy="6858000" type="screen4x3"/>
  <p:notesSz cx="9874250" cy="67976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CC0000"/>
    <a:srgbClr val="FF00FF"/>
    <a:srgbClr val="0099FF"/>
    <a:srgbClr val="FF9966"/>
    <a:srgbClr val="99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78" autoAdjust="0"/>
  </p:normalViewPr>
  <p:slideViewPr>
    <p:cSldViewPr>
      <p:cViewPr varScale="1">
        <p:scale>
          <a:sx n="111" d="100"/>
          <a:sy n="111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B82539-4D40-4998-81A7-85A46CC1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4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FFA79B-2ED4-4355-87CC-A1A5D1F0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6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9DF8E-D024-4DC3-9C41-6D6913EF293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12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DCAD-52AA-4B13-84E1-DCACC9CDA0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C540-8A68-457C-977E-B431F23F1E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FC989-580A-4E51-9D1E-177AEACB19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7FFC-2582-4D31-B057-54AECB440C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49538-3BC8-4DE1-9751-7E9873773D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72E9-90E8-4235-83E0-1F75C6A427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3F9-02A1-49D9-8701-CE3D1A3064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92E5-82B4-4F86-8F7C-3DDA26A383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5D297-29CE-4BDE-A393-A657804B7B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E60C-362D-45BF-B380-FC50232CF6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DF1-45B5-4EBC-B2D8-0FBFA74F7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233C48-6FDF-4708-8AFF-6C62ED88D7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1258888" y="8366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b="1">
              <a:solidFill>
                <a:schemeClr val="accent1"/>
              </a:solidFill>
            </a:endParaRPr>
          </a:p>
        </p:txBody>
      </p:sp>
      <p:sp>
        <p:nvSpPr>
          <p:cNvPr id="13317" name="Text Box 1039"/>
          <p:cNvSpPr txBox="1">
            <a:spLocks noChangeArrowheads="1"/>
          </p:cNvSpPr>
          <p:nvPr/>
        </p:nvSpPr>
        <p:spPr bwMode="auto">
          <a:xfrm>
            <a:off x="0" y="6581001"/>
            <a:ext cx="914400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sr-Cyrl-C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др Невена Васиљевић, др Биљана Јовић, </a:t>
            </a:r>
            <a:r>
              <a:rPr lang="sr-Cyrl-R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мр Милена Путник, </a:t>
            </a:r>
            <a:r>
              <a:rPr lang="sr-Cyrl-R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др Борис Радић, </a:t>
            </a:r>
            <a:r>
              <a:rPr lang="sr-Cyrl-C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мр </a:t>
            </a:r>
            <a:r>
              <a:rPr lang="sr-Cyrl-CS" sz="1200" dirty="0">
                <a:solidFill>
                  <a:schemeClr val="bg1"/>
                </a:solidFill>
                <a:latin typeface="Calibri" pitchFamily="34" charset="0"/>
                <a:cs typeface="+mn-cs"/>
              </a:rPr>
              <a:t>Андреја </a:t>
            </a:r>
            <a:r>
              <a:rPr lang="sr-Cyrl-C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Тутунџић, мр Драган Вујичић, др Дејан Скочајић,  др Невенка </a:t>
            </a:r>
            <a:r>
              <a:rPr lang="sr-Cyrl-CS" sz="1200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Галечић</a:t>
            </a:r>
            <a:r>
              <a:rPr lang="sr-Cyrl-C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,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sr-Cyrl-RS" sz="12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Сузана Гавриловић, студент докторант</a:t>
            </a:r>
            <a:endParaRPr lang="sr-Cyrl-CS" sz="1200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9145" t="6250" r="7817" b="24162"/>
          <a:stretch>
            <a:fillRect/>
          </a:stretch>
        </p:blipFill>
        <p:spPr bwMode="auto">
          <a:xfrm>
            <a:off x="3183250" y="2428868"/>
            <a:ext cx="2960386" cy="363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09481" y="81280"/>
            <a:ext cx="6643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800" dirty="0" smtClean="0">
                <a:solidFill>
                  <a:schemeClr val="bg1"/>
                </a:solidFill>
                <a:latin typeface="Calibri" pitchFamily="34" charset="0"/>
              </a:rPr>
              <a:t>Студијски програм: Пејзажна </a:t>
            </a:r>
            <a:r>
              <a:rPr lang="sr-Cyrl-CS" sz="1800" dirty="0">
                <a:solidFill>
                  <a:schemeClr val="bg1"/>
                </a:solidFill>
                <a:latin typeface="Calibri" pitchFamily="34" charset="0"/>
              </a:rPr>
              <a:t>архитектура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sr-Cyrl-CS" sz="1800" dirty="0" smtClean="0">
                <a:solidFill>
                  <a:schemeClr val="bg1"/>
                </a:solidFill>
                <a:latin typeface="Calibri" pitchFamily="34" charset="0"/>
              </a:rPr>
              <a:t>Мастер академске студије</a:t>
            </a:r>
          </a:p>
          <a:p>
            <a:pPr algn="ctr"/>
            <a:r>
              <a:rPr lang="sr-Cyrl-CS" sz="1800" dirty="0" smtClean="0">
                <a:solidFill>
                  <a:schemeClr val="bg1"/>
                </a:solidFill>
                <a:latin typeface="Calibri" pitchFamily="34" charset="0"/>
              </a:rPr>
              <a:t>Студио: Планирање предела и пејзажни дизајн (3+3)</a:t>
            </a:r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Te</a:t>
            </a:r>
            <a:r>
              <a:rPr lang="sr-Cyrl-RS" sz="1800" dirty="0" smtClean="0">
                <a:solidFill>
                  <a:schemeClr val="bg1"/>
                </a:solidFill>
                <a:latin typeface="Calibri" pitchFamily="34" charset="0"/>
              </a:rPr>
              <a:t>ма: </a:t>
            </a:r>
            <a:r>
              <a:rPr lang="sr-Cyrl-RS" sz="1800" dirty="0" smtClean="0">
                <a:solidFill>
                  <a:srgbClr val="FF0000"/>
                </a:solidFill>
                <a:latin typeface="Calibri" pitchFamily="34" charset="0"/>
              </a:rPr>
              <a:t>Карактер предела од плана до пројекта</a:t>
            </a:r>
          </a:p>
          <a:p>
            <a:pPr algn="ctr"/>
            <a:r>
              <a:rPr lang="sr-Cyrl-RS" sz="1800" dirty="0" smtClean="0">
                <a:solidFill>
                  <a:schemeClr val="bg1"/>
                </a:solidFill>
                <a:latin typeface="Calibri" pitchFamily="34" charset="0"/>
              </a:rPr>
              <a:t>Читање, тумачење и  интерпретација карактера предела на различитим просторним нивоима </a:t>
            </a:r>
            <a:endParaRPr lang="sr-Cyrl-CS" sz="1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5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0" y="2227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0" y="4370388"/>
            <a:ext cx="3079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r-Cyrl-CS" sz="11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03400" y="3181350"/>
          <a:ext cx="5537835" cy="493776"/>
        </p:xfrm>
        <a:graphic>
          <a:graphicData uri="http://schemas.openxmlformats.org/drawingml/2006/table">
            <a:tbl>
              <a:tblPr/>
              <a:tblGrid>
                <a:gridCol w="2768600"/>
                <a:gridCol w="276923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C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C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C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C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36" name="Picture 3"/>
          <p:cNvPicPr>
            <a:picLocks noChangeAspect="1" noChangeArrowheads="1"/>
          </p:cNvPicPr>
          <p:nvPr/>
        </p:nvPicPr>
        <p:blipFill>
          <a:blip r:embed="rId3"/>
          <a:srcRect l="7227" t="9029" r="19531" b="11806"/>
          <a:stretch>
            <a:fillRect/>
          </a:stretch>
        </p:blipFill>
        <p:spPr bwMode="auto">
          <a:xfrm>
            <a:off x="40719375" y="16644938"/>
            <a:ext cx="26789063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7" name="TextBox 14"/>
          <p:cNvSpPr txBox="1">
            <a:spLocks noChangeArrowheads="1"/>
          </p:cNvSpPr>
          <p:nvPr/>
        </p:nvSpPr>
        <p:spPr bwMode="auto">
          <a:xfrm>
            <a:off x="395536" y="2852936"/>
            <a:ext cx="8247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dirty="0">
                <a:solidFill>
                  <a:schemeClr val="bg1"/>
                </a:solidFill>
                <a:latin typeface="Calibri" pitchFamily="34" charset="0"/>
              </a:rPr>
              <a:t>Анализа 2 рада и Дискусија:</a:t>
            </a:r>
          </a:p>
          <a:p>
            <a:pPr lvl="1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teinitz,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. 1990. Framework for theory applicable to the education</a:t>
            </a:r>
          </a:p>
          <a:p>
            <a:pPr lvl="1"/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of landscape architects (and other environmental design</a:t>
            </a:r>
          </a:p>
          <a:p>
            <a:pPr lvl="1"/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professionals). Landscape J. 9 (2), 136–143.</a:t>
            </a:r>
          </a:p>
          <a:p>
            <a:pPr lvl="1"/>
            <a:endParaRPr lang="en-US" sz="1600" b="0" dirty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sr-Cyrl-CS" sz="1600" dirty="0">
                <a:solidFill>
                  <a:schemeClr val="bg1"/>
                </a:solidFill>
                <a:latin typeface="Calibri" pitchFamily="34" charset="0"/>
              </a:rPr>
              <a:t>G</a:t>
            </a:r>
            <a:r>
              <a:rPr lang="sr-Cyrl-CS" sz="1600" b="0" dirty="0">
                <a:solidFill>
                  <a:schemeClr val="bg1"/>
                </a:solidFill>
                <a:latin typeface="Calibri" pitchFamily="34" charset="0"/>
              </a:rPr>
              <a:t>azvoda</a:t>
            </a:r>
            <a:r>
              <a:rPr lang="sr-Latn-CS" sz="1600" b="0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sr-Cyrl-CS" sz="1600" b="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sr-Cyrl-CS" sz="1600" dirty="0">
                <a:solidFill>
                  <a:schemeClr val="bg1"/>
                </a:solidFill>
                <a:latin typeface="Calibri" pitchFamily="34" charset="0"/>
              </a:rPr>
              <a:t>D. </a:t>
            </a:r>
            <a:r>
              <a:rPr lang="sr-Cyrl-CS" sz="1600" b="0" dirty="0">
                <a:solidFill>
                  <a:schemeClr val="bg1"/>
                </a:solidFill>
                <a:latin typeface="Calibri" pitchFamily="34" charset="0"/>
              </a:rPr>
              <a:t>2002. Characteristics of modern landscape architecture and its education.</a:t>
            </a:r>
          </a:p>
          <a:p>
            <a:pPr lvl="1"/>
            <a:r>
              <a:rPr lang="sr-Cyrl-CS" sz="1600" b="0" dirty="0">
                <a:solidFill>
                  <a:schemeClr val="bg1"/>
                </a:solidFill>
                <a:latin typeface="Calibri" pitchFamily="34" charset="0"/>
              </a:rPr>
              <a:t>Landscape and Urban Planning 60</a:t>
            </a:r>
            <a:r>
              <a:rPr lang="en-US" sz="1600" b="0" dirty="0">
                <a:solidFill>
                  <a:schemeClr val="bg1"/>
                </a:solidFill>
                <a:latin typeface="Calibri" pitchFamily="34" charset="0"/>
              </a:rPr>
              <a:t>,</a:t>
            </a:r>
            <a:r>
              <a:rPr lang="sr-Cyrl-CS" sz="1600" b="0" dirty="0">
                <a:solidFill>
                  <a:schemeClr val="bg1"/>
                </a:solidFill>
                <a:latin typeface="Calibri" pitchFamily="34" charset="0"/>
              </a:rPr>
              <a:t> 117-133.</a:t>
            </a:r>
            <a:endParaRPr lang="en-US" sz="16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38" name="TextBox 10"/>
          <p:cNvSpPr txBox="1">
            <a:spLocks noChangeArrowheads="1"/>
          </p:cNvSpPr>
          <p:nvPr/>
        </p:nvSpPr>
        <p:spPr bwMode="auto">
          <a:xfrm>
            <a:off x="-756592" y="-412308"/>
            <a:ext cx="79925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Cyrl-C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sr-Cyrl-CS" dirty="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/>
            <a:endParaRPr lang="sr-Cyrl-CS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sr-Cyrl-CS" dirty="0">
                <a:solidFill>
                  <a:schemeClr val="bg1"/>
                </a:solidFill>
                <a:latin typeface="Calibri" pitchFamily="34" charset="0"/>
              </a:rPr>
              <a:t>                Истраживање теорија, концепата, модела  у </a:t>
            </a:r>
            <a:r>
              <a:rPr lang="sr-Cyrl-CS" dirty="0" smtClean="0">
                <a:solidFill>
                  <a:schemeClr val="bg1"/>
                </a:solidFill>
                <a:latin typeface="Calibri" pitchFamily="34" charset="0"/>
              </a:rPr>
              <a:t>ПА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4870" y="1397100"/>
            <a:ext cx="7772400" cy="1143000"/>
          </a:xfrm>
        </p:spPr>
        <p:txBody>
          <a:bodyPr/>
          <a:lstStyle/>
          <a:p>
            <a:pPr algn="l"/>
            <a:r>
              <a:rPr lang="sr-Cyrl-RS" sz="3600" dirty="0" smtClean="0">
                <a:solidFill>
                  <a:schemeClr val="bg1"/>
                </a:solidFill>
                <a:latin typeface="Calibri" pitchFamily="34" charset="0"/>
              </a:rPr>
              <a:t>Задатак за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sr-Cyrl-RS" sz="3600" dirty="0" smtClean="0">
                <a:solidFill>
                  <a:schemeClr val="bg1"/>
                </a:solidFill>
                <a:latin typeface="Calibri" pitchFamily="34" charset="0"/>
              </a:rPr>
              <a:t>час</a:t>
            </a:r>
            <a:r>
              <a:rPr lang="en-GB" sz="3600" dirty="0" smtClean="0">
                <a:solidFill>
                  <a:schemeClr val="bg1"/>
                </a:solidFill>
                <a:latin typeface="Calibri" pitchFamily="34" charset="0"/>
              </a:rPr>
              <a:t> /</a:t>
            </a:r>
            <a:r>
              <a:rPr lang="sr-Cyrl-RS" sz="3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r>
              <a:rPr lang="sr-Cyrl-RS" sz="3600" dirty="0" smtClean="0">
                <a:solidFill>
                  <a:schemeClr val="bg1"/>
                </a:solidFill>
                <a:latin typeface="Calibri" pitchFamily="34" charset="0"/>
              </a:rPr>
              <a:t>. новембар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9" descr="C:\Users\Boris Radic\Desktop\NEVEBA PPT\Untitled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900095"/>
            <a:ext cx="878522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3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7" y="1591495"/>
            <a:ext cx="90725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  </a:t>
            </a:r>
            <a:r>
              <a:rPr lang="sr-Cyrl-CS" sz="1800" b="0" dirty="0" smtClean="0">
                <a:latin typeface="Calibri" pitchFamily="34" charset="0"/>
                <a:ea typeface="Calibri" pitchFamily="34" charset="0"/>
                <a:cs typeface="TimesNewRomanPS-BoldMT"/>
              </a:rPr>
              <a:t>Студен</a:t>
            </a:r>
            <a:r>
              <a:rPr lang="sr-Cyrl-RS" sz="1800" b="0" dirty="0" smtClean="0">
                <a:latin typeface="Calibri" pitchFamily="34" charset="0"/>
                <a:ea typeface="Calibri" pitchFamily="34" charset="0"/>
                <a:cs typeface="TimesNewRomanPS-BoldMT"/>
              </a:rPr>
              <a:t>т</a:t>
            </a:r>
            <a:r>
              <a:rPr lang="sr-Cyrl-CS" sz="1800" b="0" dirty="0" smtClean="0">
                <a:latin typeface="Calibri" pitchFamily="34" charset="0"/>
                <a:ea typeface="Calibri" pitchFamily="34" charset="0"/>
                <a:cs typeface="TimesNewRomanPS-BoldMT"/>
              </a:rPr>
              <a:t>и </a:t>
            </a: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треба да припреме </a:t>
            </a:r>
            <a:r>
              <a:rPr lang="sr-Cyrl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једно питање </a:t>
            </a: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за сваки рад. </a:t>
            </a:r>
            <a:endParaRPr lang="en-US" sz="1800" b="0" dirty="0" smtClean="0">
              <a:latin typeface="Calibri" pitchFamily="34" charset="0"/>
              <a:ea typeface="Calibri" pitchFamily="34" charset="0"/>
              <a:cs typeface="TimesNewRomanPS-BoldMT"/>
            </a:endParaRPr>
          </a:p>
          <a:p>
            <a:pPr algn="just" eaLnBrk="0" hangingPunct="0">
              <a:tabLst>
                <a:tab pos="0" algn="l"/>
              </a:tabLst>
            </a:pPr>
            <a:endParaRPr lang="sr-Cyrl-CS" sz="1800" b="0" dirty="0">
              <a:latin typeface="Calibri" pitchFamily="34" charset="0"/>
              <a:ea typeface="Calibri" pitchFamily="34" charset="0"/>
              <a:cs typeface="TimesNewRomanPS-BoldMT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  Питања треба да буду </a:t>
            </a:r>
            <a:r>
              <a:rPr lang="sr-Cyrl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NewRomanPS-BoldMT"/>
              </a:rPr>
              <a:t>основа за дискусију о претпоставкама </a:t>
            </a: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аутора и њиховим  </a:t>
            </a:r>
          </a:p>
          <a:p>
            <a:pPr algn="just" eaLnBrk="0" hangingPunct="0"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   </a:t>
            </a:r>
            <a:r>
              <a:rPr lang="sr-Cyrl-CS" sz="1800" b="0" dirty="0" smtClean="0">
                <a:latin typeface="Calibri" pitchFamily="34" charset="0"/>
                <a:ea typeface="Calibri" pitchFamily="34" charset="0"/>
                <a:cs typeface="TimesNewRomanPS-BoldMT"/>
              </a:rPr>
              <a:t>ставовима:</a:t>
            </a:r>
            <a:endParaRPr lang="sr-Cyrl-CS" sz="1800" b="0" dirty="0">
              <a:latin typeface="Calibri" pitchFamily="34" charset="0"/>
              <a:ea typeface="Calibri" pitchFamily="34" charset="0"/>
              <a:cs typeface="TimesNewRomanPS-BoldMT"/>
            </a:endParaRPr>
          </a:p>
          <a:p>
            <a:pPr lvl="1"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TimesNewRomanPS-BoldMT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Питања која се односе 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sr-Latn-CS" sz="1800" b="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конкретне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1800" b="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sr-Latn-CS" sz="18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(природних, друштвених и </a:t>
            </a:r>
            <a:endParaRPr lang="en-US" sz="1800" b="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хуманистичких наука)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о којима су дискутовали аутори предложених радова. </a:t>
            </a:r>
            <a:endParaRPr lang="en-US" sz="1100" b="0" dirty="0">
              <a:latin typeface="Calibri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Питања о начину на који предложени радови могу 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помоћи у доношењу одлуке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о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потребној истраживачкој методи.</a:t>
            </a:r>
            <a:endParaRPr lang="en-US" sz="1100" b="0" dirty="0">
              <a:latin typeface="Calibri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Питања која треба да укажу 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 постојање везе </a:t>
            </a:r>
            <a:r>
              <a:rPr lang="sr-Latn-CS" sz="1800" b="0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између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метолод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sr-Latn-C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које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предлажу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а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утори радова, </a:t>
            </a:r>
            <a:r>
              <a:rPr lang="sr-Latn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и планерских и пројектантских резултата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(планови и 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пројекти). </a:t>
            </a:r>
            <a:endParaRPr lang="en-US" sz="1100" b="0" dirty="0">
              <a:latin typeface="Calibri" pitchFamily="34" charset="0"/>
            </a:endParaRPr>
          </a:p>
          <a:p>
            <a:pPr lvl="1"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sr-Cyrl-R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Питања</a:t>
            </a:r>
            <a:r>
              <a:rPr lang="sr-Latn-C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која успостављају </a:t>
            </a:r>
            <a:r>
              <a:rPr lang="sr-Latn-C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кореалцију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метод</a:t>
            </a:r>
            <a:r>
              <a:rPr lang="sr-Cyrl-R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</a:t>
            </a:r>
            <a:r>
              <a:rPr lang="sr-Latn-C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које су описане у радовима 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са </a:t>
            </a:r>
            <a:r>
              <a:rPr lang="en-U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ме</a:t>
            </a:r>
            <a:r>
              <a:rPr lang="sr-Latn-CS" sz="1800" b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тод</a:t>
            </a:r>
            <a:r>
              <a:rPr lang="sr-Cyrl-R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ама</a:t>
            </a:r>
            <a:r>
              <a:rPr lang="sr-Latn-C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које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Cyrl-R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примењујете </a:t>
            </a:r>
            <a:r>
              <a:rPr lang="sr-Latn-CS" sz="18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у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планерским и пројектантским 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just" eaLnBrk="0" hangingPunct="0">
              <a:tabLst>
                <a:tab pos="0" algn="l"/>
              </a:tabLst>
            </a:pP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истраживачким</a:t>
            </a:r>
            <a:r>
              <a:rPr lang="en-U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sr-Latn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процесима.</a:t>
            </a:r>
            <a:endParaRPr lang="en-U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just" eaLnBrk="0" hangingPunct="0">
              <a:tabLst>
                <a:tab pos="0" algn="l"/>
              </a:tabLst>
            </a:pPr>
            <a:endParaRPr lang="sr-Cyrl-CS" sz="1800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buFont typeface="Arial" pitchFamily="34" charset="0"/>
              <a:buChar char="•"/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Циљ дискисије </a:t>
            </a:r>
            <a:r>
              <a:rPr lang="sr-Cyrl-CS" sz="1800" b="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није провера да ли су радови прочитани</a:t>
            </a:r>
            <a:r>
              <a:rPr lang="sr-Cyrl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,  већ да се подстакне  </a:t>
            </a:r>
          </a:p>
          <a:p>
            <a:pPr algn="just" eaLnBrk="0" hangingPunct="0">
              <a:tabLst>
                <a:tab pos="0" algn="l"/>
              </a:tabLst>
            </a:pPr>
            <a:r>
              <a:rPr lang="sr-Cyrl-CS" sz="1800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   дискусија о њиховој релевантности за професију којом се бавимо.</a:t>
            </a:r>
            <a:endParaRPr lang="en-US" sz="1100" b="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571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79512" y="363495"/>
            <a:ext cx="8318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r-Cyrl-CS" sz="2000" dirty="0" smtClean="0">
                <a:solidFill>
                  <a:schemeClr val="bg1"/>
                </a:solidFill>
                <a:latin typeface="Calibri" pitchFamily="34" charset="0"/>
              </a:rPr>
              <a:t>Задатак за студенте: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Критичко читање и обрада литературе</a:t>
            </a:r>
          </a:p>
          <a:p>
            <a:pPr eaLnBrk="0" hangingPunct="0"/>
            <a:r>
              <a:rPr lang="sr-Cyrl-CS" sz="20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  <a:endParaRPr lang="sr-Cyrl-C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9" descr="C:\Users\Boris Radic\Desktop\NEVEBA PPT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00095"/>
            <a:ext cx="8785225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0269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6201</TotalTime>
  <Words>325</Words>
  <Application>Microsoft Office PowerPoint</Application>
  <PresentationFormat>On-screen Show (4:3)</PresentationFormat>
  <Paragraphs>39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Times New Roman</vt:lpstr>
      <vt:lpstr>Arial</vt:lpstr>
      <vt:lpstr>TimesNewRomanPS-BoldMT</vt:lpstr>
      <vt:lpstr>Calibri</vt:lpstr>
      <vt:lpstr>Default Design</vt:lpstr>
      <vt:lpstr>PowerPoint Presentation</vt:lpstr>
      <vt:lpstr>Задатак за II час / 30. новембар</vt:lpstr>
      <vt:lpstr>PowerPoint Presentation</vt:lpstr>
    </vt:vector>
  </TitlesOfParts>
  <Company>Photographix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Photo Graphix</dc:creator>
  <cp:lastModifiedBy>Nevena Vasiljevic</cp:lastModifiedBy>
  <cp:revision>860</cp:revision>
  <cp:lastPrinted>2012-10-04T13:51:29Z</cp:lastPrinted>
  <dcterms:created xsi:type="dcterms:W3CDTF">2004-04-01T10:50:25Z</dcterms:created>
  <dcterms:modified xsi:type="dcterms:W3CDTF">2017-10-23T15:31:34Z</dcterms:modified>
</cp:coreProperties>
</file>