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550E4F-D6CE-424A-995C-F438BC323560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A0CE41-6FAE-4D73-BF66-1A74664A4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03642-7476-450A-92E4-AD557CBF3F11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5A180-C337-43FB-9587-B39C4DAA7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6494-EFF1-4C30-AC23-F32497032689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BD961-EE9A-44C7-A045-122BF8629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F505-5529-47D8-8A0D-B2D762CDA78E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07125-C0DE-4F12-9541-F0FADE5A5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B61E11-0611-43D4-BE2F-68E27E01794E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C03860-49A7-4B33-BABB-F36A54744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CE5B6-9584-4C57-8D9B-BF85E3629BD9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9DEF-4D22-4CAC-AF13-4515DE18D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C427B6-0523-48D2-B1D6-3AD5AAABB746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1091FA-86EA-4F7E-B98C-6EA901F59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0FA06-1C76-4AAB-8E47-1E3BC3F23AF7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954C6-1F85-44A8-A7FB-EDB56F3D6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1A11F9-215C-46A8-8331-E9FDBE34CD5E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682AB7-9019-4E08-8573-678833EDF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569BCD-427D-49B7-B284-FCD595DDE70A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E40983-EB78-470B-B107-A259C5A83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1FD925-2EE3-4217-806B-1E1EFE15B80E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275A61-B759-4F18-8104-E9A28FD49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42321DD-8014-48FF-9BB6-A7FACB540D90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700DF1A-EB1A-4DE2-88A2-85EBC0954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7" r:id="rId2"/>
    <p:sldLayoutId id="2147483773" r:id="rId3"/>
    <p:sldLayoutId id="2147483768" r:id="rId4"/>
    <p:sldLayoutId id="2147483774" r:id="rId5"/>
    <p:sldLayoutId id="2147483769" r:id="rId6"/>
    <p:sldLayoutId id="2147483775" r:id="rId7"/>
    <p:sldLayoutId id="2147483776" r:id="rId8"/>
    <p:sldLayoutId id="2147483777" r:id="rId9"/>
    <p:sldLayoutId id="2147483770" r:id="rId10"/>
    <p:sldLayoutId id="21474837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517525"/>
            <a:ext cx="7407275" cy="14716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x-none" smtClean="0">
                <a:solidFill>
                  <a:schemeClr val="tx2">
                    <a:satMod val="130000"/>
                  </a:schemeClr>
                </a:solidFill>
              </a:rPr>
              <a:t>ИНФОРМАЦИОНИ СИСТЕМИ У ШУМАРСТВУ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3319463"/>
            <a:ext cx="7407275" cy="17526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x-none" smtClean="0"/>
              <a:t>др Александар Марковић, ред. проф.</a:t>
            </a:r>
            <a:endParaRPr lang="x-non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x-none" dirty="0" smtClean="0"/>
              <a:t>Година </a:t>
            </a:r>
            <a:r>
              <a:rPr lang="x-none" smtClean="0"/>
              <a:t>студија: </a:t>
            </a:r>
            <a:r>
              <a:rPr lang="en-US" dirty="0" smtClean="0"/>
              <a:t>IV</a:t>
            </a:r>
            <a:endParaRPr lang="x-non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x-none" smtClean="0"/>
              <a:t>Семестар: </a:t>
            </a:r>
            <a:r>
              <a:rPr lang="en-US" dirty="0" smtClean="0"/>
              <a:t>VII</a:t>
            </a:r>
            <a:endParaRPr lang="x-non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Cyrl-CS" dirty="0" smtClean="0"/>
              <a:t>Број</a:t>
            </a:r>
            <a:r>
              <a:rPr lang="x-none" dirty="0" smtClean="0"/>
              <a:t> </a:t>
            </a:r>
            <a:r>
              <a:rPr lang="x-none" smtClean="0"/>
              <a:t>ЕСПБ: </a:t>
            </a:r>
            <a:r>
              <a:rPr lang="sr-Latn-CS" smtClean="0"/>
              <a:t>3</a:t>
            </a:r>
            <a:endParaRPr lang="x-non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x-none" dirty="0" smtClean="0"/>
              <a:t>Услов за упис </a:t>
            </a:r>
            <a:r>
              <a:rPr lang="x-none" smtClean="0"/>
              <a:t>предмета: нема</a:t>
            </a:r>
            <a:endParaRPr lang="en-US" dirty="0"/>
          </a:p>
        </p:txBody>
      </p:sp>
      <p:pic>
        <p:nvPicPr>
          <p:cNvPr id="8196" name="Picture 2" descr="C:\Program Files (x86)\Microsoft Office\MEDIA\OFFICE12\Lines\BD21313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6072188"/>
            <a:ext cx="81438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8162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Зашто да одаберем предмет?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613"/>
            <a:ext cx="4022725" cy="639762"/>
          </a:xfrm>
        </p:spPr>
        <p:txBody>
          <a:bodyPr/>
          <a:lstStyle/>
          <a:p>
            <a:pPr marL="63500" algn="ctr" eaLnBrk="1" hangingPunct="1"/>
            <a:r>
              <a:rPr lang="en-US" b="1" smtClean="0">
                <a:latin typeface="Corbel" pitchFamily="34" charset="0"/>
              </a:rPr>
              <a:t>Наставни значај</a:t>
            </a:r>
            <a:endParaRPr lang="en-US" b="1" smtClean="0"/>
          </a:p>
        </p:txBody>
      </p:sp>
      <p:sp>
        <p:nvSpPr>
          <p:cNvPr id="9220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4075" y="328613"/>
            <a:ext cx="4022725" cy="639762"/>
          </a:xfrm>
        </p:spPr>
        <p:txBody>
          <a:bodyPr/>
          <a:lstStyle/>
          <a:p>
            <a:pPr marL="63500" algn="ctr" eaLnBrk="1" hangingPunct="1"/>
            <a:r>
              <a:rPr lang="en-US" b="1" smtClean="0">
                <a:latin typeface="Corbel" pitchFamily="34" charset="0"/>
              </a:rPr>
              <a:t>Значај за рад у пракси</a:t>
            </a:r>
            <a:endParaRPr lang="en-US" b="1" smtClean="0"/>
          </a:p>
        </p:txBody>
      </p:sp>
      <p:sp>
        <p:nvSpPr>
          <p:cNvPr id="9221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14425"/>
            <a:ext cx="4022725" cy="3683000"/>
          </a:xfrm>
        </p:spPr>
        <p:txBody>
          <a:bodyPr/>
          <a:lstStyle/>
          <a:p>
            <a:pPr marL="392113" indent="-273050" eaLnBrk="1" hangingPunct="1"/>
            <a:r>
              <a:rPr lang="ru-RU" smtClean="0"/>
              <a:t>Циљ предмета је да студенти стекну потребна знања у области развоја и примене информационих система и савремених информационих технологија које своју примену налазе у шумарству.</a:t>
            </a:r>
            <a:endParaRPr lang="en-US" smtClean="0"/>
          </a:p>
          <a:p>
            <a:pPr marL="392113" indent="-273050" eaLnBrk="1" hangingPunct="1"/>
            <a:endParaRPr lang="en-US" smtClean="0"/>
          </a:p>
        </p:txBody>
      </p:sp>
      <p:sp>
        <p:nvSpPr>
          <p:cNvPr id="9222" name="Content Placeholder 5"/>
          <p:cNvSpPr>
            <a:spLocks noGrp="1"/>
          </p:cNvSpPr>
          <p:nvPr>
            <p:ph sz="quarter" idx="4"/>
          </p:nvPr>
        </p:nvSpPr>
        <p:spPr>
          <a:xfrm>
            <a:off x="4664075" y="1114425"/>
            <a:ext cx="4022725" cy="4114800"/>
          </a:xfrm>
        </p:spPr>
        <p:txBody>
          <a:bodyPr/>
          <a:lstStyle/>
          <a:p>
            <a:pPr marL="392113" indent="-273050" eaLnBrk="1" hangingPunct="1"/>
            <a:r>
              <a:rPr lang="ru-RU" sz="2000" smtClean="0"/>
              <a:t>Стечено знање послужиће студентима који ће се у пракси сусретати са информатичким технологијама и </a:t>
            </a:r>
            <a:r>
              <a:rPr lang="en-US" sz="2000" smtClean="0">
                <a:latin typeface="Corbel" pitchFamily="34" charset="0"/>
              </a:rPr>
              <a:t>ИС </a:t>
            </a:r>
            <a:r>
              <a:rPr lang="ru-RU" sz="2000" smtClean="0"/>
              <a:t>да исте лакше усвоје и учествују у њиховој примени.</a:t>
            </a:r>
            <a:endParaRPr lang="en-US" sz="2000" smtClean="0"/>
          </a:p>
        </p:txBody>
      </p:sp>
      <p:pic>
        <p:nvPicPr>
          <p:cNvPr id="9223" name="Picture 2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3087688"/>
            <a:ext cx="4002088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САДРЖАЈ ПРЕДМЕТА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0243" name="Picture 4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20013" y="4216400"/>
            <a:ext cx="1100137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1258888" y="1889125"/>
            <a:ext cx="770572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sr-Latn-CS" sz="2000">
                <a:latin typeface="Corbel" pitchFamily="34" charset="0"/>
              </a:rPr>
              <a:t>Увод: системи за управљање базом података и модели података</a:t>
            </a:r>
            <a:r>
              <a:rPr lang="en-US" sz="2000">
                <a:latin typeface="Corbel" pitchFamily="34" charset="0"/>
              </a:rPr>
              <a:t>.</a:t>
            </a:r>
            <a:r>
              <a:rPr lang="sr-Latn-CS" sz="2000">
                <a:latin typeface="Corbel" pitchFamily="34" charset="0"/>
              </a:rPr>
              <a:t> </a:t>
            </a:r>
            <a:r>
              <a:rPr lang="en-US" sz="2000">
                <a:latin typeface="Corbel" pitchFamily="34" charset="0"/>
              </a:rPr>
              <a:t>Модел објекти-везе: </a:t>
            </a:r>
            <a:r>
              <a:rPr lang="sr-Latn-CS" sz="2000">
                <a:latin typeface="Corbel" pitchFamily="34" charset="0"/>
              </a:rPr>
              <a:t>елементи, о</a:t>
            </a:r>
            <a:r>
              <a:rPr lang="en-US" sz="2000">
                <a:latin typeface="Corbel" pitchFamily="34" charset="0"/>
              </a:rPr>
              <a:t>граничења</a:t>
            </a:r>
            <a:r>
              <a:rPr lang="sr-Latn-CS" sz="2000">
                <a:latin typeface="Corbel" pitchFamily="34" charset="0"/>
              </a:rPr>
              <a:t> и о</a:t>
            </a:r>
            <a:r>
              <a:rPr lang="en-US" sz="2000">
                <a:latin typeface="Corbel" pitchFamily="34" charset="0"/>
              </a:rPr>
              <a:t>перације.</a:t>
            </a:r>
            <a:r>
              <a:rPr lang="sr-Latn-CS" sz="2000">
                <a:latin typeface="Corbel" pitchFamily="34" charset="0"/>
              </a:rPr>
              <a:t>  </a:t>
            </a:r>
            <a:endParaRPr lang="en-US" sz="2000">
              <a:latin typeface="Corbe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>
                <a:latin typeface="Corbel" pitchFamily="34" charset="0"/>
              </a:rPr>
              <a:t>Релациони модел базе података.</a:t>
            </a:r>
          </a:p>
          <a:p>
            <a:pPr>
              <a:lnSpc>
                <a:spcPct val="150000"/>
              </a:lnSpc>
            </a:pPr>
            <a:r>
              <a:rPr lang="en-US" sz="2000">
                <a:latin typeface="Corbel" pitchFamily="34" charset="0"/>
              </a:rPr>
              <a:t>Релациона алгебра, релациони рачун.</a:t>
            </a:r>
          </a:p>
          <a:p>
            <a:pPr>
              <a:lnSpc>
                <a:spcPct val="150000"/>
              </a:lnSpc>
            </a:pPr>
            <a:r>
              <a:rPr lang="en-US" sz="2000">
                <a:latin typeface="Corbel" pitchFamily="34" charset="0"/>
              </a:rPr>
              <a:t>SQL: </a:t>
            </a:r>
            <a:r>
              <a:rPr lang="sr-Latn-CS" sz="2000">
                <a:latin typeface="Corbel" pitchFamily="34" charset="0"/>
              </a:rPr>
              <a:t>с</a:t>
            </a:r>
            <a:r>
              <a:rPr lang="en-US" sz="2000">
                <a:latin typeface="Corbel" pitchFamily="34" charset="0"/>
              </a:rPr>
              <a:t>труктура</a:t>
            </a:r>
            <a:r>
              <a:rPr lang="sr-Latn-CS" sz="2000">
                <a:latin typeface="Corbel" pitchFamily="34" charset="0"/>
              </a:rPr>
              <a:t>, о</a:t>
            </a:r>
            <a:r>
              <a:rPr lang="en-US" sz="2000">
                <a:latin typeface="Corbel" pitchFamily="34" charset="0"/>
              </a:rPr>
              <a:t>граничења</a:t>
            </a:r>
            <a:r>
              <a:rPr lang="sr-Latn-CS" sz="2000">
                <a:latin typeface="Corbel" pitchFamily="34" charset="0"/>
              </a:rPr>
              <a:t>, о</a:t>
            </a:r>
            <a:r>
              <a:rPr lang="en-US" sz="2000">
                <a:latin typeface="Corbel" pitchFamily="34" charset="0"/>
              </a:rPr>
              <a:t>перације, примери.</a:t>
            </a:r>
          </a:p>
          <a:p>
            <a:pPr>
              <a:lnSpc>
                <a:spcPct val="150000"/>
              </a:lnSpc>
            </a:pPr>
            <a:r>
              <a:rPr lang="en-US" sz="2000">
                <a:latin typeface="Corbel" pitchFamily="34" charset="0"/>
              </a:rPr>
              <a:t>Функције система за управљање базом података.</a:t>
            </a:r>
          </a:p>
          <a:p>
            <a:pPr>
              <a:lnSpc>
                <a:spcPct val="150000"/>
              </a:lnSpc>
            </a:pPr>
            <a:r>
              <a:rPr lang="en-US" sz="2000">
                <a:latin typeface="Corbel" pitchFamily="34" charset="0"/>
              </a:rPr>
              <a:t>Пројектовање база података.</a:t>
            </a:r>
          </a:p>
          <a:p>
            <a:pPr>
              <a:lnSpc>
                <a:spcPct val="150000"/>
              </a:lnSpc>
            </a:pPr>
            <a:r>
              <a:rPr lang="en-US" sz="2000">
                <a:latin typeface="Corbel" pitchFamily="34" charset="0"/>
              </a:rPr>
              <a:t>Анализа система и захтева корисника.</a:t>
            </a:r>
          </a:p>
          <a:p>
            <a:pPr>
              <a:lnSpc>
                <a:spcPct val="150000"/>
              </a:lnSpc>
            </a:pPr>
            <a:r>
              <a:rPr lang="sr-Latn-CS" sz="2000">
                <a:latin typeface="Corbel" pitchFamily="34" charset="0"/>
              </a:rPr>
              <a:t> </a:t>
            </a:r>
            <a:endParaRPr lang="en-US" sz="2000">
              <a:latin typeface="Corbel" pitchFamily="34" charset="0"/>
            </a:endParaRPr>
          </a:p>
          <a:p>
            <a:pPr>
              <a:lnSpc>
                <a:spcPct val="150000"/>
              </a:lnSpc>
            </a:pPr>
            <a:endParaRPr lang="en-US" sz="20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solidFill>
                  <a:schemeClr val="tx2">
                    <a:satMod val="130000"/>
                  </a:schemeClr>
                </a:solidFill>
              </a:rPr>
              <a:t>М</a:t>
            </a: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етоде извођења наставе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>
                <a:latin typeface="Corbel" pitchFamily="34" charset="0"/>
              </a:rPr>
              <a:t>Предавања у малој групи</a:t>
            </a:r>
          </a:p>
          <a:p>
            <a:pPr eaLnBrk="1" hangingPunct="1"/>
            <a:endParaRPr lang="en-US" smtClean="0"/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>
                <a:latin typeface="Corbel" pitchFamily="34" charset="0"/>
              </a:rPr>
              <a:t>Консултативна настава на изради семинарских радова</a:t>
            </a:r>
            <a:endParaRPr lang="en-US" smtClean="0"/>
          </a:p>
        </p:txBody>
      </p:sp>
      <p:pic>
        <p:nvPicPr>
          <p:cNvPr id="11269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8989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1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2924175"/>
            <a:ext cx="2016125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488"/>
            <a:ext cx="4543425" cy="1162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литература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idx="2"/>
          </p:nvPr>
        </p:nvSpPr>
        <p:spPr>
          <a:xfrm>
            <a:off x="323850" y="1622425"/>
            <a:ext cx="8507413" cy="1085850"/>
          </a:xfrm>
        </p:spPr>
        <p:txBody>
          <a:bodyPr/>
          <a:lstStyle/>
          <a:p>
            <a:pPr marL="44450" eaLnBrk="1" hangingPunct="1">
              <a:spcBef>
                <a:spcPct val="0"/>
              </a:spcBef>
            </a:pPr>
            <a:r>
              <a:rPr lang="sr-Latn-CS" sz="2000" smtClean="0">
                <a:latin typeface="Corbel" pitchFamily="34" charset="0"/>
              </a:rPr>
              <a:t>Лазаревић</a:t>
            </a:r>
            <a:r>
              <a:rPr lang="en-US" sz="2000" smtClean="0">
                <a:latin typeface="Corbel" pitchFamily="34" charset="0"/>
              </a:rPr>
              <a:t>, Б.</a:t>
            </a:r>
            <a:r>
              <a:rPr lang="sr-Latn-CS" sz="2000" smtClean="0">
                <a:latin typeface="Corbel" pitchFamily="34" charset="0"/>
              </a:rPr>
              <a:t>, </a:t>
            </a:r>
            <a:r>
              <a:rPr lang="en-US" sz="2000" smtClean="0">
                <a:latin typeface="Corbel" pitchFamily="34" charset="0"/>
              </a:rPr>
              <a:t>З. М</a:t>
            </a:r>
            <a:r>
              <a:rPr lang="sr-Latn-CS" sz="2000" smtClean="0">
                <a:latin typeface="Corbel" pitchFamily="34" charset="0"/>
              </a:rPr>
              <a:t>арјановић, </a:t>
            </a:r>
            <a:r>
              <a:rPr lang="en-US" sz="2000" smtClean="0">
                <a:latin typeface="Corbel" pitchFamily="34" charset="0"/>
              </a:rPr>
              <a:t>Н. </a:t>
            </a:r>
            <a:r>
              <a:rPr lang="sr-Latn-CS" sz="2000" smtClean="0">
                <a:latin typeface="Corbel" pitchFamily="34" charset="0"/>
              </a:rPr>
              <a:t>Аничић, </a:t>
            </a:r>
            <a:r>
              <a:rPr lang="en-US" sz="2000" smtClean="0">
                <a:latin typeface="Corbel" pitchFamily="34" charset="0"/>
              </a:rPr>
              <a:t>С. </a:t>
            </a:r>
            <a:r>
              <a:rPr lang="sr-Latn-CS" sz="2000" smtClean="0">
                <a:latin typeface="Corbel" pitchFamily="34" charset="0"/>
              </a:rPr>
              <a:t>Бабарогић, </a:t>
            </a:r>
            <a:r>
              <a:rPr lang="sr-Latn-CS" sz="2000" i="1" smtClean="0">
                <a:latin typeface="Corbel" pitchFamily="34" charset="0"/>
              </a:rPr>
              <a:t>Базе података</a:t>
            </a:r>
            <a:r>
              <a:rPr lang="sr-Latn-CS" sz="2000" smtClean="0">
                <a:latin typeface="Corbel" pitchFamily="34" charset="0"/>
              </a:rPr>
              <a:t>, ФОН, Београд 20</a:t>
            </a:r>
            <a:r>
              <a:rPr lang="en-US" sz="2000" smtClean="0">
                <a:latin typeface="Corbel" pitchFamily="34" charset="0"/>
              </a:rPr>
              <a:t>10.</a:t>
            </a:r>
          </a:p>
          <a:p>
            <a:pPr marL="44450" eaLnBrk="1" hangingPunct="1">
              <a:spcBef>
                <a:spcPct val="0"/>
              </a:spcBef>
            </a:pPr>
            <a:r>
              <a:rPr lang="en-US" sz="2000" smtClean="0">
                <a:latin typeface="Corbel" pitchFamily="34" charset="0"/>
              </a:rPr>
              <a:t>.........</a:t>
            </a:r>
          </a:p>
        </p:txBody>
      </p:sp>
      <p:sp>
        <p:nvSpPr>
          <p:cNvPr id="12292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997200"/>
            <a:ext cx="8153400" cy="1727200"/>
          </a:xfrm>
        </p:spPr>
        <p:txBody>
          <a:bodyPr/>
          <a:lstStyle/>
          <a:p>
            <a:pPr eaLnBrk="1" hangingPunct="1"/>
            <a:r>
              <a:rPr lang="sr-Cyrl-CS" sz="2800" smtClean="0"/>
              <a:t>Испит се полаже кроз израду и одбрану пројектног/семинарског рада. (70+30).</a:t>
            </a:r>
          </a:p>
        </p:txBody>
      </p:sp>
      <p:pic>
        <p:nvPicPr>
          <p:cNvPr id="12293" name="Picture 3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9738" y="5013325"/>
            <a:ext cx="1814512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213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ИНФОРМАЦИОНИ СИСТЕМИ У ШУМАРСТВУ</vt:lpstr>
      <vt:lpstr>Зашто да одаберем предмет?</vt:lpstr>
      <vt:lpstr>САДРЖАЈ ПРЕДМЕТА</vt:lpstr>
      <vt:lpstr>Методе извођења наставе</vt:lpstr>
      <vt:lpstr>литература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mirjana</dc:creator>
  <cp:lastModifiedBy>verica</cp:lastModifiedBy>
  <cp:revision>16</cp:revision>
  <dcterms:created xsi:type="dcterms:W3CDTF">2012-01-20T09:04:03Z</dcterms:created>
  <dcterms:modified xsi:type="dcterms:W3CDTF">2014-10-10T07:36:30Z</dcterms:modified>
</cp:coreProperties>
</file>