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4515CF-258D-4C08-83CB-6ABBEB6EFF26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DF9CCA-2D56-488A-8EDD-C2F1E9CCC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8C5EA-86B0-405B-99E3-8644FC73FB3D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01C74-58AA-4BCA-B316-0947628E9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5476F-102D-4ECE-9149-20BAEB0B8AD3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243D9-371E-45AE-953D-95CC8E6A0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554C-744C-436F-9BF2-57874E52FCE1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86656-EC1A-4823-99CB-6A8DEB0DC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8DE87F-6FDC-43DB-A877-C72F83C6694D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1280AF-9D9A-49D3-8294-1BE1CB9FA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D9713-6D91-4082-9212-853ABFCE124C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89065-A3F1-4BD8-BDE1-41010D7D8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DED8A6-6B8A-4F75-9C96-F9356DE6DAD3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4439D9-09D2-4A81-892E-850E440AA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23DCA-D605-4AF9-A0FF-629C503240CF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8D649-4283-4055-AAFC-0AD6A0E4C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3FC5DA-430F-4FBE-87FA-5CF325147787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B77204-DB56-40F4-8D94-812873F82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930CF8-308B-4BD5-B78E-4707DBC15285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9C8DB6-200E-4A41-AF88-F2C9D7559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65489C-8D8D-45A3-AEAA-BA87C2C36C06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19B976-171D-4BD0-BEEA-40D7DD73B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9B5025B-AAA3-4E00-9F48-6A5360DBBA49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6F26DEB-548B-4D4E-9DCB-3B3E153D8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84" r:id="rId2"/>
    <p:sldLayoutId id="2147483790" r:id="rId3"/>
    <p:sldLayoutId id="2147483785" r:id="rId4"/>
    <p:sldLayoutId id="2147483791" r:id="rId5"/>
    <p:sldLayoutId id="2147483786" r:id="rId6"/>
    <p:sldLayoutId id="2147483792" r:id="rId7"/>
    <p:sldLayoutId id="2147483793" r:id="rId8"/>
    <p:sldLayoutId id="2147483794" r:id="rId9"/>
    <p:sldLayoutId id="2147483787" r:id="rId10"/>
    <p:sldLayoutId id="21474837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smtClean="0">
                <a:solidFill>
                  <a:schemeClr val="tx2">
                    <a:satMod val="130000"/>
                  </a:schemeClr>
                </a:solidFill>
              </a:rPr>
              <a:t>ИНФОРМАТИКА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3319463"/>
            <a:ext cx="7407275" cy="17526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x-none" smtClean="0"/>
              <a:t>др Александар Марковић, ред. проф.</a:t>
            </a:r>
            <a:endParaRPr lang="x-non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x-none" dirty="0" smtClean="0"/>
              <a:t>Година </a:t>
            </a:r>
            <a:r>
              <a:rPr lang="x-none" smtClean="0"/>
              <a:t>студија: </a:t>
            </a:r>
            <a:r>
              <a:rPr lang="en-US" dirty="0" smtClean="0"/>
              <a:t>II</a:t>
            </a:r>
            <a:endParaRPr lang="x-non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x-none" smtClean="0"/>
              <a:t>Семестар: </a:t>
            </a:r>
            <a:r>
              <a:rPr lang="en-US" dirty="0" smtClean="0"/>
              <a:t>IV</a:t>
            </a:r>
            <a:endParaRPr lang="x-non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Cyrl-CS" dirty="0" smtClean="0"/>
              <a:t>Број</a:t>
            </a:r>
            <a:r>
              <a:rPr lang="x-none" dirty="0" smtClean="0"/>
              <a:t> </a:t>
            </a:r>
            <a:r>
              <a:rPr lang="x-none" smtClean="0"/>
              <a:t>ЕСПБ: </a:t>
            </a:r>
            <a:r>
              <a:rPr lang="sr-Latn-CS" smtClean="0"/>
              <a:t>6 </a:t>
            </a:r>
            <a:endParaRPr lang="x-none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x-none" dirty="0" smtClean="0"/>
              <a:t>Услов за упис </a:t>
            </a:r>
            <a:r>
              <a:rPr lang="x-none" smtClean="0"/>
              <a:t>предмета: нема</a:t>
            </a:r>
            <a:endParaRPr lang="en-US" dirty="0"/>
          </a:p>
        </p:txBody>
      </p:sp>
      <p:pic>
        <p:nvPicPr>
          <p:cNvPr id="8196" name="Picture 2" descr="C:\Program Files (x86)\Microsoft Office\MEDIA\OFFICE12\Lines\BD21313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6072188"/>
            <a:ext cx="81438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8162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Зашто да одаберем предмет?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613"/>
            <a:ext cx="4022725" cy="639762"/>
          </a:xfrm>
        </p:spPr>
        <p:txBody>
          <a:bodyPr/>
          <a:lstStyle/>
          <a:p>
            <a:pPr marL="63500" algn="ctr" eaLnBrk="1" hangingPunct="1"/>
            <a:r>
              <a:rPr lang="en-US" b="1" smtClean="0">
                <a:latin typeface="Corbel" pitchFamily="34" charset="0"/>
              </a:rPr>
              <a:t>Наставни значај</a:t>
            </a:r>
            <a:endParaRPr lang="en-US" b="1" smtClean="0"/>
          </a:p>
        </p:txBody>
      </p:sp>
      <p:sp>
        <p:nvSpPr>
          <p:cNvPr id="9220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4075" y="328613"/>
            <a:ext cx="4022725" cy="639762"/>
          </a:xfrm>
        </p:spPr>
        <p:txBody>
          <a:bodyPr/>
          <a:lstStyle/>
          <a:p>
            <a:pPr marL="63500" algn="ctr" eaLnBrk="1" hangingPunct="1"/>
            <a:r>
              <a:rPr lang="en-US" b="1" smtClean="0">
                <a:latin typeface="Corbel" pitchFamily="34" charset="0"/>
              </a:rPr>
              <a:t>Значај за рад у пракси</a:t>
            </a:r>
            <a:endParaRPr lang="en-US" b="1" smtClean="0"/>
          </a:p>
        </p:txBody>
      </p:sp>
      <p:sp>
        <p:nvSpPr>
          <p:cNvPr id="9221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14425"/>
            <a:ext cx="4022725" cy="4114800"/>
          </a:xfrm>
        </p:spPr>
        <p:txBody>
          <a:bodyPr/>
          <a:lstStyle/>
          <a:p>
            <a:pPr marL="392113" indent="-273050" eaLnBrk="1" hangingPunct="1"/>
            <a:r>
              <a:rPr lang="en-US" smtClean="0">
                <a:latin typeface="Corbel" pitchFamily="34" charset="0"/>
              </a:rPr>
              <a:t>Предмет даје преглед основних информатичких знања која су неопходна сваком појединцу и која се могу посматрати као основа информатичке писмености.</a:t>
            </a:r>
            <a:endParaRPr lang="en-US" smtClean="0"/>
          </a:p>
          <a:p>
            <a:pPr marL="392113" indent="-273050" eaLnBrk="1" hangingPunct="1"/>
            <a:endParaRPr lang="en-US" smtClean="0"/>
          </a:p>
        </p:txBody>
      </p:sp>
      <p:sp>
        <p:nvSpPr>
          <p:cNvPr id="9222" name="Content Placeholder 5"/>
          <p:cNvSpPr>
            <a:spLocks noGrp="1"/>
          </p:cNvSpPr>
          <p:nvPr>
            <p:ph sz="quarter" idx="4"/>
          </p:nvPr>
        </p:nvSpPr>
        <p:spPr>
          <a:xfrm>
            <a:off x="4664075" y="1114425"/>
            <a:ext cx="4022725" cy="4114800"/>
          </a:xfrm>
        </p:spPr>
        <p:txBody>
          <a:bodyPr/>
          <a:lstStyle/>
          <a:p>
            <a:pPr marL="392113" indent="-273050" eaLnBrk="1" hangingPunct="1"/>
            <a:r>
              <a:rPr lang="en-US" smtClean="0">
                <a:latin typeface="Corbel" pitchFamily="34" charset="0"/>
              </a:rPr>
              <a:t>Сваки свршени студент у свом будућем послу користиће свакодневно информационе технологије.</a:t>
            </a:r>
            <a:endParaRPr lang="en-US" smtClean="0"/>
          </a:p>
        </p:txBody>
      </p:sp>
      <p:pic>
        <p:nvPicPr>
          <p:cNvPr id="9223" name="Picture 2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3087688"/>
            <a:ext cx="4002088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САДРЖАЈ ПРЕДМЕТА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0243" name="Picture 4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20013" y="2200275"/>
            <a:ext cx="1100137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1331913" y="1797050"/>
            <a:ext cx="7777162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sz="2000">
                <a:latin typeface="Corbel" pitchFamily="34" charset="0"/>
              </a:rPr>
              <a:t>Увод - основни информатички појмови.</a:t>
            </a:r>
          </a:p>
          <a:p>
            <a:pPr>
              <a:lnSpc>
                <a:spcPct val="125000"/>
              </a:lnSpc>
            </a:pPr>
            <a:r>
              <a:rPr lang="en-US" sz="2000">
                <a:latin typeface="Corbel" pitchFamily="34" charset="0"/>
              </a:rPr>
              <a:t>Основне компоненте рачунара.</a:t>
            </a:r>
          </a:p>
          <a:p>
            <a:pPr>
              <a:lnSpc>
                <a:spcPct val="125000"/>
              </a:lnSpc>
            </a:pPr>
            <a:r>
              <a:rPr lang="en-US" sz="2000">
                <a:latin typeface="Corbel" pitchFamily="34" charset="0"/>
              </a:rPr>
              <a:t>Улазне и излазне јединице рачунара.</a:t>
            </a:r>
          </a:p>
          <a:p>
            <a:pPr>
              <a:lnSpc>
                <a:spcPct val="125000"/>
              </a:lnSpc>
            </a:pPr>
            <a:r>
              <a:rPr lang="en-US" sz="2000">
                <a:latin typeface="Corbel" pitchFamily="34" charset="0"/>
              </a:rPr>
              <a:t>Централни процесор и меморија рачунара.</a:t>
            </a:r>
          </a:p>
          <a:p>
            <a:pPr>
              <a:lnSpc>
                <a:spcPct val="125000"/>
              </a:lnSpc>
            </a:pPr>
            <a:r>
              <a:rPr lang="en-US" sz="2000">
                <a:latin typeface="Corbel" pitchFamily="34" charset="0"/>
              </a:rPr>
              <a:t>Хијерархија меморија рачунара.</a:t>
            </a:r>
          </a:p>
          <a:p>
            <a:pPr>
              <a:lnSpc>
                <a:spcPct val="125000"/>
              </a:lnSpc>
            </a:pPr>
            <a:r>
              <a:rPr lang="en-US" sz="2000">
                <a:latin typeface="Corbel" pitchFamily="34" charset="0"/>
              </a:rPr>
              <a:t>Меморисање подтака на секундарним меморијама.</a:t>
            </a:r>
          </a:p>
          <a:p>
            <a:pPr>
              <a:lnSpc>
                <a:spcPct val="125000"/>
              </a:lnSpc>
            </a:pPr>
            <a:r>
              <a:rPr lang="en-US" sz="2000">
                <a:latin typeface="Corbel" pitchFamily="34" charset="0"/>
              </a:rPr>
              <a:t>Умрежавање рачунара и рачунарске мреже.</a:t>
            </a:r>
          </a:p>
          <a:p>
            <a:pPr>
              <a:lnSpc>
                <a:spcPct val="125000"/>
              </a:lnSpc>
            </a:pPr>
            <a:r>
              <a:rPr lang="en-US" sz="2000">
                <a:latin typeface="Corbel" pitchFamily="34" charset="0"/>
              </a:rPr>
              <a:t>Интернет: намена, инфраструктура и начин функционисања.</a:t>
            </a:r>
          </a:p>
          <a:p>
            <a:pPr>
              <a:lnSpc>
                <a:spcPct val="125000"/>
              </a:lnSpc>
            </a:pPr>
            <a:r>
              <a:rPr lang="en-US" sz="2000">
                <a:latin typeface="Corbel" pitchFamily="34" charset="0"/>
              </a:rPr>
              <a:t>Интернет: основни сервиси.</a:t>
            </a:r>
          </a:p>
          <a:p>
            <a:pPr>
              <a:lnSpc>
                <a:spcPct val="125000"/>
              </a:lnSpc>
            </a:pPr>
            <a:r>
              <a:rPr lang="en-US" sz="2000">
                <a:latin typeface="Corbel" pitchFamily="34" charset="0"/>
              </a:rPr>
              <a:t>Апликативни софтвер рачунара.</a:t>
            </a:r>
          </a:p>
          <a:p>
            <a:pPr>
              <a:lnSpc>
                <a:spcPct val="125000"/>
              </a:lnSpc>
            </a:pPr>
            <a:r>
              <a:rPr lang="en-US" sz="2000">
                <a:latin typeface="Corbel" pitchFamily="34" charset="0"/>
              </a:rPr>
              <a:t>Увод у базе података и информационе системе.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solidFill>
                  <a:schemeClr val="tx2">
                    <a:satMod val="130000"/>
                  </a:schemeClr>
                </a:solidFill>
              </a:rPr>
              <a:t>М</a:t>
            </a: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етоде извођења наставе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>
                <a:latin typeface="Corbel" pitchFamily="34" charset="0"/>
              </a:rPr>
              <a:t>Предавања</a:t>
            </a:r>
            <a:endParaRPr lang="en-US" smtClean="0"/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eaLnBrk="1" hangingPunct="1"/>
            <a:r>
              <a:rPr lang="sr-Cyrl-CS" smtClean="0"/>
              <a:t>В</a:t>
            </a:r>
            <a:r>
              <a:rPr lang="en-US" smtClean="0">
                <a:latin typeface="Corbel" pitchFamily="34" charset="0"/>
              </a:rPr>
              <a:t>ежбе и лабораторијске вежбе</a:t>
            </a:r>
            <a:endParaRPr lang="en-US" smtClean="0"/>
          </a:p>
        </p:txBody>
      </p:sp>
      <p:pic>
        <p:nvPicPr>
          <p:cNvPr id="11269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3500438"/>
            <a:ext cx="1795463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2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5738" y="2571750"/>
            <a:ext cx="1747837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488"/>
            <a:ext cx="4543425" cy="1162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литература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idx="2"/>
          </p:nvPr>
        </p:nvSpPr>
        <p:spPr>
          <a:xfrm>
            <a:off x="323850" y="1406525"/>
            <a:ext cx="8507413" cy="698500"/>
          </a:xfrm>
        </p:spPr>
        <p:txBody>
          <a:bodyPr/>
          <a:lstStyle/>
          <a:p>
            <a:pPr marL="44450" eaLnBrk="1" hangingPunct="1">
              <a:spcBef>
                <a:spcPct val="0"/>
              </a:spcBef>
            </a:pPr>
            <a:r>
              <a:rPr lang="en-US" sz="1800" smtClean="0">
                <a:latin typeface="Corbel" pitchFamily="34" charset="0"/>
              </a:rPr>
              <a:t>Марковић, А. (2013), </a:t>
            </a:r>
            <a:r>
              <a:rPr lang="en-US" sz="1800" i="1" smtClean="0">
                <a:latin typeface="Corbel" pitchFamily="34" charset="0"/>
              </a:rPr>
              <a:t>Информатика</a:t>
            </a:r>
            <a:r>
              <a:rPr lang="en-US" sz="1800" smtClean="0">
                <a:latin typeface="Corbel" pitchFamily="34" charset="0"/>
              </a:rPr>
              <a:t>, наставни материјали у електронском облику.</a:t>
            </a:r>
          </a:p>
          <a:p>
            <a:pPr marL="44450" eaLnBrk="1" hangingPunct="1">
              <a:spcBef>
                <a:spcPct val="0"/>
              </a:spcBef>
            </a:pPr>
            <a:r>
              <a:rPr lang="en-US" sz="1800" b="1" smtClean="0">
                <a:latin typeface="Corbel" pitchFamily="34" charset="0"/>
              </a:rPr>
              <a:t>.........</a:t>
            </a:r>
            <a:endParaRPr lang="en-US" sz="1800" b="1" smtClean="0"/>
          </a:p>
        </p:txBody>
      </p:sp>
      <p:sp>
        <p:nvSpPr>
          <p:cNvPr id="12292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349500"/>
            <a:ext cx="8153400" cy="3600450"/>
          </a:xfrm>
        </p:spPr>
        <p:txBody>
          <a:bodyPr/>
          <a:lstStyle/>
          <a:p>
            <a:pPr eaLnBrk="1" hangingPunct="1"/>
            <a:r>
              <a:rPr lang="sr-Cyrl-CS" sz="2800" smtClean="0"/>
              <a:t>Испит се може полагати парцијално кроз два колоквијума током семестра и усмени испит на крају семестра (40+40+20).</a:t>
            </a:r>
          </a:p>
          <a:p>
            <a:pPr eaLnBrk="1" hangingPunct="1"/>
            <a:endParaRPr lang="sr-Cyrl-CS" sz="2800" smtClean="0"/>
          </a:p>
          <a:p>
            <a:pPr eaLnBrk="1" hangingPunct="1"/>
            <a:r>
              <a:rPr lang="sr-Cyrl-CS" sz="2800" smtClean="0"/>
              <a:t>Испит се може полагати на крају семестра кроз писмени и усмени испит (70+30).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smtClean="0"/>
          </a:p>
        </p:txBody>
      </p:sp>
      <p:pic>
        <p:nvPicPr>
          <p:cNvPr id="12293" name="Picture 3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9738" y="5013325"/>
            <a:ext cx="1814512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198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ИНФОРМАТИКА</vt:lpstr>
      <vt:lpstr>Зашто да одаберем предмет?</vt:lpstr>
      <vt:lpstr>САДРЖАЈ ПРЕДМЕТА</vt:lpstr>
      <vt:lpstr>Методе извођења наставе</vt:lpstr>
      <vt:lpstr>литература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mirjana</dc:creator>
  <cp:lastModifiedBy>verica</cp:lastModifiedBy>
  <cp:revision>14</cp:revision>
  <dcterms:created xsi:type="dcterms:W3CDTF">2012-01-20T09:04:03Z</dcterms:created>
  <dcterms:modified xsi:type="dcterms:W3CDTF">2014-10-10T07:36:43Z</dcterms:modified>
</cp:coreProperties>
</file>