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5" r:id="rId3"/>
    <p:sldId id="268" r:id="rId4"/>
    <p:sldId id="273" r:id="rId5"/>
    <p:sldId id="269" r:id="rId6"/>
    <p:sldId id="274" r:id="rId7"/>
    <p:sldId id="278" r:id="rId8"/>
    <p:sldId id="271" r:id="rId9"/>
    <p:sldId id="276" r:id="rId10"/>
    <p:sldId id="281" r:id="rId11"/>
    <p:sldId id="277" r:id="rId12"/>
    <p:sldId id="282" r:id="rId13"/>
    <p:sldId id="266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7345" y="3383280"/>
            <a:ext cx="5336772" cy="68874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              </a:t>
            </a:r>
            <a:r>
              <a:rPr lang="sr-Cyrl-RS" altLang="en-US" dirty="0">
                <a:solidFill>
                  <a:schemeClr val="bg2"/>
                </a:solidFill>
              </a:rPr>
              <a:t>2</a:t>
            </a:r>
            <a:r>
              <a:rPr lang="sr-Latn-RS" altLang="en-US" dirty="0">
                <a:solidFill>
                  <a:schemeClr val="bg2"/>
                </a:solidFill>
                <a:latin typeface="YU Times New Roman" pitchFamily="18" charset="0"/>
              </a:rPr>
              <a:t>.zadatak</a:t>
            </a:r>
            <a:endParaRPr lang="en-GB" altLang="en-US" dirty="0">
              <a:solidFill>
                <a:schemeClr val="bg2"/>
              </a:solidFill>
              <a:latin typeface="YU 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9651" y="4346343"/>
            <a:ext cx="6019800" cy="1752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sr-Latn-RS" altLang="en-US" sz="3800" b="1" dirty="0">
                <a:solidFill>
                  <a:srgbClr val="FF9933"/>
                </a:solidFill>
                <a:latin typeface="YU Times New Roman" pitchFamily="18" charset="0"/>
              </a:rPr>
              <a:t>Radna mera</a:t>
            </a:r>
          </a:p>
          <a:p>
            <a:pPr eaLnBrk="1" hangingPunct="1"/>
            <a:r>
              <a:rPr lang="sr-Latn-RS" altLang="en-US" sz="3800" b="1" dirty="0">
                <a:solidFill>
                  <a:srgbClr val="FF9933"/>
                </a:solidFill>
                <a:latin typeface="YU Times New Roman" pitchFamily="18" charset="0"/>
              </a:rPr>
              <a:t>Tačnost rada os-</a:t>
            </a:r>
            <a:r>
              <a:rPr lang="sr-Latn-RS" altLang="en-US" sz="2200" b="1" dirty="0">
                <a:solidFill>
                  <a:srgbClr val="FF9933"/>
                </a:solidFill>
                <a:latin typeface="YU Times New Roman" pitchFamily="18" charset="0"/>
              </a:rPr>
              <a:t>a</a:t>
            </a:r>
            <a:endParaRPr lang="en-US" altLang="en-US" sz="2200" b="1" dirty="0">
              <a:solidFill>
                <a:srgbClr val="FF9933"/>
              </a:solidFill>
              <a:latin typeface="YU Times New Roman" pitchFamily="18" charset="0"/>
            </a:endParaRPr>
          </a:p>
          <a:p>
            <a:pPr eaLnBrk="1" hangingPunct="1"/>
            <a:r>
              <a:rPr lang="sr-Latn-RS" altLang="en-US" sz="3800" b="1" dirty="0">
                <a:solidFill>
                  <a:srgbClr val="FF9933"/>
                </a:solidFill>
                <a:latin typeface="YU Times New Roman" pitchFamily="18" charset="0"/>
              </a:rPr>
              <a:t>veličina škarta</a:t>
            </a:r>
            <a:endParaRPr lang="en-GB" altLang="en-US" sz="3800" b="1" dirty="0">
              <a:solidFill>
                <a:srgbClr val="FF9933"/>
              </a:solidFill>
              <a:latin typeface="YU 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67752" y="6018414"/>
            <a:ext cx="961506" cy="3174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              </a:t>
            </a:r>
            <a:r>
              <a:rPr lang="sr-Latn-RS" altLang="en-US" sz="6400" dirty="0">
                <a:solidFill>
                  <a:schemeClr val="bg2"/>
                </a:solidFill>
                <a:latin typeface="YU Times New Roman" pitchFamily="18" charset="0"/>
              </a:rPr>
              <a:t>202</a:t>
            </a:r>
            <a:r>
              <a:rPr lang="sr-Cyrl-RS" altLang="en-US" sz="6400" dirty="0">
                <a:solidFill>
                  <a:schemeClr val="bg2"/>
                </a:solidFill>
                <a:latin typeface="YU Times New Roman" pitchFamily="18" charset="0"/>
              </a:rPr>
              <a:t>4</a:t>
            </a:r>
            <a:r>
              <a:rPr lang="en-GB" altLang="en-US" sz="6400" dirty="0">
                <a:solidFill>
                  <a:schemeClr val="bg2"/>
                </a:solidFill>
                <a:latin typeface="YU Times New Roman" pitchFamily="18" charset="0"/>
              </a:rPr>
              <a:t>/2</a:t>
            </a:r>
            <a:r>
              <a:rPr lang="sr-Cyrl-RS" altLang="en-US" sz="6400" dirty="0">
                <a:solidFill>
                  <a:schemeClr val="bg2"/>
                </a:solidFill>
                <a:latin typeface="YU Times New Roman" pitchFamily="18" charset="0"/>
              </a:rPr>
              <a:t>5</a:t>
            </a:r>
            <a:endParaRPr lang="en-GB" altLang="en-US" sz="6400" dirty="0">
              <a:solidFill>
                <a:schemeClr val="bg2"/>
              </a:solidFill>
              <a:latin typeface="YU 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9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283" t="-1359" r="1046" b="1359"/>
          <a:stretch/>
        </p:blipFill>
        <p:spPr>
          <a:xfrm>
            <a:off x="1232450" y="798351"/>
            <a:ext cx="8643067" cy="5915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1371" y="4134677"/>
            <a:ext cx="108932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dr=19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0677" y="5449311"/>
            <a:ext cx="170639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Latn-RS" sz="2400" dirty="0"/>
              <a:t>dg=19,175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09949" y="5411991"/>
            <a:ext cx="159303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Latn-RS" sz="2400" dirty="0"/>
              <a:t>dd=18,825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296791" y="1057725"/>
            <a:ext cx="1459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sr-Latn-RS" dirty="0">
                <a:cs typeface="Arial" panose="020B0604020202020204" pitchFamily="34" charset="0"/>
              </a:rPr>
              <a:t>=0,101</a:t>
            </a:r>
            <a:r>
              <a:rPr lang="sr-Latn-RS" dirty="0"/>
              <a:t>mm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sr-Latn-RS" dirty="0">
                <a:cs typeface="Arial" panose="020B0604020202020204" pitchFamily="34" charset="0"/>
              </a:rPr>
              <a:t>=0,303</a:t>
            </a:r>
            <a:r>
              <a:rPr lang="sr-Latn-RS" dirty="0"/>
              <a:t>mm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33250" y="4184942"/>
            <a:ext cx="209781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dr+3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</a:t>
            </a:r>
            <a:r>
              <a:rPr lang="sr-Latn-RS" sz="2400" dirty="0">
                <a:solidFill>
                  <a:schemeClr val="bg1"/>
                </a:solidFill>
              </a:rPr>
              <a:t>=19,303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0265" y="4184942"/>
            <a:ext cx="195734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dr-3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sr-Latn-RS" sz="2400" dirty="0">
                <a:solidFill>
                  <a:schemeClr val="bg1"/>
                </a:solidFill>
              </a:rPr>
              <a:t>=18,697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2982" y="6432605"/>
            <a:ext cx="24874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Tražena tolerancija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37611" y="710093"/>
            <a:ext cx="419563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Tačnost rada mašine ∆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99207" y="5790350"/>
            <a:ext cx="2866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  <a:cs typeface="Arial" panose="020B0604020202020204" pitchFamily="34" charset="0"/>
              </a:rPr>
              <a:t>q=(0,5-</a:t>
            </a:r>
            <a:r>
              <a:rPr lang="el-G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sr-Latn-R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(t))·100 (%)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39636" y="6296143"/>
            <a:ext cx="149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t=(To/2)/</a:t>
            </a:r>
            <a:r>
              <a:rPr lang="el-G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sr-Latn-R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3404" y="5640570"/>
            <a:ext cx="6652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To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553984" y="1519390"/>
            <a:ext cx="0" cy="39365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8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FF6600"/>
                </a:solidFill>
              </a:rPr>
              <a:t>4.</a:t>
            </a:r>
            <a:r>
              <a:rPr lang="sr-Latn-RS" dirty="0"/>
              <a:t> Izračunati veličinu škarta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3611237"/>
            <a:ext cx="1504289" cy="536005"/>
          </a:xfrm>
        </p:spPr>
        <p:txBody>
          <a:bodyPr/>
          <a:lstStyle/>
          <a:p>
            <a:r>
              <a:rPr lang="sr-Latn-RS" dirty="0"/>
              <a:t>formula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4523728"/>
            <a:ext cx="5393100" cy="2067979"/>
          </a:xfrm>
        </p:spPr>
        <p:txBody>
          <a:bodyPr/>
          <a:lstStyle/>
          <a:p>
            <a:r>
              <a:rPr lang="sr-Latn-RS" dirty="0"/>
              <a:t>t=(To/2)/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cs typeface="Arial" panose="020B0604020202020204" pitchFamily="34" charset="0"/>
              </a:rPr>
              <a:t>q=(0,5-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(t))·100 (%)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4316" y="3594357"/>
            <a:ext cx="1906833" cy="553373"/>
          </a:xfrm>
        </p:spPr>
        <p:txBody>
          <a:bodyPr/>
          <a:lstStyle/>
          <a:p>
            <a:r>
              <a:rPr lang="sr-Latn-RS" dirty="0"/>
              <a:t>proračun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8716" y="4493594"/>
            <a:ext cx="5393100" cy="2158414"/>
          </a:xfrm>
        </p:spPr>
        <p:txBody>
          <a:bodyPr/>
          <a:lstStyle/>
          <a:p>
            <a:r>
              <a:rPr lang="sr-Latn-RS" dirty="0"/>
              <a:t>t=(0,35/2)</a:t>
            </a:r>
            <a:r>
              <a:rPr lang="sr-Latn-RS" dirty="0">
                <a:cs typeface="Arial" panose="020B0604020202020204" pitchFamily="34" charset="0"/>
              </a:rPr>
              <a:t>/0,101</a:t>
            </a:r>
          </a:p>
          <a:p>
            <a:r>
              <a:rPr lang="sr-Latn-RS" dirty="0">
                <a:cs typeface="Arial" panose="020B0604020202020204" pitchFamily="34" charset="0"/>
              </a:rPr>
              <a:t>t=1,73</a:t>
            </a:r>
          </a:p>
          <a:p>
            <a:r>
              <a:rPr lang="sr-Latn-RS" dirty="0">
                <a:cs typeface="Arial" panose="020B0604020202020204" pitchFamily="34" charset="0"/>
              </a:rPr>
              <a:t>Za    t=1,73  Laplace-ova f-ja </a:t>
            </a:r>
            <a:r>
              <a:rPr lang="el-GR" dirty="0">
                <a:cs typeface="Arial" panose="020B0604020202020204" pitchFamily="34" charset="0"/>
              </a:rPr>
              <a:t>φ</a:t>
            </a:r>
            <a:r>
              <a:rPr lang="sr-Latn-RS" dirty="0">
                <a:cs typeface="Arial" panose="020B0604020202020204" pitchFamily="34" charset="0"/>
              </a:rPr>
              <a:t>(t)=0,458    </a:t>
            </a:r>
          </a:p>
          <a:p>
            <a:endParaRPr lang="sr-Latn-RS" dirty="0">
              <a:cs typeface="Arial" panose="020B0604020202020204" pitchFamily="34" charset="0"/>
            </a:endParaRPr>
          </a:p>
          <a:p>
            <a:r>
              <a:rPr lang="sr-Latn-RS" dirty="0">
                <a:cs typeface="Arial" panose="020B0604020202020204" pitchFamily="34" charset="0"/>
              </a:rPr>
              <a:t>q=(0,5-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0,458)·100 = 4,2%</a:t>
            </a:r>
            <a:endParaRPr lang="sr-Latn-RS" dirty="0">
              <a:cs typeface="Arial" panose="020B0604020202020204" pitchFamily="34" charset="0"/>
            </a:endParaRPr>
          </a:p>
          <a:p>
            <a:endParaRPr lang="sr-Latn-R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>
              <a:cs typeface="Arial" panose="020B0604020202020204" pitchFamily="34" charset="0"/>
            </a:endParaRPr>
          </a:p>
          <a:p>
            <a:endParaRPr lang="sr-Latn-R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151134" y="6170788"/>
            <a:ext cx="1113182" cy="174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594543" y="4542295"/>
            <a:ext cx="1113182" cy="174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065" y="1900049"/>
            <a:ext cx="4448687" cy="30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283" t="-1359" r="1046" b="1359"/>
          <a:stretch/>
        </p:blipFill>
        <p:spPr>
          <a:xfrm>
            <a:off x="1224501" y="816122"/>
            <a:ext cx="8643067" cy="5915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1371" y="4134677"/>
            <a:ext cx="108932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dr=19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4519" y="5447966"/>
            <a:ext cx="170639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Latn-RS" sz="2400" dirty="0"/>
              <a:t>dg=19,175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09949" y="5411991"/>
            <a:ext cx="159303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Latn-RS" sz="2400" dirty="0"/>
              <a:t>dd=18,825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296791" y="1057725"/>
            <a:ext cx="1459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sr-Latn-RS" dirty="0">
                <a:cs typeface="Arial" panose="020B0604020202020204" pitchFamily="34" charset="0"/>
              </a:rPr>
              <a:t>=0,101</a:t>
            </a:r>
            <a:r>
              <a:rPr lang="sr-Latn-RS" dirty="0"/>
              <a:t>mm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sr-Latn-RS" dirty="0">
                <a:cs typeface="Arial" panose="020B0604020202020204" pitchFamily="34" charset="0"/>
              </a:rPr>
              <a:t>=0,303</a:t>
            </a:r>
            <a:r>
              <a:rPr lang="sr-Latn-RS" dirty="0"/>
              <a:t>mm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33250" y="4184942"/>
            <a:ext cx="209781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dr+3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</a:t>
            </a:r>
            <a:r>
              <a:rPr lang="sr-Latn-RS" sz="2400" dirty="0">
                <a:solidFill>
                  <a:schemeClr val="bg1"/>
                </a:solidFill>
              </a:rPr>
              <a:t>=19,303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0265" y="4184942"/>
            <a:ext cx="195734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</a:rPr>
              <a:t>dr-3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sr-Latn-RS" sz="2400" dirty="0">
                <a:solidFill>
                  <a:schemeClr val="bg1"/>
                </a:solidFill>
              </a:rPr>
              <a:t>=18,697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2982" y="6432605"/>
            <a:ext cx="24874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Tražena tolerancija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37611" y="710093"/>
            <a:ext cx="419563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Tačnost rada mašine ∆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19654" y="4980543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rgbClr val="C00000"/>
                </a:solidFill>
                <a:cs typeface="Arial" panose="020B0604020202020204" pitchFamily="34" charset="0"/>
              </a:rPr>
              <a:t>q=(0,5-</a:t>
            </a: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sr-Latn-R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(t))·100 (%)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19654" y="5455904"/>
            <a:ext cx="116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rgbClr val="C00000"/>
                </a:solidFill>
              </a:rPr>
              <a:t>t=(To/2)/</a:t>
            </a: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sr-Latn-R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3404" y="5640570"/>
            <a:ext cx="6652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To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553984" y="1519390"/>
            <a:ext cx="0" cy="39365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1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l aplas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6" y="764771"/>
            <a:ext cx="3705397" cy="49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88" y="764771"/>
            <a:ext cx="3669734" cy="5016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997" y="698269"/>
            <a:ext cx="3657300" cy="19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6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l aplas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6" y="121304"/>
            <a:ext cx="4997826" cy="66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0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954" y="62037"/>
            <a:ext cx="4877845" cy="66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0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263" y="1240136"/>
            <a:ext cx="6922896" cy="37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7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Odre</a:t>
            </a:r>
            <a:r>
              <a:rPr lang="sr-Latn-RS" altLang="en-US" dirty="0"/>
              <a:t>đivanje radne mere</a:t>
            </a:r>
            <a:endParaRPr lang="en-US" altLang="en-US" dirty="0"/>
          </a:p>
        </p:txBody>
      </p:sp>
      <p:pic>
        <p:nvPicPr>
          <p:cNvPr id="7171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26" y="4312002"/>
            <a:ext cx="1761605" cy="12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age result for metar za mere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51" y="4815509"/>
            <a:ext cx="17272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4" y="4952071"/>
            <a:ext cx="22463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010" y="2230221"/>
            <a:ext cx="7048500" cy="1676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8354291" y="3906621"/>
            <a:ext cx="16625" cy="731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71462" y="3906620"/>
            <a:ext cx="16625" cy="731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07828" y="4582739"/>
            <a:ext cx="47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Ag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44347" y="4582739"/>
            <a:ext cx="47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8279" y="2218000"/>
            <a:ext cx="3619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VRSTE MERA</a:t>
            </a:r>
            <a:r>
              <a:rPr lang="sr-Cyrl-RS" sz="2400" dirty="0"/>
              <a:t> </a:t>
            </a:r>
            <a:r>
              <a:rPr lang="sr-Cyrl-R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sr-Latn-R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dimenzija)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/>
              <a:t>Kotirana/nazivna mera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/>
              <a:t>Ciljana mera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/>
              <a:t>Stvarna/izmerena mera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867" y="4095623"/>
            <a:ext cx="1829361" cy="2439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8942" y="1276582"/>
            <a:ext cx="681731" cy="45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2918" y="1285654"/>
            <a:ext cx="433066" cy="453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62984" y="1369437"/>
            <a:ext cx="188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2">
                    <a:lumMod val="75000"/>
                  </a:schemeClr>
                </a:solidFill>
              </a:rPr>
              <a:t>Predavanje br.3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6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Postavka zadatka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006341"/>
            <a:ext cx="5087075" cy="536005"/>
          </a:xfrm>
        </p:spPr>
        <p:txBody>
          <a:bodyPr/>
          <a:lstStyle/>
          <a:p>
            <a:r>
              <a:rPr lang="sr-Latn-RS" altLang="en-US" sz="2400" b="1" dirty="0"/>
              <a:t>ULAZNI PODACI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dirty="0" err="1">
                <a:solidFill>
                  <a:srgbClr val="002060"/>
                </a:solidFill>
              </a:rPr>
              <a:t>Utvrditi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ukupnu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tehnolo</a:t>
            </a:r>
            <a:r>
              <a:rPr lang="sr-Latn-RS" altLang="en-US" dirty="0">
                <a:solidFill>
                  <a:srgbClr val="002060"/>
                </a:solidFill>
              </a:rPr>
              <a:t>š</a:t>
            </a:r>
            <a:r>
              <a:rPr lang="en-US" altLang="en-US" dirty="0" err="1">
                <a:solidFill>
                  <a:srgbClr val="002060"/>
                </a:solidFill>
              </a:rPr>
              <a:t>ku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gre</a:t>
            </a:r>
            <a:r>
              <a:rPr lang="sr-Latn-RS" altLang="en-US" dirty="0">
                <a:solidFill>
                  <a:srgbClr val="002060"/>
                </a:solidFill>
              </a:rPr>
              <a:t>š</a:t>
            </a:r>
            <a:r>
              <a:rPr lang="en-US" altLang="en-US" dirty="0" err="1">
                <a:solidFill>
                  <a:srgbClr val="002060"/>
                </a:solidFill>
              </a:rPr>
              <a:t>ku</a:t>
            </a:r>
            <a:r>
              <a:rPr lang="en-US" altLang="en-US" dirty="0">
                <a:solidFill>
                  <a:srgbClr val="002060"/>
                </a:solidFill>
              </a:rPr>
              <a:t>  </a:t>
            </a:r>
            <a:r>
              <a:rPr lang="sr-Latn-RS" altLang="en-US" i="1" u="sng" dirty="0">
                <a:solidFill>
                  <a:schemeClr val="bg2">
                    <a:lumMod val="50000"/>
                  </a:schemeClr>
                </a:solidFill>
              </a:rPr>
              <a:t>(upisati naziv OS-a iz tabele)</a:t>
            </a:r>
            <a:r>
              <a:rPr lang="sr-Latn-RS" altLang="en-US" dirty="0">
                <a:solidFill>
                  <a:srgbClr val="002060"/>
                </a:solidFill>
              </a:rPr>
              <a:t>  </a:t>
            </a:r>
            <a:r>
              <a:rPr lang="en-US" altLang="en-US" dirty="0" err="1">
                <a:solidFill>
                  <a:srgbClr val="002060"/>
                </a:solidFill>
              </a:rPr>
              <a:t>pri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izradi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partije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uzoraka</a:t>
            </a:r>
            <a:r>
              <a:rPr lang="en-US" altLang="en-US" dirty="0">
                <a:solidFill>
                  <a:srgbClr val="002060"/>
                </a:solidFill>
              </a:rPr>
              <a:t>. </a:t>
            </a:r>
            <a:r>
              <a:rPr lang="en-US" altLang="en-US" dirty="0" err="1">
                <a:solidFill>
                  <a:srgbClr val="002060"/>
                </a:solidFill>
              </a:rPr>
              <a:t>Merenje</a:t>
            </a:r>
            <a:r>
              <a:rPr lang="en-US" altLang="en-US" dirty="0">
                <a:solidFill>
                  <a:srgbClr val="002060"/>
                </a:solidFill>
              </a:rPr>
              <a:t> se </a:t>
            </a:r>
            <a:r>
              <a:rPr lang="en-US" altLang="en-US" dirty="0" err="1">
                <a:solidFill>
                  <a:srgbClr val="002060"/>
                </a:solidFill>
              </a:rPr>
              <a:t>obavlja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kljunastim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merilom</a:t>
            </a:r>
            <a:r>
              <a:rPr lang="en-US" altLang="en-US" dirty="0">
                <a:solidFill>
                  <a:srgbClr val="002060"/>
                </a:solidFill>
              </a:rPr>
              <a:t> ta</a:t>
            </a:r>
            <a:r>
              <a:rPr lang="sr-Latn-RS" altLang="en-US" dirty="0">
                <a:solidFill>
                  <a:srgbClr val="002060"/>
                </a:solidFill>
              </a:rPr>
              <a:t>č</a:t>
            </a:r>
            <a:r>
              <a:rPr lang="en-US" altLang="en-US" dirty="0" err="1">
                <a:solidFill>
                  <a:srgbClr val="002060"/>
                </a:solidFill>
              </a:rPr>
              <a:t>nosti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sr-Latn-RS" altLang="en-US" i="1" u="sng" dirty="0">
                <a:solidFill>
                  <a:schemeClr val="bg2">
                    <a:lumMod val="50000"/>
                  </a:schemeClr>
                </a:solidFill>
              </a:rPr>
              <a:t>(upisati tačnost iz tabele)</a:t>
            </a:r>
            <a:r>
              <a:rPr lang="sr-Latn-RS" altLang="en-US" dirty="0">
                <a:solidFill>
                  <a:srgbClr val="002060"/>
                </a:solidFill>
              </a:rPr>
              <a:t>mm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2060"/>
                </a:solidFill>
              </a:rPr>
              <a:t>	</a:t>
            </a:r>
            <a:r>
              <a:rPr lang="sr-Latn-RS" altLang="en-US" dirty="0">
                <a:solidFill>
                  <a:srgbClr val="002060"/>
                </a:solidFill>
              </a:rPr>
              <a:t> Merenje</a:t>
            </a:r>
            <a:r>
              <a:rPr lang="en-US" altLang="en-US" dirty="0">
                <a:solidFill>
                  <a:srgbClr val="002060"/>
                </a:solidFill>
              </a:rPr>
              <a:t> je </a:t>
            </a:r>
            <a:r>
              <a:rPr lang="en-US" altLang="en-US" dirty="0" err="1">
                <a:solidFill>
                  <a:srgbClr val="002060"/>
                </a:solidFill>
              </a:rPr>
              <a:t>obavljen</a:t>
            </a:r>
            <a:r>
              <a:rPr lang="sr-Latn-RS" altLang="en-US" dirty="0">
                <a:solidFill>
                  <a:srgbClr val="002060"/>
                </a:solidFill>
              </a:rPr>
              <a:t>o </a:t>
            </a:r>
            <a:r>
              <a:rPr lang="en-US" altLang="en-US" sz="1800" dirty="0" err="1">
                <a:solidFill>
                  <a:srgbClr val="002060"/>
                </a:solidFill>
              </a:rPr>
              <a:t>na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sr-Latn-RS" altLang="en-US" sz="1800" i="1" u="sng" dirty="0">
                <a:solidFill>
                  <a:schemeClr val="bg2">
                    <a:lumMod val="50000"/>
                  </a:schemeClr>
                </a:solidFill>
              </a:rPr>
              <a:t>(upisati naziv detalja iz tabele)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dimenzija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datih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na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</a:rPr>
              <a:t>slici</a:t>
            </a:r>
            <a:r>
              <a:rPr lang="en-US" altLang="en-US" sz="1800" dirty="0">
                <a:solidFill>
                  <a:srgbClr val="002060"/>
                </a:solidFill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r>
              <a:rPr lang="sr-Latn-RS" altLang="en-US" sz="1800" dirty="0">
                <a:solidFill>
                  <a:srgbClr val="002060"/>
                </a:solidFill>
              </a:rPr>
              <a:t>Nazivna </a:t>
            </a:r>
            <a:r>
              <a:rPr lang="en-US" altLang="en-US" sz="1800" dirty="0" err="1">
                <a:solidFill>
                  <a:srgbClr val="002060"/>
                </a:solidFill>
              </a:rPr>
              <a:t>mera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en-US" altLang="en-US" sz="1800" dirty="0" err="1">
                <a:solidFill>
                  <a:srgbClr val="002060"/>
                </a:solidFill>
              </a:rPr>
              <a:t>xr</a:t>
            </a:r>
            <a:r>
              <a:rPr lang="en-US" altLang="en-US" sz="1800" dirty="0">
                <a:solidFill>
                  <a:srgbClr val="002060"/>
                </a:solidFill>
              </a:rPr>
              <a:t> =</a:t>
            </a:r>
            <a:r>
              <a:rPr lang="sr-Latn-RS" altLang="en-US" sz="1800" i="1" u="sng" dirty="0">
                <a:solidFill>
                  <a:schemeClr val="bg2">
                    <a:lumMod val="50000"/>
                  </a:schemeClr>
                </a:solidFill>
              </a:rPr>
              <a:t> (upisati nazivnu meru iz tabele)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endParaRPr lang="sr-Latn-RS" altLang="en-US" sz="18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sr-Latn-RS" altLang="en-US" sz="1800" dirty="0">
                <a:solidFill>
                  <a:srgbClr val="002060"/>
                </a:solidFill>
              </a:rPr>
              <a:t>Klasa tačnosti u kojoj detalj treba da bude izrađen: </a:t>
            </a:r>
            <a:r>
              <a:rPr lang="sr-Latn-RS" altLang="en-US" sz="1800" i="1" u="sng" dirty="0">
                <a:solidFill>
                  <a:schemeClr val="bg2">
                    <a:lumMod val="50000"/>
                  </a:schemeClr>
                </a:solidFill>
              </a:rPr>
              <a:t>(upisati klasu tačnosti iz tabele)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endParaRPr lang="sr-Latn-RS" altLang="en-US" sz="18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alt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722" y="1988973"/>
            <a:ext cx="5087073" cy="553373"/>
          </a:xfrm>
        </p:spPr>
        <p:txBody>
          <a:bodyPr/>
          <a:lstStyle/>
          <a:p>
            <a:r>
              <a:rPr lang="sr-Latn-RS" sz="2400" b="1" dirty="0"/>
              <a:t>ZADATAK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4834604" cy="293499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r-Latn-RS" dirty="0"/>
              <a:t>Odrediti toleranciju zadatog elementa veze.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Odrediti ciljanu meru.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Odrediti tačnost rada mašine. 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Izračunati veličinu škarta.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533" y="5233180"/>
            <a:ext cx="11029615" cy="600556"/>
          </a:xfrm>
        </p:spPr>
        <p:txBody>
          <a:bodyPr/>
          <a:lstStyle/>
          <a:p>
            <a:r>
              <a:rPr lang="sr-Latn-RS" dirty="0"/>
              <a:t>Primer rešavanja zadatka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8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FF6600"/>
                </a:solidFill>
              </a:rPr>
              <a:t>1.</a:t>
            </a:r>
            <a:r>
              <a:rPr lang="sr-Latn-RS" dirty="0"/>
              <a:t> Odrediti toleranciju zadatog elementa veze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220" y="2496713"/>
            <a:ext cx="4658717" cy="318683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dirty="0" err="1">
                <a:solidFill>
                  <a:srgbClr val="002060"/>
                </a:solidFill>
              </a:rPr>
              <a:t>Utvrditi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ukupnu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tehnolo</a:t>
            </a:r>
            <a:r>
              <a:rPr lang="sr-Latn-RS" altLang="en-US" dirty="0">
                <a:solidFill>
                  <a:srgbClr val="002060"/>
                </a:solidFill>
              </a:rPr>
              <a:t>š</a:t>
            </a:r>
            <a:r>
              <a:rPr lang="en-US" altLang="en-US" dirty="0" err="1">
                <a:solidFill>
                  <a:srgbClr val="002060"/>
                </a:solidFill>
              </a:rPr>
              <a:t>ku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gre</a:t>
            </a:r>
            <a:r>
              <a:rPr lang="sr-Latn-RS" altLang="en-US" dirty="0">
                <a:solidFill>
                  <a:srgbClr val="002060"/>
                </a:solidFill>
              </a:rPr>
              <a:t>š</a:t>
            </a:r>
            <a:r>
              <a:rPr lang="en-US" altLang="en-US" dirty="0" err="1">
                <a:solidFill>
                  <a:srgbClr val="002060"/>
                </a:solidFill>
              </a:rPr>
              <a:t>ku</a:t>
            </a:r>
            <a:r>
              <a:rPr lang="en-US" altLang="en-US" dirty="0">
                <a:solidFill>
                  <a:srgbClr val="002060"/>
                </a:solidFill>
              </a:rPr>
              <a:t>  </a:t>
            </a:r>
            <a:r>
              <a:rPr lang="sr-Latn-RS" altLang="en-US" i="1" u="sng" dirty="0">
                <a:solidFill>
                  <a:schemeClr val="bg2">
                    <a:lumMod val="50000"/>
                  </a:schemeClr>
                </a:solidFill>
              </a:rPr>
              <a:t>debljače </a:t>
            </a:r>
            <a:r>
              <a:rPr lang="en-US" altLang="en-US" dirty="0" err="1">
                <a:solidFill>
                  <a:srgbClr val="002060"/>
                </a:solidFill>
              </a:rPr>
              <a:t>pri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izradi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partije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uzoraka</a:t>
            </a:r>
            <a:r>
              <a:rPr lang="en-US" altLang="en-US" dirty="0">
                <a:solidFill>
                  <a:srgbClr val="002060"/>
                </a:solidFill>
              </a:rPr>
              <a:t>. </a:t>
            </a:r>
            <a:r>
              <a:rPr lang="en-US" altLang="en-US" dirty="0" err="1">
                <a:solidFill>
                  <a:srgbClr val="002060"/>
                </a:solidFill>
              </a:rPr>
              <a:t>Merenje</a:t>
            </a:r>
            <a:r>
              <a:rPr lang="en-US" altLang="en-US" dirty="0">
                <a:solidFill>
                  <a:srgbClr val="002060"/>
                </a:solidFill>
              </a:rPr>
              <a:t> se </a:t>
            </a:r>
            <a:r>
              <a:rPr lang="en-US" altLang="en-US" dirty="0" err="1">
                <a:solidFill>
                  <a:srgbClr val="002060"/>
                </a:solidFill>
              </a:rPr>
              <a:t>obavlja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kljunastim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merilom</a:t>
            </a:r>
            <a:r>
              <a:rPr lang="en-US" altLang="en-US" dirty="0">
                <a:solidFill>
                  <a:srgbClr val="002060"/>
                </a:solidFill>
              </a:rPr>
              <a:t> ta</a:t>
            </a:r>
            <a:r>
              <a:rPr lang="sr-Latn-RS" altLang="en-US" dirty="0">
                <a:solidFill>
                  <a:srgbClr val="002060"/>
                </a:solidFill>
              </a:rPr>
              <a:t>č</a:t>
            </a:r>
            <a:r>
              <a:rPr lang="en-US" altLang="en-US" dirty="0" err="1">
                <a:solidFill>
                  <a:srgbClr val="002060"/>
                </a:solidFill>
              </a:rPr>
              <a:t>nosti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sr-Latn-RS" altLang="en-US" i="1" u="sng" dirty="0">
                <a:solidFill>
                  <a:schemeClr val="bg2">
                    <a:lumMod val="50000"/>
                  </a:schemeClr>
                </a:solidFill>
              </a:rPr>
              <a:t>0,05</a:t>
            </a:r>
            <a:r>
              <a:rPr lang="sr-Latn-RS" altLang="en-US" dirty="0">
                <a:solidFill>
                  <a:srgbClr val="002060"/>
                </a:solidFill>
              </a:rPr>
              <a:t>mm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2060"/>
                </a:solidFill>
              </a:rPr>
              <a:t>	</a:t>
            </a:r>
            <a:r>
              <a:rPr lang="sr-Latn-RS" altLang="en-US" dirty="0">
                <a:solidFill>
                  <a:srgbClr val="002060"/>
                </a:solidFill>
              </a:rPr>
              <a:t>Merenje</a:t>
            </a:r>
            <a:r>
              <a:rPr lang="en-US" altLang="en-US" dirty="0">
                <a:solidFill>
                  <a:srgbClr val="002060"/>
                </a:solidFill>
              </a:rPr>
              <a:t> je </a:t>
            </a:r>
            <a:r>
              <a:rPr lang="en-US" altLang="en-US" dirty="0" err="1">
                <a:solidFill>
                  <a:srgbClr val="002060"/>
                </a:solidFill>
              </a:rPr>
              <a:t>obavljen</a:t>
            </a:r>
            <a:r>
              <a:rPr lang="sr-Latn-RS" altLang="en-US" dirty="0">
                <a:solidFill>
                  <a:srgbClr val="002060"/>
                </a:solidFill>
              </a:rPr>
              <a:t>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sr-Latn-RS" altLang="en-US" dirty="0">
                <a:solidFill>
                  <a:srgbClr val="002060"/>
                </a:solidFill>
              </a:rPr>
              <a:t>debljini </a:t>
            </a:r>
            <a:r>
              <a:rPr lang="sr-Latn-RS" altLang="en-US" i="1" u="sng" dirty="0">
                <a:solidFill>
                  <a:schemeClr val="bg2">
                    <a:lumMod val="50000"/>
                  </a:schemeClr>
                </a:solidFill>
              </a:rPr>
              <a:t>stranice kreveta </a:t>
            </a:r>
            <a:r>
              <a:rPr lang="en-US" altLang="en-US" dirty="0" err="1">
                <a:solidFill>
                  <a:srgbClr val="002060"/>
                </a:solidFill>
              </a:rPr>
              <a:t>dimenzija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datih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slici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r>
              <a:rPr lang="sr-Latn-RS" altLang="en-US" sz="1800" dirty="0">
                <a:solidFill>
                  <a:srgbClr val="002060"/>
                </a:solidFill>
              </a:rPr>
              <a:t>Nazivna </a:t>
            </a:r>
            <a:r>
              <a:rPr lang="en-US" altLang="en-US" sz="1800" dirty="0" err="1">
                <a:solidFill>
                  <a:srgbClr val="002060"/>
                </a:solidFill>
              </a:rPr>
              <a:t>mera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sr-Latn-RS" altLang="en-US" sz="1800" dirty="0">
                <a:solidFill>
                  <a:srgbClr val="002060"/>
                </a:solidFill>
              </a:rPr>
              <a:t>d</a:t>
            </a:r>
            <a:r>
              <a:rPr lang="en-US" altLang="en-US" sz="1800" dirty="0">
                <a:solidFill>
                  <a:srgbClr val="002060"/>
                </a:solidFill>
              </a:rPr>
              <a:t>r =</a:t>
            </a:r>
            <a:r>
              <a:rPr lang="sr-Latn-RS" altLang="en-US" sz="1800" i="1" u="sng" dirty="0">
                <a:solidFill>
                  <a:schemeClr val="bg2">
                    <a:lumMod val="50000"/>
                  </a:schemeClr>
                </a:solidFill>
              </a:rPr>
              <a:t> 19mm</a:t>
            </a:r>
            <a:r>
              <a:rPr lang="sr-Cyrl-RS" altLang="en-US" sz="1800" i="1" u="sng" dirty="0">
                <a:solidFill>
                  <a:schemeClr val="bg2">
                    <a:lumMod val="50000"/>
                  </a:schemeClr>
                </a:solidFill>
              </a:rPr>
              <a:t> (       </a:t>
            </a:r>
            <a:r>
              <a:rPr lang="sr-Latn-RS" altLang="en-US" sz="1800" i="1" u="sng" dirty="0">
                <a:solidFill>
                  <a:schemeClr val="bg2">
                    <a:lumMod val="50000"/>
                  </a:schemeClr>
                </a:solidFill>
              </a:rPr>
              <a:t>25mm)</a:t>
            </a:r>
          </a:p>
          <a:p>
            <a:pPr lvl="1">
              <a:lnSpc>
                <a:spcPct val="90000"/>
              </a:lnSpc>
              <a:buNone/>
            </a:pPr>
            <a:r>
              <a:rPr lang="sr-Latn-RS" altLang="en-US" sz="1800" dirty="0">
                <a:solidFill>
                  <a:srgbClr val="002060"/>
                </a:solidFill>
              </a:rPr>
              <a:t>Klasa tačnosti u kojoj detalj treba da bude izrađen: </a:t>
            </a:r>
            <a:r>
              <a:rPr lang="sr-Latn-RS" altLang="en-US" sz="1800" i="1" u="sng" dirty="0">
                <a:solidFill>
                  <a:schemeClr val="bg2">
                    <a:lumMod val="50000"/>
                  </a:schemeClr>
                </a:solidFill>
              </a:rPr>
              <a:t>TD25</a:t>
            </a:r>
            <a:endParaRPr lang="sr-Latn-RS" altLang="en-US" sz="18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alt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24534" y="873189"/>
            <a:ext cx="3873868" cy="677106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361520" y="4090130"/>
            <a:ext cx="216131" cy="157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0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FF6600"/>
                </a:solidFill>
              </a:rPr>
              <a:t>1.</a:t>
            </a:r>
            <a:r>
              <a:rPr lang="sr-Latn-RS" dirty="0"/>
              <a:t> Odrediti toleranciju zadatog elementa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601193" cy="1286474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r>
              <a:rPr lang="sr-Latn-RS" altLang="en-US" sz="1800" dirty="0">
                <a:solidFill>
                  <a:srgbClr val="002060"/>
                </a:solidFill>
              </a:rPr>
              <a:t>Nazivna </a:t>
            </a:r>
            <a:r>
              <a:rPr lang="en-US" altLang="en-US" sz="1800" dirty="0" err="1">
                <a:solidFill>
                  <a:srgbClr val="002060"/>
                </a:solidFill>
              </a:rPr>
              <a:t>mera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sr-Latn-RS" altLang="en-US" sz="1800" dirty="0">
                <a:solidFill>
                  <a:srgbClr val="002060"/>
                </a:solidFill>
              </a:rPr>
              <a:t>d</a:t>
            </a:r>
            <a:r>
              <a:rPr lang="en-US" altLang="en-US" sz="1800" dirty="0">
                <a:solidFill>
                  <a:srgbClr val="002060"/>
                </a:solidFill>
              </a:rPr>
              <a:t>r =</a:t>
            </a:r>
            <a:r>
              <a:rPr lang="sr-Latn-RS" altLang="en-US" sz="1800" i="1" u="sng" dirty="0">
                <a:solidFill>
                  <a:schemeClr val="bg2">
                    <a:lumMod val="50000"/>
                  </a:schemeClr>
                </a:solidFill>
              </a:rPr>
              <a:t> 19mm</a:t>
            </a:r>
          </a:p>
          <a:p>
            <a:pPr lvl="1">
              <a:lnSpc>
                <a:spcPct val="90000"/>
              </a:lnSpc>
              <a:buNone/>
            </a:pPr>
            <a:r>
              <a:rPr lang="sr-Latn-RS" altLang="en-US" sz="1800" dirty="0">
                <a:solidFill>
                  <a:srgbClr val="002060"/>
                </a:solidFill>
              </a:rPr>
              <a:t>Klasa tačnosti u kojoj detalj treba da bude izrađen: </a:t>
            </a:r>
            <a:r>
              <a:rPr lang="sr-Latn-RS" altLang="en-US" sz="1800" i="1" u="sng" dirty="0">
                <a:solidFill>
                  <a:schemeClr val="bg2">
                    <a:lumMod val="50000"/>
                  </a:schemeClr>
                </a:solidFill>
              </a:rPr>
              <a:t>TD25</a:t>
            </a:r>
            <a:endParaRPr lang="en-US" alt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28" y="2003729"/>
            <a:ext cx="6757398" cy="477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32267" y="4024492"/>
            <a:ext cx="3601193" cy="2035027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sr-Latn-RS" altLang="en-US" sz="1900" dirty="0">
                <a:solidFill>
                  <a:srgbClr val="002060"/>
                </a:solidFill>
              </a:rPr>
              <a:t>TD25</a:t>
            </a:r>
          </a:p>
          <a:p>
            <a:pPr lvl="1">
              <a:lnSpc>
                <a:spcPct val="90000"/>
              </a:lnSpc>
              <a:buNone/>
            </a:pPr>
            <a:r>
              <a:rPr lang="sr-Latn-RS" altLang="en-US" sz="1900" dirty="0">
                <a:solidFill>
                  <a:srgbClr val="002060"/>
                </a:solidFill>
              </a:rPr>
              <a:t>dr=19mm</a:t>
            </a:r>
          </a:p>
          <a:p>
            <a:pPr lvl="1">
              <a:lnSpc>
                <a:spcPct val="90000"/>
              </a:lnSpc>
              <a:buNone/>
            </a:pPr>
            <a:r>
              <a:rPr lang="sr-Latn-RS" altLang="en-US" sz="1900" dirty="0">
                <a:solidFill>
                  <a:srgbClr val="002060"/>
                </a:solidFill>
              </a:rPr>
              <a:t>To=0,35mm,    M/m</a:t>
            </a:r>
          </a:p>
          <a:p>
            <a:pPr lvl="1">
              <a:lnSpc>
                <a:spcPct val="90000"/>
              </a:lnSpc>
              <a:buNone/>
            </a:pPr>
            <a:r>
              <a:rPr lang="sr-Latn-RS" altLang="en-US" sz="1900" dirty="0">
                <a:solidFill>
                  <a:srgbClr val="002060"/>
                </a:solidFill>
              </a:rPr>
              <a:t>dr=19</a:t>
            </a:r>
            <a:r>
              <a:rPr lang="sr-Latn-RS" altLang="en-US" sz="1900" dirty="0">
                <a:solidFill>
                  <a:srgbClr val="002060"/>
                </a:solidFill>
                <a:cs typeface="Arial" panose="020B0604020202020204" pitchFamily="34" charset="0"/>
              </a:rPr>
              <a:t>±0,175mm</a:t>
            </a:r>
            <a:endParaRPr lang="sr-Latn-RS" altLang="en-US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7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FF6600"/>
                </a:solidFill>
              </a:rPr>
              <a:t>2.</a:t>
            </a:r>
            <a:r>
              <a:rPr lang="sr-Latn-RS" dirty="0"/>
              <a:t> Odrediti ciljanu meru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formula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lnSpc>
                <a:spcPct val="90000"/>
              </a:lnSpc>
              <a:buNone/>
            </a:pPr>
            <a:r>
              <a:rPr lang="sr-Latn-RS" altLang="en-US" sz="1900" dirty="0">
                <a:solidFill>
                  <a:srgbClr val="002060"/>
                </a:solidFill>
              </a:rPr>
              <a:t>dc – ciljana mera </a:t>
            </a:r>
          </a:p>
          <a:p>
            <a:pPr lvl="1">
              <a:lnSpc>
                <a:spcPct val="90000"/>
              </a:lnSpc>
              <a:buNone/>
            </a:pPr>
            <a:r>
              <a:rPr lang="sr-Latn-RS" altLang="en-US" sz="1900" dirty="0">
                <a:solidFill>
                  <a:srgbClr val="002060"/>
                </a:solidFill>
              </a:rPr>
              <a:t>dc= (18, 825+19</a:t>
            </a:r>
            <a:r>
              <a:rPr lang="sr-Latn-RS" altLang="en-US" sz="1900" dirty="0">
                <a:solidFill>
                  <a:srgbClr val="002060"/>
                </a:solidFill>
                <a:cs typeface="Arial" panose="020B0604020202020204" pitchFamily="34" charset="0"/>
              </a:rPr>
              <a:t>,175)/2 = 19mm</a:t>
            </a:r>
            <a:endParaRPr lang="sr-Latn-RS" altLang="en-US" sz="19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85048" y="3025226"/>
            <a:ext cx="3221934" cy="3996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sr-Latn-RS" altLang="en-US" sz="2400" dirty="0">
                <a:solidFill>
                  <a:srgbClr val="002060"/>
                </a:solidFill>
              </a:rPr>
              <a:t>xc= (Ag+Ad</a:t>
            </a:r>
            <a:r>
              <a:rPr lang="sr-Latn-R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)/2 </a:t>
            </a:r>
            <a:endParaRPr lang="sr-Latn-RS" altLang="en-US" sz="2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1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FF6600"/>
                </a:solidFill>
              </a:rPr>
              <a:t>3.</a:t>
            </a:r>
            <a:r>
              <a:rPr lang="sr-Latn-RS" dirty="0"/>
              <a:t> Odrediti </a:t>
            </a:r>
            <a:r>
              <a:rPr lang="en-GB" dirty="0"/>
              <a:t> </a:t>
            </a:r>
            <a:r>
              <a:rPr lang="sr-Latn-RS" dirty="0"/>
              <a:t>tačnost rada mašine</a:t>
            </a:r>
            <a:endParaRPr lang="en-US" dirty="0"/>
          </a:p>
        </p:txBody>
      </p:sp>
      <p:pic>
        <p:nvPicPr>
          <p:cNvPr id="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59" y="2172344"/>
            <a:ext cx="4770850" cy="347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5364324"/>
              </p:ext>
            </p:extLst>
          </p:nvPr>
        </p:nvGraphicFramePr>
        <p:xfrm>
          <a:off x="2976942" y="2877195"/>
          <a:ext cx="2413400" cy="92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4" imgW="1714500" imgH="660400" progId="Equation.3">
                  <p:embed/>
                </p:oleObj>
              </mc:Choice>
              <mc:Fallback>
                <p:oleObj name="Equation" r:id="rId4" imgW="1714500" imgH="660400" progId="Equation.3">
                  <p:embed/>
                  <p:pic>
                    <p:nvPicPr>
                      <p:cNvPr id="30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942" y="2877195"/>
                        <a:ext cx="2413400" cy="9296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1193" y="2329939"/>
            <a:ext cx="3718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STANDARDNA DEVIJACIJA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6942" y="4890269"/>
            <a:ext cx="1783463" cy="51600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7278" y="4136210"/>
            <a:ext cx="3470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9pPr>
          </a:lstStyle>
          <a:p>
            <a:pPr eaLnBrk="1" hangingPunct="1"/>
            <a:r>
              <a:rPr lang="sr-Latn-R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TAČNOST RADA MAŠINE</a:t>
            </a:r>
            <a:endParaRPr lang="en-US" alt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5191" y="3196425"/>
            <a:ext cx="104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(mm)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49057" y="4905692"/>
            <a:ext cx="104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(mm)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84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FF6600"/>
                </a:solidFill>
              </a:rPr>
              <a:t>3.</a:t>
            </a:r>
            <a:r>
              <a:rPr lang="sr-Latn-RS" dirty="0"/>
              <a:t> Odrediti </a:t>
            </a:r>
            <a:r>
              <a:rPr lang="en-GB" dirty="0"/>
              <a:t> </a:t>
            </a:r>
            <a:r>
              <a:rPr lang="sr-Latn-RS" dirty="0"/>
              <a:t>tačnost rada mašine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1193" y="2329939"/>
            <a:ext cx="3718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STANDARDNA DEVIJACIJA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5105" y="3634164"/>
            <a:ext cx="3470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YU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Times New Roman" pitchFamily="18" charset="0"/>
              </a:defRPr>
            </a:lvl9pPr>
          </a:lstStyle>
          <a:p>
            <a:pPr eaLnBrk="1" hangingPunct="1"/>
            <a:r>
              <a:rPr lang="sr-Latn-RS" alt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TAČNOST RADA MAŠINE</a:t>
            </a:r>
            <a:endParaRPr lang="en-US" alt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670" y="2896141"/>
            <a:ext cx="308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sr-Latn-RS" sz="2400" dirty="0">
                <a:solidFill>
                  <a:srgbClr val="C00000"/>
                </a:solidFill>
                <a:cs typeface="Arial" panose="020B0604020202020204" pitchFamily="34" charset="0"/>
              </a:rPr>
              <a:t>=0,101</a:t>
            </a:r>
            <a:r>
              <a:rPr lang="sr-Latn-RS" sz="2400" dirty="0">
                <a:solidFill>
                  <a:srgbClr val="C00000"/>
                </a:solidFill>
              </a:rPr>
              <a:t>mm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670" y="4246113"/>
            <a:ext cx="25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C00000"/>
                </a:solidFill>
              </a:rPr>
              <a:t>∆=0,607mm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45" y="2049673"/>
            <a:ext cx="6458364" cy="456740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2178657" y="4866198"/>
            <a:ext cx="644056" cy="357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80823" y="5382427"/>
            <a:ext cx="25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C00000"/>
                </a:solidFill>
              </a:rPr>
              <a:t>TD40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835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423</TotalTime>
  <Words>468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Corbel</vt:lpstr>
      <vt:lpstr>Gill Sans MT</vt:lpstr>
      <vt:lpstr>Wingdings</vt:lpstr>
      <vt:lpstr>Wingdings 2</vt:lpstr>
      <vt:lpstr>YU Times New Roman</vt:lpstr>
      <vt:lpstr>Dividend</vt:lpstr>
      <vt:lpstr>Equation</vt:lpstr>
      <vt:lpstr>              2.zadatak</vt:lpstr>
      <vt:lpstr>Određivanje radne mere</vt:lpstr>
      <vt:lpstr>Postavka zadatka</vt:lpstr>
      <vt:lpstr>PowerPoint Presentation</vt:lpstr>
      <vt:lpstr>1. Odrediti toleranciju zadatog elementa veze</vt:lpstr>
      <vt:lpstr>1. Odrediti toleranciju zadatog elementa</vt:lpstr>
      <vt:lpstr>2. Odrediti ciljanu meru</vt:lpstr>
      <vt:lpstr>3. Odrediti  tačnost rada mašine</vt:lpstr>
      <vt:lpstr>3. Odrediti  tačnost rada mašine</vt:lpstr>
      <vt:lpstr>PowerPoint Presentation</vt:lpstr>
      <vt:lpstr>4. Izračunati veličinu škarta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III zadatak</dc:title>
  <dc:creator>Igor Džinčić</dc:creator>
  <cp:lastModifiedBy>Igor Džinčić</cp:lastModifiedBy>
  <cp:revision>32</cp:revision>
  <dcterms:created xsi:type="dcterms:W3CDTF">2020-11-16T15:04:51Z</dcterms:created>
  <dcterms:modified xsi:type="dcterms:W3CDTF">2025-08-19T05:41:45Z</dcterms:modified>
</cp:coreProperties>
</file>